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2">
  <p:sldMasterIdLst>
    <p:sldMasterId id="2147483648" r:id="rId1"/>
    <p:sldMasterId id="2147483721" r:id="rId2"/>
  </p:sldMasterIdLst>
  <p:notesMasterIdLst>
    <p:notesMasterId r:id="rId5"/>
  </p:notesMasterIdLst>
  <p:handoutMasterIdLst>
    <p:handoutMasterId r:id="rId6"/>
  </p:handoutMasterIdLst>
  <p:sldIdLst>
    <p:sldId id="261" r:id="rId3"/>
    <p:sldId id="263" r:id="rId4"/>
  </p:sldIdLst>
  <p:sldSz cx="7772400" cy="10058400"/>
  <p:notesSz cx="6881813" cy="9296400"/>
  <p:custDataLst>
    <p:tags r:id="rId7"/>
  </p:custDataLst>
  <p:defaultText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88">
          <p15:clr>
            <a:srgbClr val="A4A3A4"/>
          </p15:clr>
        </p15:guide>
        <p15:guide id="2" orient="horz" pos="289">
          <p15:clr>
            <a:srgbClr val="A4A3A4"/>
          </p15:clr>
        </p15:guide>
        <p15:guide id="3" orient="horz" pos="481">
          <p15:clr>
            <a:srgbClr val="A4A3A4"/>
          </p15:clr>
        </p15:guide>
        <p15:guide id="4" orient="horz" pos="811">
          <p15:clr>
            <a:srgbClr val="A4A3A4"/>
          </p15:clr>
        </p15:guide>
        <p15:guide id="5" orient="horz" pos="3317">
          <p15:clr>
            <a:srgbClr val="A4A3A4"/>
          </p15:clr>
        </p15:guide>
        <p15:guide id="6" pos="289">
          <p15:clr>
            <a:srgbClr val="A4A3A4"/>
          </p15:clr>
        </p15:guide>
        <p15:guide id="7" pos="46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9"/>
    <a:srgbClr val="275791"/>
    <a:srgbClr val="B9CDE5"/>
    <a:srgbClr val="1F497D"/>
    <a:srgbClr val="CDCECF"/>
    <a:srgbClr val="DBEEF4"/>
    <a:srgbClr val="4BACC6"/>
    <a:srgbClr val="D9D9D9"/>
    <a:srgbClr val="E6E6E6"/>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59" autoAdjust="0"/>
    <p:restoredTop sz="94864" autoAdjust="0"/>
  </p:normalViewPr>
  <p:slideViewPr>
    <p:cSldViewPr snapToGrid="0">
      <p:cViewPr>
        <p:scale>
          <a:sx n="80" d="100"/>
          <a:sy n="80" d="100"/>
        </p:scale>
        <p:origin x="1788" y="-1608"/>
      </p:cViewPr>
      <p:guideLst>
        <p:guide orient="horz" pos="5988"/>
        <p:guide orient="horz" pos="289"/>
        <p:guide orient="horz" pos="481"/>
        <p:guide orient="horz" pos="811"/>
        <p:guide orient="horz" pos="3317"/>
        <p:guide pos="289"/>
        <p:guide pos="460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80" d="100"/>
          <a:sy n="80" d="100"/>
        </p:scale>
        <p:origin x="-202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heme" Target="theme/theme1.xml"/><Relationship Id="rId5" Type="http://schemas.openxmlformats.org/officeDocument/2006/relationships/notesMaster" Target="notesMasters/notesMaster1.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98103" y="0"/>
            <a:ext cx="2982119" cy="464820"/>
          </a:xfrm>
          <a:prstGeom prst="rect">
            <a:avLst/>
          </a:prstGeom>
        </p:spPr>
        <p:txBody>
          <a:bodyPr vert="horz" lIns="93176" tIns="46588" rIns="93176" bIns="46588" rtlCol="0"/>
          <a:lstStyle>
            <a:lvl1pPr algn="r">
              <a:defRPr sz="1200"/>
            </a:lvl1pPr>
          </a:lstStyle>
          <a:p>
            <a:fld id="{C8A44135-346D-4984-992A-2748774C843D}" type="datetimeFigureOut">
              <a:rPr lang="en-US" smtClean="0">
                <a:latin typeface="Arial" panose="020B0604020202020204" pitchFamily="34" charset="0"/>
              </a:rPr>
              <a:pPr/>
              <a:t>5/21/2021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6"/>
            <a:ext cx="2982119" cy="464820"/>
          </a:xfrm>
          <a:prstGeom prst="rect">
            <a:avLst/>
          </a:prstGeom>
        </p:spPr>
        <p:txBody>
          <a:bodyPr vert="horz" lIns="93176" tIns="46588" rIns="93176" bIns="46588"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98103" y="8829966"/>
            <a:ext cx="2982119" cy="464820"/>
          </a:xfrm>
          <a:prstGeom prst="rect">
            <a:avLst/>
          </a:prstGeom>
        </p:spPr>
        <p:txBody>
          <a:bodyPr vert="horz" lIns="93176" tIns="46588" rIns="93176" bIns="46588" rtlCol="0" anchor="b"/>
          <a:lstStyle>
            <a:lvl1pPr algn="r">
              <a:defRPr sz="1200"/>
            </a:lvl1pPr>
          </a:lstStyle>
          <a:p>
            <a:fld id="{BCAAC5F6-A6E1-42E4-A9E7-356BF7413E45}"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74956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98103" y="0"/>
            <a:ext cx="2982119" cy="464820"/>
          </a:xfrm>
          <a:prstGeom prst="rect">
            <a:avLst/>
          </a:prstGeom>
        </p:spPr>
        <p:txBody>
          <a:bodyPr vert="horz" lIns="93176" tIns="46588" rIns="93176" bIns="46588" rtlCol="0"/>
          <a:lstStyle>
            <a:lvl1pPr algn="r">
              <a:defRPr sz="1200">
                <a:latin typeface="Arial" panose="020B0604020202020204" pitchFamily="34" charset="0"/>
              </a:defRPr>
            </a:lvl1pPr>
          </a:lstStyle>
          <a:p>
            <a:fld id="{69A07C00-4D30-4D5D-9A03-C91B9C1FD54F}" type="datetimeFigureOut">
              <a:rPr lang="en-US" smtClean="0"/>
              <a:pPr/>
              <a:t>5/21/2021</a:t>
            </a:fld>
            <a:endParaRPr lang="en-US" dirty="0"/>
          </a:p>
        </p:txBody>
      </p:sp>
      <p:sp>
        <p:nvSpPr>
          <p:cNvPr id="4" name="Slide Image Placeholder 3"/>
          <p:cNvSpPr>
            <a:spLocks noGrp="1" noRot="1" noChangeAspect="1"/>
          </p:cNvSpPr>
          <p:nvPr>
            <p:ph type="sldImg" idx="2"/>
          </p:nvPr>
        </p:nvSpPr>
        <p:spPr>
          <a:xfrm>
            <a:off x="2095500" y="696913"/>
            <a:ext cx="2690813"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3176" tIns="46588" rIns="93176" bIns="4658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2982119" cy="464820"/>
          </a:xfrm>
          <a:prstGeom prst="rect">
            <a:avLst/>
          </a:prstGeom>
        </p:spPr>
        <p:txBody>
          <a:bodyPr vert="horz" lIns="93176" tIns="46588" rIns="93176" bIns="4658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98103" y="8829966"/>
            <a:ext cx="2982119" cy="464820"/>
          </a:xfrm>
          <a:prstGeom prst="rect">
            <a:avLst/>
          </a:prstGeom>
        </p:spPr>
        <p:txBody>
          <a:bodyPr vert="horz" lIns="93176" tIns="46588" rIns="93176" bIns="46588" rtlCol="0" anchor="b"/>
          <a:lstStyle>
            <a:lvl1pPr algn="r">
              <a:defRPr sz="1200">
                <a:latin typeface="Arial" panose="020B0604020202020204" pitchFamily="34" charset="0"/>
              </a:defRPr>
            </a:lvl1pPr>
          </a:lstStyle>
          <a:p>
            <a:fld id="{FB8132A0-C946-4BCE-B355-3FB5DF19E0D3}" type="slidenum">
              <a:rPr lang="en-US" smtClean="0"/>
              <a:pPr/>
              <a:t>‹#›</a:t>
            </a:fld>
            <a:endParaRPr lang="en-US" dirty="0"/>
          </a:p>
        </p:txBody>
      </p:sp>
    </p:spTree>
    <p:extLst>
      <p:ext uri="{BB962C8B-B14F-4D97-AF65-F5344CB8AC3E}">
        <p14:creationId xmlns:p14="http://schemas.microsoft.com/office/powerpoint/2010/main" val="646733796"/>
      </p:ext>
    </p:extLst>
  </p:cSld>
  <p:clrMap bg1="lt1" tx1="dk1" bg2="lt2" tx2="dk2" accent1="accent1" accent2="accent2" accent3="accent3" accent4="accent4" accent5="accent5" accent6="accent6" hlink="hlink" folHlink="folHlink"/>
  <p:notesStyle>
    <a:lvl1pPr marL="0" algn="l" defTabSz="1455542" rtl="0" eaLnBrk="1" latinLnBrk="0" hangingPunct="1">
      <a:defRPr sz="1900" kern="1200">
        <a:solidFill>
          <a:schemeClr val="tx1"/>
        </a:solidFill>
        <a:latin typeface="Arial" panose="020B0604020202020204" pitchFamily="34" charset="0"/>
        <a:ea typeface="+mn-ea"/>
        <a:cs typeface="+mn-cs"/>
      </a:defRPr>
    </a:lvl1pPr>
    <a:lvl2pPr marL="727771" algn="l" defTabSz="1455542" rtl="0" eaLnBrk="1" latinLnBrk="0" hangingPunct="1">
      <a:defRPr sz="1900" kern="1200">
        <a:solidFill>
          <a:schemeClr val="tx1"/>
        </a:solidFill>
        <a:latin typeface="Arial" panose="020B0604020202020204" pitchFamily="34" charset="0"/>
        <a:ea typeface="+mn-ea"/>
        <a:cs typeface="+mn-cs"/>
      </a:defRPr>
    </a:lvl2pPr>
    <a:lvl3pPr marL="1455542" algn="l" defTabSz="1455542" rtl="0" eaLnBrk="1" latinLnBrk="0" hangingPunct="1">
      <a:defRPr sz="1900" kern="1200">
        <a:solidFill>
          <a:schemeClr val="tx1"/>
        </a:solidFill>
        <a:latin typeface="Arial" panose="020B0604020202020204" pitchFamily="34" charset="0"/>
        <a:ea typeface="+mn-ea"/>
        <a:cs typeface="+mn-cs"/>
      </a:defRPr>
    </a:lvl3pPr>
    <a:lvl4pPr marL="2183313" algn="l" defTabSz="1455542" rtl="0" eaLnBrk="1" latinLnBrk="0" hangingPunct="1">
      <a:defRPr sz="1900" kern="1200">
        <a:solidFill>
          <a:schemeClr val="tx1"/>
        </a:solidFill>
        <a:latin typeface="Arial" panose="020B0604020202020204" pitchFamily="34" charset="0"/>
        <a:ea typeface="+mn-ea"/>
        <a:cs typeface="+mn-cs"/>
      </a:defRPr>
    </a:lvl4pPr>
    <a:lvl5pPr marL="2911084" algn="l" defTabSz="1455542" rtl="0" eaLnBrk="1" latinLnBrk="0" hangingPunct="1">
      <a:defRPr sz="1900" kern="1200">
        <a:solidFill>
          <a:schemeClr val="tx1"/>
        </a:solidFill>
        <a:latin typeface="Arial" panose="020B0604020202020204" pitchFamily="34" charset="0"/>
        <a:ea typeface="+mn-ea"/>
        <a:cs typeface="+mn-cs"/>
      </a:defRPr>
    </a:lvl5pPr>
    <a:lvl6pPr marL="3638855" algn="l" defTabSz="1455542" rtl="0" eaLnBrk="1" latinLnBrk="0" hangingPunct="1">
      <a:defRPr sz="1900" kern="1200">
        <a:solidFill>
          <a:schemeClr val="tx1"/>
        </a:solidFill>
        <a:latin typeface="+mn-lt"/>
        <a:ea typeface="+mn-ea"/>
        <a:cs typeface="+mn-cs"/>
      </a:defRPr>
    </a:lvl6pPr>
    <a:lvl7pPr marL="4366626" algn="l" defTabSz="1455542" rtl="0" eaLnBrk="1" latinLnBrk="0" hangingPunct="1">
      <a:defRPr sz="1900" kern="1200">
        <a:solidFill>
          <a:schemeClr val="tx1"/>
        </a:solidFill>
        <a:latin typeface="+mn-lt"/>
        <a:ea typeface="+mn-ea"/>
        <a:cs typeface="+mn-cs"/>
      </a:defRPr>
    </a:lvl7pPr>
    <a:lvl8pPr marL="5094397" algn="l" defTabSz="1455542" rtl="0" eaLnBrk="1" latinLnBrk="0" hangingPunct="1">
      <a:defRPr sz="1900" kern="1200">
        <a:solidFill>
          <a:schemeClr val="tx1"/>
        </a:solidFill>
        <a:latin typeface="+mn-lt"/>
        <a:ea typeface="+mn-ea"/>
        <a:cs typeface="+mn-cs"/>
      </a:defRPr>
    </a:lvl8pPr>
    <a:lvl9pPr marL="5822168" algn="l" defTabSz="1455542"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ck-up">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©2016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cxnSp>
        <p:nvCxnSpPr>
          <p:cNvPr id="15" name="Straight Connector 14"/>
          <p:cNvCxnSpPr/>
          <p:nvPr userDrawn="1"/>
        </p:nvCxnSpPr>
        <p:spPr bwMode="gray">
          <a:xfrm>
            <a:off x="2238467" y="706499"/>
            <a:ext cx="0" cy="59436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4"/>
          <p:cNvSpPr>
            <a:spLocks noGrp="1"/>
          </p:cNvSpPr>
          <p:nvPr>
            <p:ph type="body" sz="quarter" idx="10" hasCustomPrompt="1"/>
          </p:nvPr>
        </p:nvSpPr>
        <p:spPr bwMode="gray">
          <a:xfrm>
            <a:off x="2375691" y="710425"/>
            <a:ext cx="2451172" cy="586509"/>
          </a:xfrm>
          <a:prstGeom prst="rect">
            <a:avLst/>
          </a:prstGeom>
        </p:spPr>
        <p:txBody>
          <a:bodyPr lIns="0" tIns="0" rIns="0" bIns="0" anchor="ctr" anchorCtr="0"/>
          <a:lstStyle>
            <a:lvl1pPr marL="0" indent="0">
              <a:spcBef>
                <a:spcPts val="0"/>
              </a:spcBef>
              <a:buNone/>
              <a:defRPr sz="1200" baseline="0">
                <a:solidFill>
                  <a:schemeClr val="accent4"/>
                </a:solidFill>
              </a:defRPr>
            </a:lvl1pPr>
          </a:lstStyle>
          <a:p>
            <a:pPr lvl="0"/>
            <a:r>
              <a:rPr lang="en-US" dirty="0"/>
              <a:t>Program Name Appears Here Identically to Official Lock-up</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Standard Two Slides">
    <p:spTree>
      <p:nvGrpSpPr>
        <p:cNvPr id="1" name=""/>
        <p:cNvGrpSpPr/>
        <p:nvPr/>
      </p:nvGrpSpPr>
      <p:grpSpPr>
        <a:xfrm>
          <a:off x="0" y="0"/>
          <a:ext cx="0" cy="0"/>
          <a:chOff x="0" y="0"/>
          <a:chExt cx="0" cy="0"/>
        </a:xfrm>
      </p:grpSpPr>
      <p:sp>
        <p:nvSpPr>
          <p:cNvPr id="15"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6" name="Straight Connector 15"/>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8"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9"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1" name="Text Placeholder 15"/>
          <p:cNvSpPr>
            <a:spLocks noGrp="1"/>
          </p:cNvSpPr>
          <p:nvPr>
            <p:ph type="body" sz="quarter" idx="32" hasCustomPrompt="1"/>
          </p:nvPr>
        </p:nvSpPr>
        <p:spPr bwMode="gray">
          <a:xfrm>
            <a:off x="458899" y="1285874"/>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28" name="Straight Connector 27"/>
          <p:cNvCxnSpPr/>
          <p:nvPr userDrawn="1"/>
        </p:nvCxnSpPr>
        <p:spPr bwMode="gray">
          <a:xfrm>
            <a:off x="2329643" y="1285874"/>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 Placeholder 15"/>
          <p:cNvSpPr>
            <a:spLocks noGrp="1"/>
          </p:cNvSpPr>
          <p:nvPr>
            <p:ph type="body" sz="quarter" idx="44" hasCustomPrompt="1"/>
          </p:nvPr>
        </p:nvSpPr>
        <p:spPr bwMode="gray">
          <a:xfrm>
            <a:off x="458899" y="5329600"/>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35" name="Straight Connector 34"/>
          <p:cNvCxnSpPr/>
          <p:nvPr userDrawn="1"/>
        </p:nvCxnSpPr>
        <p:spPr bwMode="gray">
          <a:xfrm>
            <a:off x="2329643" y="5329600"/>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 Placeholder 4"/>
          <p:cNvSpPr>
            <a:spLocks noGrp="1"/>
          </p:cNvSpPr>
          <p:nvPr>
            <p:ph type="body" sz="quarter" idx="45" hasCustomPrompt="1"/>
          </p:nvPr>
        </p:nvSpPr>
        <p:spPr bwMode="gray">
          <a:xfrm>
            <a:off x="2437351" y="1543049"/>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3"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24" name="Text Placeholder 4"/>
          <p:cNvSpPr>
            <a:spLocks noGrp="1"/>
          </p:cNvSpPr>
          <p:nvPr>
            <p:ph type="body" sz="quarter" idx="48" hasCustomPrompt="1"/>
          </p:nvPr>
        </p:nvSpPr>
        <p:spPr bwMode="gray">
          <a:xfrm>
            <a:off x="2437351" y="5583238"/>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5" name="Text Placeholder 4"/>
          <p:cNvSpPr>
            <a:spLocks noGrp="1"/>
          </p:cNvSpPr>
          <p:nvPr>
            <p:ph type="body" sz="quarter" idx="49" hasCustomPrompt="1"/>
          </p:nvPr>
        </p:nvSpPr>
        <p:spPr bwMode="gray">
          <a:xfrm>
            <a:off x="2437351" y="5326063"/>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Text: Standard">
    <p:spTree>
      <p:nvGrpSpPr>
        <p:cNvPr id="1" name=""/>
        <p:cNvGrpSpPr/>
        <p:nvPr/>
      </p:nvGrpSpPr>
      <p:grpSpPr>
        <a:xfrm>
          <a:off x="0" y="0"/>
          <a:ext cx="0" cy="0"/>
          <a:chOff x="0" y="0"/>
          <a:chExt cx="0" cy="0"/>
        </a:xfrm>
      </p:grpSpPr>
      <p:sp>
        <p:nvSpPr>
          <p:cNvPr id="23" name="Text Placeholder 42"/>
          <p:cNvSpPr>
            <a:spLocks noGrp="1"/>
          </p:cNvSpPr>
          <p:nvPr>
            <p:ph type="body" sz="quarter" idx="43" hasCustomPrompt="1"/>
          </p:nvPr>
        </p:nvSpPr>
        <p:spPr bwMode="gray">
          <a:xfrm>
            <a:off x="458788" y="458112"/>
            <a:ext cx="1870855" cy="9047838"/>
          </a:xfrm>
          <a:prstGeom prst="rect">
            <a:avLst/>
          </a:prstGeom>
          <a:ln w="19050">
            <a:solidFill>
              <a:schemeClr val="accent3"/>
            </a:solidFill>
            <a:miter lim="800000"/>
          </a:ln>
        </p:spPr>
        <p:txBody>
          <a:bodyPr lIns="137160" tIns="137160" rIns="137160" bIns="0">
            <a:no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accent3"/>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sp>
        <p:nvSpPr>
          <p:cNvPr id="15"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8"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1"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ded Text: Standard">
    <p:spTree>
      <p:nvGrpSpPr>
        <p:cNvPr id="1" name=""/>
        <p:cNvGrpSpPr/>
        <p:nvPr/>
      </p:nvGrpSpPr>
      <p:grpSpPr>
        <a:xfrm>
          <a:off x="0" y="0"/>
          <a:ext cx="0" cy="0"/>
          <a:chOff x="0" y="0"/>
          <a:chExt cx="0" cy="0"/>
        </a:xfrm>
      </p:grpSpPr>
      <p:sp>
        <p:nvSpPr>
          <p:cNvPr id="10" name="Rectangle 9"/>
          <p:cNvSpPr/>
          <p:nvPr userDrawn="1"/>
        </p:nvSpPr>
        <p:spPr bwMode="gray">
          <a:xfrm>
            <a:off x="458788" y="458788"/>
            <a:ext cx="1870855" cy="904716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11" name="Text Placeholder 42"/>
          <p:cNvSpPr>
            <a:spLocks noGrp="1"/>
          </p:cNvSpPr>
          <p:nvPr>
            <p:ph type="body" sz="quarter" idx="42" hasCustomPrompt="1"/>
          </p:nvPr>
        </p:nvSpPr>
        <p:spPr bwMode="gray">
          <a:xfrm>
            <a:off x="458788" y="458788"/>
            <a:ext cx="1870855" cy="477054"/>
          </a:xfrm>
          <a:prstGeom prst="rect">
            <a:avLst/>
          </a:prstGeom>
          <a:ln w="19050">
            <a:noFill/>
            <a:miter lim="800000"/>
          </a:ln>
        </p:spPr>
        <p:txBody>
          <a:bodyPr wrap="square" lIns="137160" tIns="137160" rIns="137160" bIns="0">
            <a:sp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tx1"/>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2"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2"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3"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4"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Tree>
    <p:extLst>
      <p:ext uri="{BB962C8B-B14F-4D97-AF65-F5344CB8AC3E}">
        <p14:creationId xmlns:p14="http://schemas.microsoft.com/office/powerpoint/2010/main" val="1463774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DC">
    <p:spTree>
      <p:nvGrpSpPr>
        <p:cNvPr id="1" name=""/>
        <p:cNvGrpSpPr/>
        <p:nvPr/>
      </p:nvGrpSpPr>
      <p:grpSpPr>
        <a:xfrm>
          <a:off x="0" y="0"/>
          <a:ext cx="0" cy="0"/>
          <a:chOff x="0" y="0"/>
          <a:chExt cx="0" cy="0"/>
        </a:xfrm>
      </p:grpSpPr>
      <p:grpSp>
        <p:nvGrpSpPr>
          <p:cNvPr id="8" name="Group 7"/>
          <p:cNvGrpSpPr/>
          <p:nvPr userDrawn="1"/>
        </p:nvGrpSpPr>
        <p:grpSpPr bwMode="gray">
          <a:xfrm>
            <a:off x="1285374" y="8775674"/>
            <a:ext cx="5201652" cy="787948"/>
            <a:chOff x="2432951" y="6550282"/>
            <a:chExt cx="5201652" cy="787948"/>
          </a:xfrm>
        </p:grpSpPr>
        <p:sp>
          <p:nvSpPr>
            <p:cNvPr id="10" name="TextBox 9"/>
            <p:cNvSpPr txBox="1"/>
            <p:nvPr userDrawn="1"/>
          </p:nvSpPr>
          <p:spPr bwMode="gray">
            <a:xfrm>
              <a:off x="4055109" y="6752231"/>
              <a:ext cx="2540450"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 </a:t>
              </a:r>
              <a:r>
                <a:rPr lang="en-US" sz="930" b="1" dirty="0">
                  <a:solidFill>
                    <a:schemeClr val="accent1"/>
                  </a:solidFill>
                </a:rPr>
                <a:t>I</a:t>
              </a:r>
              <a:r>
                <a:rPr lang="en-US" sz="930" dirty="0">
                  <a:solidFill>
                    <a:schemeClr val="accent4"/>
                  </a:solidFill>
                </a:rPr>
                <a:t> Washington DC 20037</a:t>
              </a:r>
            </a:p>
            <a:p>
              <a:pPr algn="ctr">
                <a:spcBef>
                  <a:spcPts val="100"/>
                </a:spcBef>
              </a:pPr>
              <a:r>
                <a:rPr lang="en-US" sz="930" dirty="0">
                  <a:solidFill>
                    <a:schemeClr val="accent4"/>
                  </a:solidFill>
                </a:rPr>
                <a:t>P 202.266.5600 </a:t>
              </a:r>
              <a:r>
                <a:rPr lang="en-US" sz="930" b="1" dirty="0">
                  <a:solidFill>
                    <a:schemeClr val="accent1"/>
                  </a:solidFill>
                </a:rPr>
                <a:t>I</a:t>
              </a:r>
              <a:r>
                <a:rPr lang="en-US" sz="930" dirty="0">
                  <a:solidFill>
                    <a:schemeClr val="accent4"/>
                  </a:solidFill>
                </a:rPr>
                <a:t> F 202.266.5700</a:t>
              </a:r>
            </a:p>
          </p:txBody>
        </p:sp>
        <p:sp>
          <p:nvSpPr>
            <p:cNvPr id="11" name="TextBox 10"/>
            <p:cNvSpPr txBox="1"/>
            <p:nvPr userDrawn="1"/>
          </p:nvSpPr>
          <p:spPr bwMode="gray">
            <a:xfrm>
              <a:off x="6614941" y="6829041"/>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12" name="Straight Connector 11"/>
            <p:cNvCxnSpPr/>
            <p:nvPr userDrawn="1"/>
          </p:nvCxnSpPr>
          <p:spPr bwMode="gray">
            <a:xfrm>
              <a:off x="6595560"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432951" y="6550282"/>
              <a:ext cx="1622158" cy="787948"/>
            </a:xfrm>
            <a:prstGeom prst="rect">
              <a:avLst/>
            </a:prstGeom>
          </p:spPr>
        </p:pic>
        <p:cxnSp>
          <p:nvCxnSpPr>
            <p:cNvPr id="14" name="Straight Connector 13"/>
            <p:cNvCxnSpPr/>
            <p:nvPr userDrawn="1"/>
          </p:nvCxnSpPr>
          <p:spPr bwMode="gray">
            <a:xfrm>
              <a:off x="4055109"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 Cover: DC &amp; London">
    <p:spTree>
      <p:nvGrpSpPr>
        <p:cNvPr id="1" name=""/>
        <p:cNvGrpSpPr/>
        <p:nvPr/>
      </p:nvGrpSpPr>
      <p:grpSpPr>
        <a:xfrm>
          <a:off x="0" y="0"/>
          <a:ext cx="0" cy="0"/>
          <a:chOff x="0" y="0"/>
          <a:chExt cx="0" cy="0"/>
        </a:xfrm>
      </p:grpSpPr>
      <p:grpSp>
        <p:nvGrpSpPr>
          <p:cNvPr id="22" name="Group 21"/>
          <p:cNvGrpSpPr/>
          <p:nvPr userDrawn="1"/>
        </p:nvGrpSpPr>
        <p:grpSpPr bwMode="gray">
          <a:xfrm>
            <a:off x="642749" y="8775674"/>
            <a:ext cx="6486902" cy="787948"/>
            <a:chOff x="1792558" y="6520786"/>
            <a:chExt cx="6486902" cy="787948"/>
          </a:xfrm>
        </p:grpSpPr>
        <p:sp>
          <p:nvSpPr>
            <p:cNvPr id="23" name="TextBox 22"/>
            <p:cNvSpPr txBox="1"/>
            <p:nvPr userDrawn="1"/>
          </p:nvSpPr>
          <p:spPr bwMode="gray">
            <a:xfrm>
              <a:off x="3424238" y="6722735"/>
              <a:ext cx="1783422"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a:t>
              </a:r>
            </a:p>
            <a:p>
              <a:pPr algn="ctr">
                <a:spcBef>
                  <a:spcPts val="100"/>
                </a:spcBef>
              </a:pPr>
              <a:r>
                <a:rPr lang="en-US" sz="930" dirty="0">
                  <a:solidFill>
                    <a:schemeClr val="accent4"/>
                  </a:solidFill>
                </a:rPr>
                <a:t> Washington DC 20037, USA</a:t>
              </a:r>
            </a:p>
            <a:p>
              <a:pPr algn="ctr">
                <a:spcBef>
                  <a:spcPts val="100"/>
                </a:spcBef>
              </a:pPr>
              <a:r>
                <a:rPr lang="en-US" sz="930" dirty="0">
                  <a:solidFill>
                    <a:schemeClr val="accent4"/>
                  </a:solidFill>
                </a:rPr>
                <a:t>P +1 202.266.5600</a:t>
              </a:r>
            </a:p>
            <a:p>
              <a:pPr algn="ctr">
                <a:spcBef>
                  <a:spcPts val="100"/>
                </a:spcBef>
              </a:pPr>
              <a:r>
                <a:rPr lang="en-US" sz="930" dirty="0">
                  <a:solidFill>
                    <a:schemeClr val="accent4"/>
                  </a:solidFill>
                </a:rPr>
                <a:t>F +1 202.266.5700</a:t>
              </a:r>
            </a:p>
          </p:txBody>
        </p:sp>
        <p:sp>
          <p:nvSpPr>
            <p:cNvPr id="25" name="TextBox 24"/>
            <p:cNvSpPr txBox="1"/>
            <p:nvPr userDrawn="1"/>
          </p:nvSpPr>
          <p:spPr bwMode="gray">
            <a:xfrm>
              <a:off x="5207661" y="6722735"/>
              <a:ext cx="2039554" cy="384050"/>
            </a:xfrm>
            <a:prstGeom prst="rect">
              <a:avLst/>
            </a:prstGeom>
            <a:noFill/>
          </p:spPr>
          <p:txBody>
            <a:bodyPr wrap="square" lIns="45720" rIns="45720" rtlCol="0" anchor="ctr">
              <a:noAutofit/>
            </a:bodyPr>
            <a:lstStyle/>
            <a:p>
              <a:pPr algn="ctr" defTabSz="914400">
                <a:spcBef>
                  <a:spcPts val="100"/>
                </a:spcBef>
                <a:tabLst/>
              </a:pPr>
              <a:r>
                <a:rPr lang="en-US" sz="930" dirty="0">
                  <a:solidFill>
                    <a:schemeClr val="accent4"/>
                  </a:solidFill>
                </a:rPr>
                <a:t>19 Eastbourne Terrace</a:t>
              </a:r>
            </a:p>
            <a:p>
              <a:pPr algn="ctr" defTabSz="914400">
                <a:spcBef>
                  <a:spcPts val="100"/>
                </a:spcBef>
                <a:tabLst/>
              </a:pPr>
              <a:r>
                <a:rPr lang="en-US" sz="930" dirty="0">
                  <a:solidFill>
                    <a:schemeClr val="accent4"/>
                  </a:solidFill>
                </a:rPr>
                <a:t>Paddington, London W2 6LG,</a:t>
              </a:r>
              <a:r>
                <a:rPr lang="en-US" sz="930" baseline="0" dirty="0">
                  <a:solidFill>
                    <a:schemeClr val="accent4"/>
                  </a:solidFill>
                </a:rPr>
                <a:t> </a:t>
              </a:r>
              <a:r>
                <a:rPr lang="en-US" sz="930" dirty="0">
                  <a:solidFill>
                    <a:schemeClr val="accent4"/>
                  </a:solidFill>
                </a:rPr>
                <a:t>UK</a:t>
              </a:r>
            </a:p>
            <a:p>
              <a:pPr algn="ctr" defTabSz="914400">
                <a:spcBef>
                  <a:spcPts val="100"/>
                </a:spcBef>
                <a:tabLst/>
              </a:pPr>
              <a:r>
                <a:rPr lang="en-US" sz="930" dirty="0">
                  <a:solidFill>
                    <a:schemeClr val="accent4"/>
                  </a:solidFill>
                </a:rPr>
                <a:t>P +44 (0) 203.626.0230</a:t>
              </a:r>
            </a:p>
            <a:p>
              <a:pPr algn="ctr" defTabSz="914400">
                <a:spcBef>
                  <a:spcPts val="100"/>
                </a:spcBef>
                <a:tabLst/>
              </a:pPr>
              <a:r>
                <a:rPr lang="en-US" sz="930" dirty="0">
                  <a:solidFill>
                    <a:schemeClr val="accent4"/>
                  </a:solidFill>
                </a:rPr>
                <a:t>F +44 (0) 203.626.0101</a:t>
              </a:r>
            </a:p>
          </p:txBody>
        </p:sp>
        <p:sp>
          <p:nvSpPr>
            <p:cNvPr id="26" name="TextBox 25"/>
            <p:cNvSpPr txBox="1"/>
            <p:nvPr userDrawn="1"/>
          </p:nvSpPr>
          <p:spPr bwMode="gray">
            <a:xfrm>
              <a:off x="7259798" y="6799545"/>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27" name="Straight Connector 26"/>
            <p:cNvCxnSpPr/>
            <p:nvPr userDrawn="1"/>
          </p:nvCxnSpPr>
          <p:spPr bwMode="gray">
            <a:xfrm>
              <a:off x="7240417"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792558" y="6520786"/>
              <a:ext cx="1622158" cy="787948"/>
            </a:xfrm>
            <a:prstGeom prst="rect">
              <a:avLst/>
            </a:prstGeom>
          </p:spPr>
        </p:pic>
        <p:cxnSp>
          <p:nvCxnSpPr>
            <p:cNvPr id="29" name="Straight Connector 28"/>
            <p:cNvCxnSpPr/>
            <p:nvPr userDrawn="1"/>
          </p:nvCxnSpPr>
          <p:spPr bwMode="gray">
            <a:xfrm>
              <a:off x="5207661"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gray">
            <a:xfrm>
              <a:off x="3424104"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5"/>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97817077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0122668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1"/>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641755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0477336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©2015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extLst>
      <p:ext uri="{BB962C8B-B14F-4D97-AF65-F5344CB8AC3E}">
        <p14:creationId xmlns:p14="http://schemas.microsoft.com/office/powerpoint/2010/main" val="271563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3"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3"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1507933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5926156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42434867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5"/>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5"/>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78621982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91867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2802962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9"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253307441"/>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edits &amp; Legal Caveat">
    <p:spTree>
      <p:nvGrpSpPr>
        <p:cNvPr id="1" name=""/>
        <p:cNvGrpSpPr/>
        <p:nvPr/>
      </p:nvGrpSpPr>
      <p:grpSpPr>
        <a:xfrm>
          <a:off x="0" y="0"/>
          <a:ext cx="0" cy="0"/>
          <a:chOff x="0" y="0"/>
          <a:chExt cx="0" cy="0"/>
        </a:xfrm>
      </p:grpSpPr>
      <p:sp>
        <p:nvSpPr>
          <p:cNvPr id="14" name="TextBox 13"/>
          <p:cNvSpPr txBox="1"/>
          <p:nvPr userDrawn="1"/>
        </p:nvSpPr>
        <p:spPr bwMode="gray">
          <a:xfrm rot="10800000" flipH="1" flipV="1">
            <a:off x="5670546" y="824196"/>
            <a:ext cx="1720854" cy="4216539"/>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LEGAL CAVEAT</a:t>
            </a:r>
          </a:p>
          <a:p>
            <a:pPr>
              <a:spcBef>
                <a:spcPts val="400"/>
              </a:spcBef>
            </a:pPr>
            <a:r>
              <a:rPr lang="en-US" sz="800" baseline="30000" dirty="0">
                <a:latin typeface="+mn-lt"/>
                <a:cs typeface="Arial"/>
              </a:rPr>
              <a:t>The Advisory Board Company has made efforts to verify the accuracy of the information it provides to members. This report relies on data obtained from many sources, however, and The Advisory Board Company cannot guarantee the accuracy of the information provided or any analysis based thereon. In addition, The Advisory Board Company is not in the business of giving legal, medical, accounting, or other professional advice, and its reports should not be construed as professional advice. In particular, members should not rely on any legal commentary in this report as a basis for action, or assume that any tactics described herein would be permitted by applicable law or appropriate for a given member’s situation. Members are advised to consult with appropriate professionals concerning legal, medical, tax, or accounting issues, before implementing any of these tactics. Neither The Advisory Board Company nor its officers, directors, trustees, employees and agents shall be liable for any claims, liabilities, or expenses relating to (a) any errors or omissions in this report, whether caused by The Advisory Board Company or any of its employees or agents, or sources or other third parties, (b) any recommendation or graded ranking by The Advisory Board Company, or (c) failure of member and its employees and agents to abide by the terms set forth herein.</a:t>
            </a:r>
          </a:p>
          <a:p>
            <a:pPr>
              <a:spcBef>
                <a:spcPts val="400"/>
              </a:spcBef>
            </a:pPr>
            <a:r>
              <a:rPr lang="en-US" sz="800" baseline="30000" dirty="0">
                <a:latin typeface="+mn-lt"/>
                <a:cs typeface="Arial"/>
              </a:rPr>
              <a:t>The Advisory Board is a registered trademark of The Advisory Board Company in the United States and other countries. Members are not permitted to use this trademark, or any other Advisory Board trademark, product name, service name, trade name, and logo, without the prior written consent of The Advisory Board Company. All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The Advisory Board Company and its products and services, or (b) an endorsement of the company or its products or services by The Advisory Board Company. The Advisory Board Company is not affiliated with any such company.</a:t>
            </a:r>
          </a:p>
        </p:txBody>
      </p:sp>
      <p:sp>
        <p:nvSpPr>
          <p:cNvPr id="15" name="TextBox 14"/>
          <p:cNvSpPr txBox="1"/>
          <p:nvPr userDrawn="1"/>
        </p:nvSpPr>
        <p:spPr bwMode="gray">
          <a:xfrm>
            <a:off x="5670544" y="5059071"/>
            <a:ext cx="1720855" cy="4360168"/>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IMPORTANT: Please read the following.</a:t>
            </a:r>
          </a:p>
          <a:p>
            <a:pPr>
              <a:spcBef>
                <a:spcPts val="400"/>
              </a:spcBef>
            </a:pPr>
            <a:r>
              <a:rPr lang="en-US" sz="800" baseline="30000" dirty="0">
                <a:latin typeface="+mn-lt"/>
                <a:cs typeface="Arial"/>
              </a:rPr>
              <a:t>The Advisory Board Company has prepared this report for the exclusive use of its members. Each member acknowledges and agrees that this report and the information contained herein (collectively, the “Report”) are confidential and proprietary to The Advisory Board Company. By accepting delivery of this Report, each member agrees to abide by the terms as stated herein, including the following:</a:t>
            </a:r>
          </a:p>
          <a:p>
            <a:pPr marL="112713" indent="-112713">
              <a:spcBef>
                <a:spcPts val="200"/>
              </a:spcBef>
            </a:pPr>
            <a:r>
              <a:rPr lang="en-US" sz="800" baseline="30000" dirty="0">
                <a:latin typeface="+mn-lt"/>
                <a:cs typeface="Arial"/>
              </a:rPr>
              <a:t>1.</a:t>
            </a:r>
            <a:r>
              <a:rPr lang="en-US" sz="800" dirty="0">
                <a:latin typeface="+mn-lt"/>
                <a:cs typeface="Arial"/>
              </a:rPr>
              <a:t> 	</a:t>
            </a:r>
            <a:r>
              <a:rPr lang="en-US" sz="800" baseline="30000" dirty="0">
                <a:latin typeface="+mn-lt"/>
                <a:cs typeface="Arial"/>
              </a:rPr>
              <a:t>The Advisory Board Company owns all right, title and interest in and to this Report. Except as stated herein, no right, license, permission or interest of any kind in this Report is intended to be given, transferred to or acquired by a member. Each member is authorized to use this Report only to the extent expressly authorized herein.  </a:t>
            </a:r>
          </a:p>
          <a:p>
            <a:pPr marL="112713" indent="-112713">
              <a:spcBef>
                <a:spcPts val="200"/>
              </a:spcBef>
            </a:pPr>
            <a:r>
              <a:rPr lang="en-US" sz="800" baseline="30000" dirty="0">
                <a:latin typeface="+mn-lt"/>
                <a:cs typeface="Arial"/>
              </a:rPr>
              <a:t>2. 	Each member shall not sell, license, or republish this Report. Each member shall not disseminate or permit the use of, and shall take reasonable precautions to prevent such dissemination or use of, this Report by (a) any of its employees and agents (except as stated below), or (b) any third party.</a:t>
            </a:r>
          </a:p>
          <a:p>
            <a:pPr marL="112713" indent="-112713">
              <a:spcBef>
                <a:spcPts val="200"/>
              </a:spcBef>
            </a:pPr>
            <a:r>
              <a:rPr lang="en-US" sz="800" baseline="30000" dirty="0">
                <a:latin typeface="+mn-lt"/>
                <a:cs typeface="Arial"/>
              </a:rPr>
              <a:t>3. 	Each member may make this Report available solely to those of its employees and agents who (a) are registered for the workshop or membership program of which this Report is a part, (b) require access to this Report in order to learn from the information described herein, and (c) agree not to disclose this Report to other employees or agents or any third party. Each member shall use, and shall ensure that its employees and agents use, this </a:t>
            </a:r>
            <a:r>
              <a:rPr lang="en-US" sz="800" spc="-10" baseline="30000" dirty="0">
                <a:latin typeface="+mn-lt"/>
                <a:cs typeface="Arial"/>
              </a:rPr>
              <a:t>Report for its internal use only. Each member may make a limited number of copies, solely </a:t>
            </a:r>
            <a:r>
              <a:rPr lang="en-US" sz="800" baseline="30000" dirty="0">
                <a:latin typeface="+mn-lt"/>
                <a:cs typeface="Arial"/>
              </a:rPr>
              <a:t>as adequate for use by its employees and agents in accordance with the terms herein. </a:t>
            </a:r>
          </a:p>
          <a:p>
            <a:pPr marL="112713" indent="-112713">
              <a:spcBef>
                <a:spcPts val="200"/>
              </a:spcBef>
            </a:pPr>
            <a:r>
              <a:rPr lang="en-US" sz="800" baseline="30000" dirty="0">
                <a:latin typeface="+mn-lt"/>
                <a:cs typeface="Arial"/>
              </a:rPr>
              <a:t>4. 	Each member shall not remove from this Report any confidential markings, copyright notices, and other similar indicia herein.</a:t>
            </a:r>
          </a:p>
          <a:p>
            <a:pPr marL="112713" indent="-112713">
              <a:spcBef>
                <a:spcPts val="200"/>
              </a:spcBef>
            </a:pPr>
            <a:r>
              <a:rPr lang="en-US" sz="800" baseline="30000" dirty="0">
                <a:latin typeface="+mn-lt"/>
                <a:cs typeface="Arial"/>
              </a:rPr>
              <a:t>5. 	Each member is responsible for any breach of its obligations as stated herein by any of its employees or agents. </a:t>
            </a:r>
          </a:p>
          <a:p>
            <a:pPr marL="112713" indent="-112713">
              <a:spcBef>
                <a:spcPts val="200"/>
              </a:spcBef>
            </a:pPr>
            <a:r>
              <a:rPr lang="en-US" sz="800" baseline="30000" dirty="0">
                <a:latin typeface="+mn-lt"/>
                <a:cs typeface="Arial"/>
              </a:rPr>
              <a:t>6. 	If a member is unwilling to abide by any of the foregoing obligations, then such member shall promptly return this Report and all copies thereof to The Advisory Board Company.</a:t>
            </a:r>
          </a:p>
        </p:txBody>
      </p:sp>
      <p:cxnSp>
        <p:nvCxnSpPr>
          <p:cNvPr id="19" name="Straight Connector 18"/>
          <p:cNvCxnSpPr/>
          <p:nvPr userDrawn="1"/>
        </p:nvCxnSpPr>
        <p:spPr bwMode="gray">
          <a:xfrm>
            <a:off x="5638801" y="763588"/>
            <a:ext cx="0" cy="8570912"/>
          </a:xfrm>
          <a:prstGeom prst="line">
            <a:avLst/>
          </a:prstGeom>
          <a:ln w="635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9" name="Text Placeholder 4"/>
          <p:cNvSpPr>
            <a:spLocks noGrp="1"/>
          </p:cNvSpPr>
          <p:nvPr>
            <p:ph type="body" sz="quarter" idx="11" hasCustomPrompt="1"/>
          </p:nvPr>
        </p:nvSpPr>
        <p:spPr bwMode="gray">
          <a:xfrm>
            <a:off x="458788" y="729525"/>
            <a:ext cx="4998815" cy="307777"/>
          </a:xfrm>
          <a:prstGeom prst="rect">
            <a:avLst/>
          </a:prstGeom>
        </p:spPr>
        <p:txBody>
          <a:bodyPr wrap="square" lIns="0" tIns="0" rIns="0" bIns="0" anchor="b" anchorCtr="0">
            <a:spAutoFit/>
          </a:bodyPr>
          <a:lstStyle>
            <a:lvl1pPr marL="0" indent="0" algn="l">
              <a:spcBef>
                <a:spcPts val="0"/>
              </a:spcBef>
              <a:buNone/>
              <a:defRPr sz="2000">
                <a:solidFill>
                  <a:schemeClr val="tx1"/>
                </a:solidFill>
              </a:defRPr>
            </a:lvl1pPr>
            <a:lvl2pPr marL="112713" indent="0">
              <a:buNone/>
              <a:defRPr sz="1400">
                <a:solidFill>
                  <a:schemeClr val="tx1"/>
                </a:solidFill>
              </a:defRPr>
            </a:lvl2pPr>
            <a:lvl3pPr marL="230187" indent="0">
              <a:buNone/>
              <a:defRPr sz="1400">
                <a:solidFill>
                  <a:schemeClr val="tx1"/>
                </a:solidFill>
              </a:defRPr>
            </a:lvl3pPr>
            <a:lvl4pPr marL="342900" indent="0">
              <a:buNone/>
              <a:defRPr sz="1400">
                <a:solidFill>
                  <a:schemeClr val="tx1"/>
                </a:solidFill>
              </a:defRPr>
            </a:lvl4pPr>
            <a:lvl5pPr marL="458787" indent="0">
              <a:buNone/>
              <a:defRPr sz="1400">
                <a:solidFill>
                  <a:schemeClr val="tx1"/>
                </a:solidFill>
              </a:defRPr>
            </a:lvl5pPr>
          </a:lstStyle>
          <a:p>
            <a:pPr lvl="0"/>
            <a:r>
              <a:rPr lang="en-US" dirty="0"/>
              <a:t>Insert Program Name Here</a:t>
            </a:r>
          </a:p>
        </p:txBody>
      </p:sp>
      <p:sp>
        <p:nvSpPr>
          <p:cNvPr id="56" name="Text Placeholder 3"/>
          <p:cNvSpPr>
            <a:spLocks noGrp="1"/>
          </p:cNvSpPr>
          <p:nvPr>
            <p:ph type="body" sz="quarter" idx="30" hasCustomPrompt="1"/>
          </p:nvPr>
        </p:nvSpPr>
        <p:spPr bwMode="gray">
          <a:xfrm>
            <a:off x="1003564" y="1603839"/>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Project Director (click to add desired text)</a:t>
            </a:r>
          </a:p>
        </p:txBody>
      </p:sp>
      <p:sp>
        <p:nvSpPr>
          <p:cNvPr id="57" name="Text Placeholder 3"/>
          <p:cNvSpPr>
            <a:spLocks noGrp="1"/>
          </p:cNvSpPr>
          <p:nvPr>
            <p:ph type="body" sz="quarter" idx="19" hasCustomPrompt="1"/>
          </p:nvPr>
        </p:nvSpPr>
        <p:spPr bwMode="gray">
          <a:xfrm>
            <a:off x="1003564" y="2288271"/>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Contributing Consultants (click to add desired text)</a:t>
            </a:r>
          </a:p>
        </p:txBody>
      </p:sp>
      <p:sp>
        <p:nvSpPr>
          <p:cNvPr id="58" name="Text Placeholder 3"/>
          <p:cNvSpPr>
            <a:spLocks noGrp="1"/>
          </p:cNvSpPr>
          <p:nvPr>
            <p:ph type="body" sz="quarter" idx="31" hasCustomPrompt="1"/>
          </p:nvPr>
        </p:nvSpPr>
        <p:spPr bwMode="gray">
          <a:xfrm>
            <a:off x="1003564" y="2972703"/>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Design Consultant (click to add desired text)</a:t>
            </a:r>
          </a:p>
        </p:txBody>
      </p:sp>
      <p:sp>
        <p:nvSpPr>
          <p:cNvPr id="59" name="Text Placeholder 3"/>
          <p:cNvSpPr>
            <a:spLocks noGrp="1"/>
          </p:cNvSpPr>
          <p:nvPr>
            <p:ph type="body" sz="quarter" idx="32" hasCustomPrompt="1"/>
          </p:nvPr>
        </p:nvSpPr>
        <p:spPr bwMode="gray">
          <a:xfrm>
            <a:off x="1003564" y="3657134"/>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Executive Director (click to add desired text)</a:t>
            </a:r>
          </a:p>
        </p:txBody>
      </p:sp>
      <p:sp>
        <p:nvSpPr>
          <p:cNvPr id="60" name="Text Placeholder 3"/>
          <p:cNvSpPr>
            <a:spLocks noGrp="1"/>
          </p:cNvSpPr>
          <p:nvPr>
            <p:ph type="body" sz="quarter" idx="33" hasCustomPrompt="1"/>
          </p:nvPr>
        </p:nvSpPr>
        <p:spPr bwMode="gray">
          <a:xfrm>
            <a:off x="1003564" y="1863253"/>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1" name="Text Placeholder 3"/>
          <p:cNvSpPr>
            <a:spLocks noGrp="1"/>
          </p:cNvSpPr>
          <p:nvPr>
            <p:ph type="body" sz="quarter" idx="34" hasCustomPrompt="1"/>
          </p:nvPr>
        </p:nvSpPr>
        <p:spPr bwMode="gray">
          <a:xfrm>
            <a:off x="1003564" y="2547685"/>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2" name="Text Placeholder 3"/>
          <p:cNvSpPr>
            <a:spLocks noGrp="1"/>
          </p:cNvSpPr>
          <p:nvPr>
            <p:ph type="body" sz="quarter" idx="35" hasCustomPrompt="1"/>
          </p:nvPr>
        </p:nvSpPr>
        <p:spPr bwMode="gray">
          <a:xfrm>
            <a:off x="1003564" y="3232117"/>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3" name="Text Placeholder 3"/>
          <p:cNvSpPr>
            <a:spLocks noGrp="1"/>
          </p:cNvSpPr>
          <p:nvPr>
            <p:ph type="body" sz="quarter" idx="36" hasCustomPrompt="1"/>
          </p:nvPr>
        </p:nvSpPr>
        <p:spPr bwMode="gray">
          <a:xfrm>
            <a:off x="1003564" y="3916548"/>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7" name="Text Placeholder 31"/>
          <p:cNvSpPr>
            <a:spLocks noGrp="1"/>
          </p:cNvSpPr>
          <p:nvPr>
            <p:ph type="body" sz="quarter" idx="43" hasCustomPrompt="1"/>
          </p:nvPr>
        </p:nvSpPr>
        <p:spPr bwMode="gray">
          <a:xfrm>
            <a:off x="2716154" y="5398104"/>
            <a:ext cx="2812511" cy="1333698"/>
          </a:xfrm>
          <a:prstGeom prst="rect">
            <a:avLst/>
          </a:prstGeom>
        </p:spPr>
        <p:txBody>
          <a:bodyPr lIns="0" tIns="0" rIns="0" bIns="0">
            <a:spAutoFit/>
          </a:bodyPr>
          <a:lstStyle>
            <a:lvl1pPr>
              <a:lnSpc>
                <a:spcPct val="100000"/>
              </a:lnSpc>
              <a:spcBef>
                <a:spcPts val="500"/>
              </a:spcBef>
              <a:defRPr baseline="0">
                <a:solidFill>
                  <a:schemeClr val="accent4"/>
                </a:solidFill>
              </a:defRPr>
            </a:lvl1pPr>
            <a:lvl2pPr>
              <a:lnSpc>
                <a:spcPct val="100000"/>
              </a:lnSpc>
              <a:spcBef>
                <a:spcPts val="500"/>
              </a:spcBef>
              <a:defRPr>
                <a:solidFill>
                  <a:schemeClr val="accent4"/>
                </a:solidFill>
              </a:defRPr>
            </a:lvl2pPr>
            <a:lvl3pPr>
              <a:lnSpc>
                <a:spcPct val="100000"/>
              </a:lnSpc>
              <a:spcBef>
                <a:spcPts val="500"/>
              </a:spcBef>
              <a:defRPr>
                <a:solidFill>
                  <a:schemeClr val="accent4"/>
                </a:solidFill>
              </a:defRPr>
            </a:lvl3pPr>
            <a:lvl4pPr>
              <a:lnSpc>
                <a:spcPct val="100000"/>
              </a:lnSpc>
              <a:spcBef>
                <a:spcPts val="500"/>
              </a:spcBef>
              <a:defRPr>
                <a:solidFill>
                  <a:schemeClr val="accent4"/>
                </a:solidFill>
              </a:defRPr>
            </a:lvl4pPr>
            <a:lvl5pPr>
              <a:lnSpc>
                <a:spcPct val="100000"/>
              </a:lnSpc>
              <a:spcBef>
                <a:spcPts val="500"/>
              </a:spcBef>
              <a:defRPr>
                <a:solidFill>
                  <a:schemeClr val="accent4"/>
                </a:solidFill>
              </a:defRPr>
            </a:lvl5pPr>
          </a:lstStyle>
          <a:p>
            <a:pPr lvl="0"/>
            <a:r>
              <a:rPr lang="en-US" dirty="0"/>
              <a:t>Bulleted text, if needed – Arial 10pt Regular 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17"/>
          <p:cNvSpPr>
            <a:spLocks noGrp="1"/>
          </p:cNvSpPr>
          <p:nvPr>
            <p:ph type="body" sz="quarter" idx="44" hasCustomPrompt="1"/>
          </p:nvPr>
        </p:nvSpPr>
        <p:spPr bwMode="gray">
          <a:xfrm>
            <a:off x="2507981" y="4144797"/>
            <a:ext cx="3821986" cy="652129"/>
          </a:xfrm>
          <a:prstGeom prst="rect">
            <a:avLst/>
          </a:prstGeom>
        </p:spPr>
        <p:txBody>
          <a:bodyPr lIns="0" tIns="0" rIns="0" bIns="0" anchor="b" anchorCtr="0"/>
          <a:lstStyle>
            <a:lvl1pPr marL="0" indent="0">
              <a:spcBef>
                <a:spcPts val="0"/>
              </a:spcBef>
              <a:buNone/>
              <a:defRPr sz="2000" b="0" baseline="0">
                <a:solidFill>
                  <a:schemeClr val="tx1"/>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Title – Arial 20pt Regular</a:t>
            </a:r>
          </a:p>
        </p:txBody>
      </p:sp>
      <p:sp>
        <p:nvSpPr>
          <p:cNvPr id="29" name="Text Placeholder 17"/>
          <p:cNvSpPr>
            <a:spLocks noGrp="1"/>
          </p:cNvSpPr>
          <p:nvPr>
            <p:ph type="body" sz="quarter" idx="45" hasCustomPrompt="1"/>
          </p:nvPr>
        </p:nvSpPr>
        <p:spPr bwMode="gray">
          <a:xfrm>
            <a:off x="2507981" y="4830491"/>
            <a:ext cx="3821986" cy="230832"/>
          </a:xfrm>
          <a:prstGeom prst="rect">
            <a:avLst/>
          </a:prstGeom>
        </p:spPr>
        <p:txBody>
          <a:bodyPr wrap="square" lIns="0" tIns="0" rIns="0" bIns="0" anchor="t" anchorCtr="0">
            <a:spAutoFit/>
          </a:bodyPr>
          <a:lstStyle>
            <a:lvl1pPr marL="0" indent="0">
              <a:spcBef>
                <a:spcPts val="0"/>
              </a:spcBef>
              <a:buNone/>
              <a:defRPr sz="1500" b="0"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Subtitle – Arial 15pt Regular</a:t>
            </a:r>
          </a:p>
        </p:txBody>
      </p:sp>
      <p:cxnSp>
        <p:nvCxnSpPr>
          <p:cNvPr id="30" name="Straight Connector 29"/>
          <p:cNvCxnSpPr/>
          <p:nvPr userDrawn="1"/>
        </p:nvCxnSpPr>
        <p:spPr bwMode="gray">
          <a:xfrm>
            <a:off x="2504464" y="3781245"/>
            <a:ext cx="4637000" cy="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17"/>
          <p:cNvSpPr>
            <a:spLocks noGrp="1"/>
          </p:cNvSpPr>
          <p:nvPr>
            <p:ph type="body" sz="quarter" idx="46" hasCustomPrompt="1"/>
          </p:nvPr>
        </p:nvSpPr>
        <p:spPr bwMode="gray">
          <a:xfrm>
            <a:off x="6085268" y="3863540"/>
            <a:ext cx="1056196" cy="200055"/>
          </a:xfrm>
          <a:prstGeom prst="rect">
            <a:avLst/>
          </a:prstGeom>
        </p:spPr>
        <p:txBody>
          <a:bodyPr wrap="square" lIns="0" tIns="0" rIns="0" bIns="0" anchor="t" anchorCtr="0">
            <a:spAutoFit/>
          </a:bodyPr>
          <a:lstStyle>
            <a:lvl1pPr marL="0" indent="0" algn="r">
              <a:spcBef>
                <a:spcPts val="0"/>
              </a:spcBef>
              <a:buNone/>
              <a:defRPr sz="1300" b="0" i="1"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Chapter #</a:t>
            </a:r>
          </a:p>
        </p:txBody>
      </p:sp>
      <p:grpSp>
        <p:nvGrpSpPr>
          <p:cNvPr id="16" name="Group 4"/>
          <p:cNvGrpSpPr>
            <a:grpSpLocks noChangeAspect="1"/>
          </p:cNvGrpSpPr>
          <p:nvPr userDrawn="1"/>
        </p:nvGrpSpPr>
        <p:grpSpPr bwMode="gray">
          <a:xfrm>
            <a:off x="2504464" y="3147199"/>
            <a:ext cx="720279" cy="558772"/>
            <a:chOff x="1155" y="849"/>
            <a:chExt cx="1717" cy="1332"/>
          </a:xfrm>
        </p:grpSpPr>
        <p:sp>
          <p:nvSpPr>
            <p:cNvPr id="17" name="Freeform 6"/>
            <p:cNvSpPr>
              <a:spLocks/>
            </p:cNvSpPr>
            <p:nvPr userDrawn="1"/>
          </p:nvSpPr>
          <p:spPr bwMode="gray">
            <a:xfrm>
              <a:off x="2045" y="1541"/>
              <a:ext cx="827" cy="640"/>
            </a:xfrm>
            <a:custGeom>
              <a:avLst/>
              <a:gdLst>
                <a:gd name="T0" fmla="*/ 0 w 1653"/>
                <a:gd name="T1" fmla="*/ 0 h 1280"/>
                <a:gd name="T2" fmla="*/ 828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8" y="0"/>
                  </a:lnTo>
                  <a:lnTo>
                    <a:pt x="1653" y="1280"/>
                  </a:lnTo>
                  <a:lnTo>
                    <a:pt x="824" y="1280"/>
                  </a:lnTo>
                  <a:lnTo>
                    <a:pt x="0"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7"/>
            <p:cNvSpPr>
              <a:spLocks/>
            </p:cNvSpPr>
            <p:nvPr userDrawn="1"/>
          </p:nvSpPr>
          <p:spPr bwMode="gray">
            <a:xfrm>
              <a:off x="1155" y="1541"/>
              <a:ext cx="826" cy="640"/>
            </a:xfrm>
            <a:custGeom>
              <a:avLst/>
              <a:gdLst>
                <a:gd name="T0" fmla="*/ 824 w 1653"/>
                <a:gd name="T1" fmla="*/ 0 h 1280"/>
                <a:gd name="T2" fmla="*/ 1653 w 1653"/>
                <a:gd name="T3" fmla="*/ 0 h 1280"/>
                <a:gd name="T4" fmla="*/ 829 w 1653"/>
                <a:gd name="T5" fmla="*/ 1280 h 1280"/>
                <a:gd name="T6" fmla="*/ 0 w 1653"/>
                <a:gd name="T7" fmla="*/ 1280 h 1280"/>
                <a:gd name="T8" fmla="*/ 824 w 1653"/>
                <a:gd name="T9" fmla="*/ 0 h 1280"/>
              </a:gdLst>
              <a:ahLst/>
              <a:cxnLst>
                <a:cxn ang="0">
                  <a:pos x="T0" y="T1"/>
                </a:cxn>
                <a:cxn ang="0">
                  <a:pos x="T2" y="T3"/>
                </a:cxn>
                <a:cxn ang="0">
                  <a:pos x="T4" y="T5"/>
                </a:cxn>
                <a:cxn ang="0">
                  <a:pos x="T6" y="T7"/>
                </a:cxn>
                <a:cxn ang="0">
                  <a:pos x="T8" y="T9"/>
                </a:cxn>
              </a:cxnLst>
              <a:rect l="0" t="0" r="r" b="b"/>
              <a:pathLst>
                <a:path w="1653" h="1280">
                  <a:moveTo>
                    <a:pt x="824" y="0"/>
                  </a:moveTo>
                  <a:lnTo>
                    <a:pt x="1653" y="0"/>
                  </a:lnTo>
                  <a:lnTo>
                    <a:pt x="829" y="1280"/>
                  </a:lnTo>
                  <a:lnTo>
                    <a:pt x="0" y="1280"/>
                  </a:lnTo>
                  <a:lnTo>
                    <a:pt x="824"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8"/>
            <p:cNvSpPr>
              <a:spLocks/>
            </p:cNvSpPr>
            <p:nvPr userDrawn="1"/>
          </p:nvSpPr>
          <p:spPr bwMode="gray">
            <a:xfrm>
              <a:off x="1609" y="849"/>
              <a:ext cx="826" cy="640"/>
            </a:xfrm>
            <a:custGeom>
              <a:avLst/>
              <a:gdLst>
                <a:gd name="T0" fmla="*/ 0 w 1653"/>
                <a:gd name="T1" fmla="*/ 0 h 1280"/>
                <a:gd name="T2" fmla="*/ 829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9" y="0"/>
                  </a:lnTo>
                  <a:lnTo>
                    <a:pt x="1653" y="1280"/>
                  </a:lnTo>
                  <a:lnTo>
                    <a:pt x="824" y="1280"/>
                  </a:lnTo>
                  <a:lnTo>
                    <a:pt x="0" y="0"/>
                  </a:lnTo>
                  <a:close/>
                </a:path>
              </a:pathLst>
            </a:custGeom>
            <a:solidFill>
              <a:srgbClr val="CF0A2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3">
    <p:spTree>
      <p:nvGrpSpPr>
        <p:cNvPr id="1" name=""/>
        <p:cNvGrpSpPr/>
        <p:nvPr/>
      </p:nvGrpSpPr>
      <p:grpSpPr>
        <a:xfrm>
          <a:off x="0" y="0"/>
          <a:ext cx="0" cy="0"/>
          <a:chOff x="0" y="0"/>
          <a:chExt cx="0" cy="0"/>
        </a:xfrm>
      </p:grpSpPr>
      <p:cxnSp>
        <p:nvCxnSpPr>
          <p:cNvPr id="10" name="Straight Connector 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3"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26" name="Freeform 25"/>
          <p:cNvSpPr/>
          <p:nvPr userDrawn="1"/>
        </p:nvSpPr>
        <p:spPr bwMode="gray">
          <a:xfrm>
            <a:off x="1415231" y="3061423"/>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27" name="Freeform 26"/>
          <p:cNvSpPr/>
          <p:nvPr userDrawn="1"/>
        </p:nvSpPr>
        <p:spPr bwMode="gray">
          <a:xfrm>
            <a:off x="1415231" y="3890212"/>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28" name="Freeform 2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29" name="Text Placeholder 4"/>
          <p:cNvSpPr>
            <a:spLocks noGrp="1"/>
          </p:cNvSpPr>
          <p:nvPr>
            <p:ph type="body" sz="quarter" idx="16" hasCustomPrompt="1"/>
          </p:nvPr>
        </p:nvSpPr>
        <p:spPr bwMode="gray">
          <a:xfrm>
            <a:off x="2082060" y="3167359"/>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0" name="Text Placeholder 4"/>
          <p:cNvSpPr>
            <a:spLocks noGrp="1"/>
          </p:cNvSpPr>
          <p:nvPr>
            <p:ph type="body" sz="quarter" idx="17" hasCustomPrompt="1"/>
          </p:nvPr>
        </p:nvSpPr>
        <p:spPr bwMode="gray">
          <a:xfrm>
            <a:off x="2082060" y="3996148"/>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1" name="Text Placeholder 4"/>
          <p:cNvSpPr>
            <a:spLocks noGrp="1"/>
          </p:cNvSpPr>
          <p:nvPr>
            <p:ph type="body" sz="quarter" idx="18"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oad Map 4">
    <p:spTree>
      <p:nvGrpSpPr>
        <p:cNvPr id="1" name=""/>
        <p:cNvGrpSpPr/>
        <p:nvPr/>
      </p:nvGrpSpPr>
      <p:grpSpPr>
        <a:xfrm>
          <a:off x="0" y="0"/>
          <a:ext cx="0" cy="0"/>
          <a:chOff x="0" y="0"/>
          <a:chExt cx="0" cy="0"/>
        </a:xfrm>
      </p:grpSpPr>
      <p:cxnSp>
        <p:nvCxnSpPr>
          <p:cNvPr id="20" name="Straight Connector 1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36" name="Freeform 35"/>
          <p:cNvSpPr/>
          <p:nvPr userDrawn="1"/>
        </p:nvSpPr>
        <p:spPr bwMode="gray">
          <a:xfrm>
            <a:off x="1415231" y="44809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37" name="Text Placeholder 4"/>
          <p:cNvSpPr>
            <a:spLocks noGrp="1"/>
          </p:cNvSpPr>
          <p:nvPr>
            <p:ph type="body" sz="quarter" idx="13" hasCustomPrompt="1"/>
          </p:nvPr>
        </p:nvSpPr>
        <p:spPr bwMode="gray">
          <a:xfrm>
            <a:off x="2082060" y="45868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8" name="Freeform 37"/>
          <p:cNvSpPr/>
          <p:nvPr userDrawn="1"/>
        </p:nvSpPr>
        <p:spPr bwMode="gray">
          <a:xfrm>
            <a:off x="1415231" y="29860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39" name="Freeform 38"/>
          <p:cNvSpPr/>
          <p:nvPr userDrawn="1"/>
        </p:nvSpPr>
        <p:spPr bwMode="gray">
          <a:xfrm>
            <a:off x="1415231" y="37328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0" name="Freeform 39"/>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1" name="Text Placeholder 4"/>
          <p:cNvSpPr>
            <a:spLocks noGrp="1"/>
          </p:cNvSpPr>
          <p:nvPr>
            <p:ph type="body" sz="quarter" idx="11" hasCustomPrompt="1"/>
          </p:nvPr>
        </p:nvSpPr>
        <p:spPr bwMode="gray">
          <a:xfrm>
            <a:off x="2082060" y="30920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2" name="Text Placeholder 4"/>
          <p:cNvSpPr>
            <a:spLocks noGrp="1"/>
          </p:cNvSpPr>
          <p:nvPr>
            <p:ph type="body" sz="quarter" idx="12" hasCustomPrompt="1"/>
          </p:nvPr>
        </p:nvSpPr>
        <p:spPr bwMode="gray">
          <a:xfrm>
            <a:off x="2082060" y="38387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3" name="Text Placeholder 4"/>
          <p:cNvSpPr>
            <a:spLocks noGrp="1"/>
          </p:cNvSpPr>
          <p:nvPr>
            <p:ph type="body" sz="quarter" idx="15"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ad Map 5">
    <p:spTree>
      <p:nvGrpSpPr>
        <p:cNvPr id="1" name=""/>
        <p:cNvGrpSpPr/>
        <p:nvPr/>
      </p:nvGrpSpPr>
      <p:grpSpPr>
        <a:xfrm>
          <a:off x="0" y="0"/>
          <a:ext cx="0" cy="0"/>
          <a:chOff x="0" y="0"/>
          <a:chExt cx="0" cy="0"/>
        </a:xfrm>
      </p:grpSpPr>
      <p:cxnSp>
        <p:nvCxnSpPr>
          <p:cNvPr id="13" name="Straight Connector 1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5"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42" name="Freeform 41"/>
          <p:cNvSpPr/>
          <p:nvPr userDrawn="1"/>
        </p:nvSpPr>
        <p:spPr bwMode="gray">
          <a:xfrm>
            <a:off x="1415231" y="4806530"/>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5</a:t>
            </a:r>
          </a:p>
        </p:txBody>
      </p:sp>
      <p:sp>
        <p:nvSpPr>
          <p:cNvPr id="43" name="Text Placeholder 4"/>
          <p:cNvSpPr>
            <a:spLocks noGrp="1"/>
          </p:cNvSpPr>
          <p:nvPr>
            <p:ph type="body" sz="quarter" idx="14" hasCustomPrompt="1"/>
          </p:nvPr>
        </p:nvSpPr>
        <p:spPr bwMode="gray">
          <a:xfrm>
            <a:off x="2082060" y="4912466"/>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4" name="Freeform 43"/>
          <p:cNvSpPr/>
          <p:nvPr userDrawn="1"/>
        </p:nvSpPr>
        <p:spPr bwMode="gray">
          <a:xfrm>
            <a:off x="1415231" y="41652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45" name="Text Placeholder 4"/>
          <p:cNvSpPr>
            <a:spLocks noGrp="1"/>
          </p:cNvSpPr>
          <p:nvPr>
            <p:ph type="body" sz="quarter" idx="13" hasCustomPrompt="1"/>
          </p:nvPr>
        </p:nvSpPr>
        <p:spPr bwMode="gray">
          <a:xfrm>
            <a:off x="2082060" y="42711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6" name="Freeform 45"/>
          <p:cNvSpPr/>
          <p:nvPr userDrawn="1"/>
        </p:nvSpPr>
        <p:spPr bwMode="gray">
          <a:xfrm>
            <a:off x="1415231" y="28753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47" name="Freeform 46"/>
          <p:cNvSpPr/>
          <p:nvPr userDrawn="1"/>
        </p:nvSpPr>
        <p:spPr bwMode="gray">
          <a:xfrm>
            <a:off x="1415231" y="35196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8" name="Freeform 4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9" name="Text Placeholder 4"/>
          <p:cNvSpPr>
            <a:spLocks noGrp="1"/>
          </p:cNvSpPr>
          <p:nvPr>
            <p:ph type="body" sz="quarter" idx="20" hasCustomPrompt="1"/>
          </p:nvPr>
        </p:nvSpPr>
        <p:spPr bwMode="gray">
          <a:xfrm>
            <a:off x="2082060" y="29813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0" name="Text Placeholder 4"/>
          <p:cNvSpPr>
            <a:spLocks noGrp="1"/>
          </p:cNvSpPr>
          <p:nvPr>
            <p:ph type="body" sz="quarter" idx="21" hasCustomPrompt="1"/>
          </p:nvPr>
        </p:nvSpPr>
        <p:spPr bwMode="gray">
          <a:xfrm>
            <a:off x="2082060" y="36255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1" name="Text Placeholder 4"/>
          <p:cNvSpPr>
            <a:spLocks noGrp="1"/>
          </p:cNvSpPr>
          <p:nvPr>
            <p:ph type="body" sz="quarter" idx="22"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2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22" name="Text Placeholder 4"/>
          <p:cNvSpPr>
            <a:spLocks noGrp="1"/>
          </p:cNvSpPr>
          <p:nvPr>
            <p:ph type="body" sz="quarter" idx="22" hasCustomPrompt="1"/>
          </p:nvPr>
        </p:nvSpPr>
        <p:spPr bwMode="gray">
          <a:xfrm>
            <a:off x="458899" y="1130579"/>
            <a:ext cx="6857889"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23" name="Straight Connector 2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5" name="Text Placeholder 4"/>
          <p:cNvSpPr>
            <a:spLocks noGrp="1"/>
          </p:cNvSpPr>
          <p:nvPr>
            <p:ph type="body" sz="quarter" idx="23" hasCustomPrompt="1"/>
          </p:nvPr>
        </p:nvSpPr>
        <p:spPr bwMode="gray">
          <a:xfrm>
            <a:off x="458899" y="729525"/>
            <a:ext cx="6857889"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tandard">
    <p:spTree>
      <p:nvGrpSpPr>
        <p:cNvPr id="1" name=""/>
        <p:cNvGrpSpPr/>
        <p:nvPr/>
      </p:nvGrpSpPr>
      <p:grpSpPr>
        <a:xfrm>
          <a:off x="0" y="0"/>
          <a:ext cx="0" cy="0"/>
          <a:chOff x="0" y="0"/>
          <a:chExt cx="0" cy="0"/>
        </a:xfrm>
      </p:grpSpPr>
      <p:sp>
        <p:nvSpPr>
          <p:cNvPr id="1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1" name="Straight Connector 10"/>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cxnSp>
        <p:nvCxnSpPr>
          <p:cNvPr id="13" name="Straight Connector 12"/>
          <p:cNvCxnSpPr/>
          <p:nvPr userDrawn="1"/>
        </p:nvCxnSpPr>
        <p:spPr bwMode="gray">
          <a:xfrm>
            <a:off x="2329643" y="1285874"/>
            <a:ext cx="0" cy="777240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15"/>
          <p:cNvSpPr>
            <a:spLocks noGrp="1"/>
          </p:cNvSpPr>
          <p:nvPr>
            <p:ph type="body" sz="quarter" idx="32" hasCustomPrompt="1"/>
          </p:nvPr>
        </p:nvSpPr>
        <p:spPr bwMode="gray">
          <a:xfrm>
            <a:off x="458899" y="1285874"/>
            <a:ext cx="1828800" cy="7772400"/>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sp>
        <p:nvSpPr>
          <p:cNvPr id="15"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emf"/><Relationship Id="rId2" Type="http://schemas.openxmlformats.org/officeDocument/2006/relationships/slideLayout" Target="../slideLayouts/slideLayout17.xml"/><Relationship Id="rId16" Type="http://schemas.openxmlformats.org/officeDocument/2006/relationships/oleObject" Target="../embeddings/oleObject2.bin"/><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4.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834FA02-F541-46EA-BCC1-038E19621DBF}"/>
              </a:ext>
            </a:extLst>
          </p:cNvPr>
          <p:cNvGraphicFramePr>
            <a:graphicFrameLocks noChangeAspect="1"/>
          </p:cNvGraphicFramePr>
          <p:nvPr userDrawn="1">
            <p:custDataLst>
              <p:tags r:id="rId17"/>
            </p:custDataLst>
            <p:extLst>
              <p:ext uri="{D42A27DB-BD31-4B8C-83A1-F6EECF244321}">
                <p14:modId xmlns:p14="http://schemas.microsoft.com/office/powerpoint/2010/main" val="135544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8" imgW="421" imgH="423" progId="TCLayout.ActiveDocument.1">
                  <p:embed/>
                </p:oleObj>
              </mc:Choice>
              <mc:Fallback>
                <p:oleObj name="think-cell Slide" r:id="rId18" imgW="421" imgH="423" progId="TCLayout.ActiveDocument.1">
                  <p:embed/>
                  <p:pic>
                    <p:nvPicPr>
                      <p:cNvPr id="0" name=""/>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13" name="Slide Number Placeholder 5"/>
          <p:cNvSpPr txBox="1">
            <a:spLocks/>
          </p:cNvSpPr>
          <p:nvPr/>
        </p:nvSpPr>
        <p:spPr bwMode="gray">
          <a:xfrm>
            <a:off x="3678414" y="9626542"/>
            <a:ext cx="415573" cy="130805"/>
          </a:xfrm>
          <a:prstGeom prst="rect">
            <a:avLst/>
          </a:prstGeom>
        </p:spPr>
        <p:txBody>
          <a:bodyPr vert="horz" wrap="square" lIns="0" tIns="0" rIns="0" bIns="0" rtlCol="0" anchor="t">
            <a:spAutoFit/>
          </a:bodyPr>
          <a:lstStyle>
            <a:defPPr>
              <a:defRPr lang="en-US"/>
            </a:defPPr>
            <a:lvl1pPr marL="0" algn="ctr" defTabSz="1018879" rtl="0" eaLnBrk="1" latinLnBrk="0" hangingPunct="1">
              <a:defRPr sz="9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a:lstStyle>
          <a:p>
            <a:fld id="{D1524D41-16DC-4D92-9EF9-071B213BE0F5}" type="slidenum">
              <a:rPr lang="en-US" sz="850" smtClean="0">
                <a:solidFill>
                  <a:schemeClr val="tx1"/>
                </a:solidFill>
              </a:rPr>
              <a:pPr/>
              <a:t>‹#›</a:t>
            </a:fld>
            <a:endParaRPr lang="en-US" sz="850" dirty="0">
              <a:solidFill>
                <a:schemeClr val="tx1"/>
              </a:solidFill>
            </a:endParaRPr>
          </a:p>
        </p:txBody>
      </p:sp>
      <p:sp>
        <p:nvSpPr>
          <p:cNvPr id="5" name="Text Placeholder 1"/>
          <p:cNvSpPr>
            <a:spLocks noGrp="1"/>
          </p:cNvSpPr>
          <p:nvPr>
            <p:ph type="body" idx="1"/>
          </p:nvPr>
        </p:nvSpPr>
        <p:spPr bwMode="gray">
          <a:xfrm>
            <a:off x="2956671" y="4516239"/>
            <a:ext cx="1859059" cy="1025922"/>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720" r:id="rId2"/>
    <p:sldLayoutId id="2147483715" r:id="rId3"/>
    <p:sldLayoutId id="2147483692" r:id="rId4"/>
    <p:sldLayoutId id="2147483693" r:id="rId5"/>
    <p:sldLayoutId id="2147483695" r:id="rId6"/>
    <p:sldLayoutId id="2147483696" r:id="rId7"/>
    <p:sldLayoutId id="2147483694" r:id="rId8"/>
    <p:sldLayoutId id="2147483718" r:id="rId9"/>
    <p:sldLayoutId id="2147483704" r:id="rId10"/>
    <p:sldLayoutId id="2147483707" r:id="rId11"/>
    <p:sldLayoutId id="2147483719" r:id="rId12"/>
    <p:sldLayoutId id="2147483717" r:id="rId13"/>
    <p:sldLayoutId id="2147483678" r:id="rId14"/>
    <p:sldLayoutId id="2147483679" r:id="rId15"/>
  </p:sldLayoutIdLst>
  <p:hf hdr="0" ftr="0" dt="0"/>
  <p:txStyles>
    <p:titleStyle>
      <a:lvl1pPr algn="l" defTabSz="1018879" rtl="0" eaLnBrk="1" latinLnBrk="0" hangingPunct="1">
        <a:spcBef>
          <a:spcPct val="0"/>
        </a:spcBef>
        <a:buNone/>
        <a:defRPr sz="1800" b="1" kern="1200">
          <a:solidFill>
            <a:schemeClr val="accent5"/>
          </a:solidFill>
          <a:latin typeface="+mj-lt"/>
          <a:ea typeface="+mj-ea"/>
          <a:cs typeface="+mj-cs"/>
        </a:defRPr>
      </a:lvl1pPr>
    </p:titleStyle>
    <p:bodyStyle>
      <a:lvl1pPr marL="112713"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Calibri" panose="020F0502020204030204" pitchFamily="34" charset="0"/>
          <a:ea typeface="+mn-ea"/>
          <a:cs typeface="Calibri" panose="020F0502020204030204" pitchFamily="34" charset="0"/>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DAC7F84-0145-4FFF-9907-AB215F22C2B0}"/>
              </a:ext>
            </a:extLst>
          </p:cNvPr>
          <p:cNvGraphicFramePr>
            <a:graphicFrameLocks noChangeAspect="1"/>
          </p:cNvGraphicFramePr>
          <p:nvPr userDrawn="1">
            <p:custDataLst>
              <p:tags r:id="rId14"/>
            </p:custDataLst>
            <p:extLst>
              <p:ext uri="{D42A27DB-BD31-4B8C-83A1-F6EECF244321}">
                <p14:modId xmlns:p14="http://schemas.microsoft.com/office/powerpoint/2010/main" val="3159952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421" imgH="423" progId="TCLayout.ActiveDocument.1">
                  <p:embed/>
                </p:oleObj>
              </mc:Choice>
              <mc:Fallback>
                <p:oleObj name="think-cell Slide" r:id="rId16" imgW="421" imgH="423" progId="TCLayout.ActiveDocument.1">
                  <p:embed/>
                  <p:pic>
                    <p:nvPicPr>
                      <p:cNvPr id="0" name=""/>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0EE83F-9DFD-4849-9EDB-CD1BF97617BA}"/>
              </a:ext>
            </a:extLst>
          </p:cNvPr>
          <p:cNvSpPr/>
          <p:nvPr userDrawn="1">
            <p:custDataLst>
              <p:tags r:id="rId1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9"/>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E1229C-8287-4C5D-86AE-F75EE874224C}" type="datetimeFigureOut">
              <a:rPr lang="en-US" smtClean="0"/>
              <a:t>5/21/2021</a:t>
            </a:fld>
            <a:endParaRPr lang="en-US" dirty="0"/>
          </a:p>
        </p:txBody>
      </p:sp>
      <p:sp>
        <p:nvSpPr>
          <p:cNvPr id="5" name="Footer Placeholder 4"/>
          <p:cNvSpPr>
            <a:spLocks noGrp="1"/>
          </p:cNvSpPr>
          <p:nvPr>
            <p:ph type="ftr" sz="quarter" idx="3"/>
          </p:nvPr>
        </p:nvSpPr>
        <p:spPr>
          <a:xfrm>
            <a:off x="2655570" y="9322649"/>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9"/>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56C44F8C-A38E-4D52-9628-5BA61964952C}" type="slidenum">
              <a:rPr lang="en-US" smtClean="0"/>
              <a:t>‹#›</a:t>
            </a:fld>
            <a:endParaRPr lang="en-US" dirty="0"/>
          </a:p>
        </p:txBody>
      </p:sp>
    </p:spTree>
    <p:extLst>
      <p:ext uri="{BB962C8B-B14F-4D97-AF65-F5344CB8AC3E}">
        <p14:creationId xmlns:p14="http://schemas.microsoft.com/office/powerpoint/2010/main" val="40734980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tags" Target="../tags/tag30.xml"/><Relationship Id="rId39" Type="http://schemas.openxmlformats.org/officeDocument/2006/relationships/image" Target="../media/image11.svg"/><Relationship Id="rId21" Type="http://schemas.openxmlformats.org/officeDocument/2006/relationships/tags" Target="../tags/tag25.xml"/><Relationship Id="rId34" Type="http://schemas.openxmlformats.org/officeDocument/2006/relationships/image" Target="../media/image6.svg"/><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tags" Target="../tags/tag29.xml"/><Relationship Id="rId33" Type="http://schemas.openxmlformats.org/officeDocument/2006/relationships/image" Target="../media/image5.png"/><Relationship Id="rId38" Type="http://schemas.openxmlformats.org/officeDocument/2006/relationships/image" Target="../media/image10.png"/><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tags" Target="../tags/tag24.xml"/><Relationship Id="rId29" Type="http://schemas.openxmlformats.org/officeDocument/2006/relationships/oleObject" Target="../embeddings/oleObject3.bin"/><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24" Type="http://schemas.openxmlformats.org/officeDocument/2006/relationships/tags" Target="../tags/tag28.xml"/><Relationship Id="rId32" Type="http://schemas.openxmlformats.org/officeDocument/2006/relationships/image" Target="../media/image4.svg"/><Relationship Id="rId37" Type="http://schemas.openxmlformats.org/officeDocument/2006/relationships/image" Target="../media/image9.svg"/><Relationship Id="rId40" Type="http://schemas.openxmlformats.org/officeDocument/2006/relationships/image" Target="../media/image12.png"/><Relationship Id="rId5" Type="http://schemas.openxmlformats.org/officeDocument/2006/relationships/tags" Target="../tags/tag9.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slideLayout" Target="../slideLayouts/slideLayout27.xml"/><Relationship Id="rId36" Type="http://schemas.openxmlformats.org/officeDocument/2006/relationships/image" Target="../media/image8.png"/><Relationship Id="rId10" Type="http://schemas.openxmlformats.org/officeDocument/2006/relationships/tags" Target="../tags/tag14.xml"/><Relationship Id="rId19" Type="http://schemas.openxmlformats.org/officeDocument/2006/relationships/tags" Target="../tags/tag23.xml"/><Relationship Id="rId31" Type="http://schemas.openxmlformats.org/officeDocument/2006/relationships/image" Target="../media/image3.png"/><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tags" Target="../tags/tag31.xml"/><Relationship Id="rId30" Type="http://schemas.openxmlformats.org/officeDocument/2006/relationships/image" Target="../media/image1.emf"/><Relationship Id="rId35" Type="http://schemas.openxmlformats.org/officeDocument/2006/relationships/image" Target="../media/image7.png"/><Relationship Id="rId8" Type="http://schemas.openxmlformats.org/officeDocument/2006/relationships/tags" Target="../tags/tag12.xml"/><Relationship Id="rId3" Type="http://schemas.openxmlformats.org/officeDocument/2006/relationships/tags" Target="../tags/tag7.xml"/></Relationships>
</file>

<file path=ppt/slides/_rels/slide2.xml.rels><?xml version="1.0" encoding="UTF-8" standalone="yes"?>
<Relationships xmlns="http://schemas.openxmlformats.org/package/2006/relationships"><Relationship Id="rId8" Type="http://schemas.openxmlformats.org/officeDocument/2006/relationships/image" Target="../media/image4.svg"/><Relationship Id="rId13" Type="http://schemas.openxmlformats.org/officeDocument/2006/relationships/image" Target="../media/image9.svg"/><Relationship Id="rId3" Type="http://schemas.openxmlformats.org/officeDocument/2006/relationships/tags" Target="../tags/tag34.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e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6.svg"/><Relationship Id="rId4" Type="http://schemas.openxmlformats.org/officeDocument/2006/relationships/slideLayout" Target="../slideLayouts/slideLayout27.xml"/><Relationship Id="rId9" Type="http://schemas.openxmlformats.org/officeDocument/2006/relationships/image" Target="../media/image5.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174EA8A-644C-496E-8964-C72878E589FC}"/>
              </a:ext>
            </a:extLst>
          </p:cNvPr>
          <p:cNvSpPr txBox="1"/>
          <p:nvPr>
            <p:custDataLst>
              <p:tags r:id="rId1"/>
            </p:custDataLst>
          </p:nvPr>
        </p:nvSpPr>
        <p:spPr>
          <a:xfrm>
            <a:off x="0" y="600404"/>
            <a:ext cx="7782466" cy="468003"/>
          </a:xfrm>
          <a:prstGeom prst="rect">
            <a:avLst/>
          </a:prstGeom>
          <a:noFill/>
        </p:spPr>
        <p:txBody>
          <a:bodyPr wrap="square" lIns="45720" rIns="45720" rtlCol="0" anchor="ctr">
            <a:noAutofit/>
          </a:bodyPr>
          <a:lstStyle/>
          <a:p>
            <a:pPr algn="ctr">
              <a:lnSpc>
                <a:spcPct val="95000"/>
              </a:lnSpc>
            </a:pPr>
            <a:r>
              <a:rPr lang="fr-FR" sz="950" b="1" i="1" dirty="0">
                <a:latin typeface="Trebuchet MS" panose="020B0603020202020204" pitchFamily="34" charset="0"/>
              </a:rPr>
              <a:t>Ce guide complet est destiné aux professionnels de santé afin qu’ils puissent conseiller les aidants qui s’occupent d’enfants commençant un traitement antirétroviral à base de pDTG et d’ABC/3TC. Respectez les recommandations nationales de votre pays pour la prescription du pDTG aux enfant de 4 semaines ou plus, et pesant entre 3 et 20 kg. </a:t>
            </a:r>
          </a:p>
        </p:txBody>
      </p:sp>
      <p:sp>
        <p:nvSpPr>
          <p:cNvPr id="39" name="Rectangle 38">
            <a:extLst>
              <a:ext uri="{FF2B5EF4-FFF2-40B4-BE49-F238E27FC236}">
                <a16:creationId xmlns:a16="http://schemas.microsoft.com/office/drawing/2014/main" id="{9587C175-7A26-4C60-8FF4-977F64141DC5}"/>
              </a:ext>
            </a:extLst>
          </p:cNvPr>
          <p:cNvSpPr/>
          <p:nvPr>
            <p:custDataLst>
              <p:tags r:id="rId2"/>
            </p:custDataLst>
          </p:nvPr>
        </p:nvSpPr>
        <p:spPr>
          <a:xfrm>
            <a:off x="0" y="6469380"/>
            <a:ext cx="7772400" cy="1201249"/>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ectangle 42">
            <a:extLst>
              <a:ext uri="{FF2B5EF4-FFF2-40B4-BE49-F238E27FC236}">
                <a16:creationId xmlns:a16="http://schemas.microsoft.com/office/drawing/2014/main" id="{276E6D65-2A70-46E2-85A2-8BA097ECFD43}"/>
              </a:ext>
            </a:extLst>
          </p:cNvPr>
          <p:cNvSpPr/>
          <p:nvPr>
            <p:custDataLst>
              <p:tags r:id="rId3"/>
            </p:custDataLst>
          </p:nvPr>
        </p:nvSpPr>
        <p:spPr>
          <a:xfrm>
            <a:off x="0" y="9169775"/>
            <a:ext cx="7772400" cy="888625"/>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1C415166-F44D-4A91-ABB4-6BCD5928D6F4}"/>
              </a:ext>
            </a:extLst>
          </p:cNvPr>
          <p:cNvSpPr/>
          <p:nvPr>
            <p:custDataLst>
              <p:tags r:id="rId4"/>
            </p:custDataLst>
          </p:nvPr>
        </p:nvSpPr>
        <p:spPr>
          <a:xfrm>
            <a:off x="0" y="2822366"/>
            <a:ext cx="7772400" cy="2295144"/>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5"/>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9" imgW="421" imgH="423" progId="TCLayout.ActiveDocument.1">
                  <p:embed/>
                </p:oleObj>
              </mc:Choice>
              <mc:Fallback>
                <p:oleObj name="think-cell Slide" r:id="rId29"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30"/>
                      <a:stretch>
                        <a:fillRect/>
                      </a:stretch>
                    </p:blipFill>
                    <p:spPr>
                      <a:xfrm>
                        <a:off x="1588" y="1588"/>
                        <a:ext cx="1588" cy="1588"/>
                      </a:xfrm>
                      <a:prstGeom prst="rect">
                        <a:avLst/>
                      </a:prstGeom>
                    </p:spPr>
                  </p:pic>
                </p:oleObj>
              </mc:Fallback>
            </mc:AlternateContent>
          </a:graphicData>
        </a:graphic>
      </p:graphicFrame>
      <p:sp>
        <p:nvSpPr>
          <p:cNvPr id="2" name="Rectangle 1"/>
          <p:cNvSpPr/>
          <p:nvPr>
            <p:custDataLst>
              <p:tags r:id="rId6"/>
            </p:custDataLst>
          </p:nvPr>
        </p:nvSpPr>
        <p:spPr>
          <a:xfrm>
            <a:off x="-1" y="-1"/>
            <a:ext cx="7782467" cy="575781"/>
          </a:xfrm>
          <a:prstGeom prst="rect">
            <a:avLst/>
          </a:prstGeom>
          <a:solidFill>
            <a:schemeClr val="accent3">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r>
              <a:rPr lang="fr-FR" sz="1900" b="1" dirty="0">
                <a:solidFill>
                  <a:schemeClr val="bg1"/>
                </a:solidFill>
                <a:cs typeface="Arial" panose="020B0604020202020204" pitchFamily="34" charset="0"/>
              </a:rPr>
              <a:t>Dolutégravir 10 mg pédiatrique comprimés dispersibles sécables (pDTG)</a:t>
            </a:r>
          </a:p>
          <a:p>
            <a:pPr marL="114300" algn="ctr"/>
            <a:r>
              <a:rPr lang="fr-FR" sz="1900" i="1" dirty="0">
                <a:solidFill>
                  <a:schemeClr val="bg1"/>
                </a:solidFill>
                <a:cs typeface="Arial" panose="020B0604020202020204" pitchFamily="34" charset="0"/>
              </a:rPr>
              <a:t>Guide </a:t>
            </a:r>
            <a:r>
              <a:rPr lang="fr-FR" sz="1900" i="1" u="sng" dirty="0">
                <a:solidFill>
                  <a:schemeClr val="bg1"/>
                </a:solidFill>
                <a:cs typeface="Arial" panose="020B0604020202020204" pitchFamily="34" charset="0"/>
              </a:rPr>
              <a:t>Pour </a:t>
            </a:r>
            <a:r>
              <a:rPr lang="fr-FR" sz="1900" i="1" u="sng" dirty="0">
                <a:solidFill>
                  <a:schemeClr val="bg1"/>
                </a:solidFill>
              </a:rPr>
              <a:t>Les Enfants Commençant la TAR</a:t>
            </a:r>
            <a:r>
              <a:rPr lang="fr-FR" sz="1900" b="1" dirty="0">
                <a:solidFill>
                  <a:schemeClr val="bg1"/>
                </a:solidFill>
              </a:rPr>
              <a:t> </a:t>
            </a:r>
            <a:endParaRPr lang="fr-FR" sz="1900" b="1" dirty="0">
              <a:solidFill>
                <a:schemeClr val="bg1"/>
              </a:solidFill>
              <a:cs typeface="Arial" panose="020B0604020202020204" pitchFamily="34" charset="0"/>
            </a:endParaRPr>
          </a:p>
        </p:txBody>
      </p:sp>
      <p:sp>
        <p:nvSpPr>
          <p:cNvPr id="5" name="TextBox 4">
            <a:extLst>
              <a:ext uri="{FF2B5EF4-FFF2-40B4-BE49-F238E27FC236}">
                <a16:creationId xmlns:a16="http://schemas.microsoft.com/office/drawing/2014/main" id="{C35839FD-E744-48E9-96BF-1F5199ECBD23}"/>
              </a:ext>
            </a:extLst>
          </p:cNvPr>
          <p:cNvSpPr txBox="1"/>
          <p:nvPr>
            <p:custDataLst>
              <p:tags r:id="rId7"/>
            </p:custDataLst>
          </p:nvPr>
        </p:nvSpPr>
        <p:spPr>
          <a:xfrm>
            <a:off x="512064" y="2830936"/>
            <a:ext cx="7270957" cy="276999"/>
          </a:xfrm>
          <a:prstGeom prst="rect">
            <a:avLst/>
          </a:prstGeom>
          <a:noFill/>
        </p:spPr>
        <p:txBody>
          <a:bodyPr wrap="square" rtlCol="0">
            <a:spAutoFit/>
          </a:bodyPr>
          <a:lstStyle/>
          <a:p>
            <a:r>
              <a:rPr lang="fr-FR" sz="1150" b="1" i="1" dirty="0"/>
              <a:t>Expliquez les avantages des ARV recommandés, en précisant qu’ils sont efficaces, sûrs et faciles à administrer</a:t>
            </a:r>
          </a:p>
        </p:txBody>
      </p:sp>
      <p:sp>
        <p:nvSpPr>
          <p:cNvPr id="7" name="TextBox 6">
            <a:extLst>
              <a:ext uri="{FF2B5EF4-FFF2-40B4-BE49-F238E27FC236}">
                <a16:creationId xmlns:a16="http://schemas.microsoft.com/office/drawing/2014/main" id="{EA8D0302-7F32-4193-AD59-51321E106373}"/>
              </a:ext>
            </a:extLst>
          </p:cNvPr>
          <p:cNvSpPr txBox="1"/>
          <p:nvPr>
            <p:custDataLst>
              <p:tags r:id="rId8"/>
            </p:custDataLst>
          </p:nvPr>
        </p:nvSpPr>
        <p:spPr>
          <a:xfrm>
            <a:off x="511510" y="6470728"/>
            <a:ext cx="7248399" cy="269304"/>
          </a:xfrm>
          <a:prstGeom prst="rect">
            <a:avLst/>
          </a:prstGeom>
          <a:noFill/>
        </p:spPr>
        <p:txBody>
          <a:bodyPr wrap="square" rtlCol="0">
            <a:spAutoFit/>
          </a:bodyPr>
          <a:lstStyle/>
          <a:p>
            <a:r>
              <a:rPr lang="fr-FR" sz="1150" b="1" i="1" dirty="0"/>
              <a:t>Expliquez quelle est la posologie appropriée d’ARV à administrer à l’enfant en précisant qu’elle dépend de son poids</a:t>
            </a:r>
          </a:p>
        </p:txBody>
      </p:sp>
      <p:sp>
        <p:nvSpPr>
          <p:cNvPr id="8" name="TextBox 7">
            <a:extLst>
              <a:ext uri="{FF2B5EF4-FFF2-40B4-BE49-F238E27FC236}">
                <a16:creationId xmlns:a16="http://schemas.microsoft.com/office/drawing/2014/main" id="{8B0C62B4-E21B-484C-B01C-FEAFDB047629}"/>
              </a:ext>
            </a:extLst>
          </p:cNvPr>
          <p:cNvSpPr txBox="1"/>
          <p:nvPr>
            <p:custDataLst>
              <p:tags r:id="rId9"/>
            </p:custDataLst>
          </p:nvPr>
        </p:nvSpPr>
        <p:spPr>
          <a:xfrm>
            <a:off x="650707" y="6654966"/>
            <a:ext cx="7046940" cy="1034129"/>
          </a:xfrm>
          <a:prstGeom prst="rect">
            <a:avLst/>
          </a:prstGeom>
          <a:noFill/>
        </p:spPr>
        <p:txBody>
          <a:bodyPr wrap="square" rtlCol="0">
            <a:spAutoFit/>
          </a:bodyPr>
          <a:lstStyle/>
          <a:p>
            <a:pPr marL="141446" indent="-141446">
              <a:buFont typeface="Wingdings" panose="05000000000000000000" pitchFamily="2" charset="2"/>
              <a:buChar char="Ø"/>
            </a:pPr>
            <a:r>
              <a:rPr lang="fr-FR" sz="1020" b="1" dirty="0">
                <a:solidFill>
                  <a:schemeClr val="accent3">
                    <a:lumMod val="75000"/>
                  </a:schemeClr>
                </a:solidFill>
              </a:rPr>
              <a:t>Le pDTG et l’ABC/3TC pris en association ne nécessitent qu’une prise quotidienne.</a:t>
            </a:r>
            <a:r>
              <a:rPr lang="fr-FR" sz="1020" dirty="0">
                <a:solidFill>
                  <a:schemeClr val="accent3">
                    <a:lumMod val="75000"/>
                  </a:schemeClr>
                </a:solidFill>
              </a:rPr>
              <a:t> </a:t>
            </a:r>
            <a:r>
              <a:rPr lang="fr-FR" sz="1020" b="1" dirty="0">
                <a:solidFill>
                  <a:schemeClr val="accent3">
                    <a:lumMod val="75000"/>
                  </a:schemeClr>
                </a:solidFill>
              </a:rPr>
              <a:t>La posologie dépend du poids de l’enfant. </a:t>
            </a:r>
            <a:r>
              <a:rPr lang="fr-FR" sz="1020" dirty="0"/>
              <a:t>Au fur et à mesure que l’enfant grandit, la quantité de pDTG et d’ABC/3TC doit être augmentée. </a:t>
            </a:r>
          </a:p>
          <a:p>
            <a:pPr marL="650886" lvl="1" indent="-141446">
              <a:buFont typeface="Wingdings" panose="05000000000000000000" pitchFamily="2" charset="2"/>
              <a:buChar char="Ø"/>
            </a:pPr>
            <a:r>
              <a:rPr lang="fr-FR" sz="1020" dirty="0"/>
              <a:t>Le pDTG et l’ABC/3TC sont des médicaments sécables. Cela signifie que ces comprimés comportent une marque centrale et qu’ils peuvent être facilement coupés en deux, si nécessaire, afin de respecter la posologie prescrite.</a:t>
            </a:r>
          </a:p>
          <a:p>
            <a:pPr marL="650886" lvl="1" indent="-141446">
              <a:buFont typeface="Wingdings" panose="05000000000000000000" pitchFamily="2" charset="2"/>
              <a:buChar char="Ø"/>
            </a:pPr>
            <a:r>
              <a:rPr lang="fr-FR" sz="1020" dirty="0"/>
              <a:t>L’enfant doit prendre la dose quotidienne prescrite de pDTG et d’ABC/3TC. La posologie est préférable le matin.</a:t>
            </a:r>
          </a:p>
          <a:p>
            <a:pPr marL="650886" lvl="1" indent="-141446">
              <a:buFont typeface="Wingdings" panose="05000000000000000000" pitchFamily="2" charset="2"/>
              <a:buChar char="Ø"/>
            </a:pPr>
            <a:r>
              <a:rPr lang="fr-FR" sz="1020" dirty="0"/>
              <a:t>Pesez l’ enfant à chaque visite pour vous assurer qu’il prend la bonne dose de ses ARV.</a:t>
            </a:r>
          </a:p>
        </p:txBody>
      </p:sp>
      <p:sp>
        <p:nvSpPr>
          <p:cNvPr id="11" name="TextBox 10">
            <a:extLst>
              <a:ext uri="{FF2B5EF4-FFF2-40B4-BE49-F238E27FC236}">
                <a16:creationId xmlns:a16="http://schemas.microsoft.com/office/drawing/2014/main" id="{0C9408CB-D343-4E8E-81F0-D90F701E5073}"/>
              </a:ext>
            </a:extLst>
          </p:cNvPr>
          <p:cNvSpPr txBox="1"/>
          <p:nvPr>
            <p:custDataLst>
              <p:tags r:id="rId10"/>
            </p:custDataLst>
          </p:nvPr>
        </p:nvSpPr>
        <p:spPr>
          <a:xfrm>
            <a:off x="650707" y="3019720"/>
            <a:ext cx="7046939" cy="2192908"/>
          </a:xfrm>
          <a:prstGeom prst="rect">
            <a:avLst/>
          </a:prstGeom>
          <a:noFill/>
        </p:spPr>
        <p:txBody>
          <a:bodyPr wrap="square" rtlCol="0">
            <a:spAutoFit/>
          </a:bodyPr>
          <a:lstStyle/>
          <a:p>
            <a:pPr marL="141446" indent="-141446">
              <a:buFont typeface="Wingdings" panose="05000000000000000000" pitchFamily="2" charset="2"/>
              <a:buChar char="Ø"/>
            </a:pPr>
            <a:r>
              <a:rPr lang="fr-FR" sz="1020" b="1" dirty="0">
                <a:solidFill>
                  <a:schemeClr val="accent3">
                    <a:lumMod val="75000"/>
                  </a:schemeClr>
                </a:solidFill>
              </a:rPr>
              <a:t>Le dolutégravir (DTG) est un médicament antirétroviral (ARV) puissant et sûr, et il est très efficace pour lutter contre le VIH. </a:t>
            </a:r>
            <a:r>
              <a:rPr lang="fr-FR" sz="1020" dirty="0"/>
              <a:t>Il est déjà l’ARV privilégié pour les adultes, les adolescents et les enfants pesant 20 kg ou plus. </a:t>
            </a:r>
          </a:p>
          <a:p>
            <a:pPr marL="141446" indent="-141446">
              <a:buFont typeface="Wingdings" panose="05000000000000000000" pitchFamily="2" charset="2"/>
              <a:buChar char="Ø"/>
            </a:pPr>
            <a:r>
              <a:rPr lang="fr-FR" sz="1020" dirty="0"/>
              <a:t>Le dolutégravir 10 mg pour enfant (également appelé « </a:t>
            </a:r>
            <a:r>
              <a:rPr lang="fr-FR" sz="1020" dirty="0" err="1"/>
              <a:t>peds</a:t>
            </a:r>
            <a:r>
              <a:rPr lang="fr-FR" sz="1020" dirty="0"/>
              <a:t> DTG » ou « pDTG ») est un ARV qui peut être administré aux enfants atteints du VIH d’au moins un mois et pesant entre 3 et 20 kg.</a:t>
            </a:r>
          </a:p>
          <a:p>
            <a:pPr marL="650886" lvl="1" indent="-141446">
              <a:buFont typeface="Wingdings" panose="05000000000000000000" pitchFamily="2" charset="2"/>
              <a:buChar char="Ø"/>
            </a:pPr>
            <a:r>
              <a:rPr lang="fr-FR" sz="1020" b="1" dirty="0">
                <a:solidFill>
                  <a:schemeClr val="accent3">
                    <a:lumMod val="75000"/>
                  </a:schemeClr>
                </a:solidFill>
              </a:rPr>
              <a:t>Suppression rapide de la charge virale :</a:t>
            </a:r>
            <a:r>
              <a:rPr lang="fr-FR" sz="1020" b="1" dirty="0">
                <a:solidFill>
                  <a:srgbClr val="92D050"/>
                </a:solidFill>
              </a:rPr>
              <a:t> </a:t>
            </a:r>
            <a:r>
              <a:rPr lang="fr-FR" sz="1020" dirty="0"/>
              <a:t>le pDTG permet de diminuer rapidement la quantité de virus dans l’organisme de l’enfant.</a:t>
            </a:r>
          </a:p>
          <a:p>
            <a:pPr marL="650886" lvl="1" indent="-141446">
              <a:buFont typeface="Wingdings" panose="05000000000000000000" pitchFamily="2" charset="2"/>
              <a:buChar char="Ø"/>
            </a:pPr>
            <a:r>
              <a:rPr lang="fr-FR" sz="1020" b="1" dirty="0">
                <a:solidFill>
                  <a:schemeClr val="accent3">
                    <a:lumMod val="75000"/>
                  </a:schemeClr>
                </a:solidFill>
              </a:rPr>
              <a:t>Peu d’effets secondaires : </a:t>
            </a:r>
            <a:r>
              <a:rPr lang="fr-FR" sz="1020" dirty="0"/>
              <a:t>le pDTG provoque très peu d’effets secondaires, ce qui permet à l’enfant de le prendre tous les jours, de ne pas subir d’inconvénient et de rester en bonne santé. </a:t>
            </a:r>
          </a:p>
          <a:p>
            <a:pPr marL="650886" lvl="1" indent="-141446">
              <a:buFont typeface="Wingdings" panose="05000000000000000000" pitchFamily="2" charset="2"/>
              <a:buChar char="Ø"/>
            </a:pPr>
            <a:r>
              <a:rPr lang="fr-FR" sz="1020" b="1" dirty="0">
                <a:solidFill>
                  <a:schemeClr val="accent3">
                    <a:lumMod val="75000"/>
                  </a:schemeClr>
                </a:solidFill>
              </a:rPr>
              <a:t>Plus facile à administrer :</a:t>
            </a:r>
            <a:r>
              <a:rPr lang="fr-FR" sz="1020" dirty="0">
                <a:solidFill>
                  <a:schemeClr val="accent3">
                    <a:lumMod val="75000"/>
                  </a:schemeClr>
                </a:solidFill>
              </a:rPr>
              <a:t> </a:t>
            </a:r>
            <a:r>
              <a:rPr lang="fr-FR" sz="1020" dirty="0"/>
              <a:t>le pDTG peut être mélangé à une petite quantité d’eau et il a un goût crémeux à la fraise. Il est donc facile à administrer à l’enfant.</a:t>
            </a:r>
          </a:p>
          <a:p>
            <a:pPr marL="141446" indent="-141446">
              <a:buFont typeface="Wingdings" panose="05000000000000000000" pitchFamily="2" charset="2"/>
              <a:buChar char="Ø"/>
            </a:pPr>
            <a:r>
              <a:rPr lang="fr-FR" sz="1020" dirty="0"/>
              <a:t>Le pDTG est le principal ARV, mais il doit être associé à deux autres ARV « de soutien ». Ces deux autres médicaments sont l’ABC/3TC (abacavir et lamivudine combinés dans un seul comprimé). Ces ARV sont tout aussi sûrs et efficaces. Ensemble, le pDTG, l’ABC et le 3TC constituent le schéma thérapeutique à trois médicaments privilégié pour les enfants.</a:t>
            </a:r>
          </a:p>
        </p:txBody>
      </p:sp>
      <p:pic>
        <p:nvPicPr>
          <p:cNvPr id="41" name="Graphic 40">
            <a:extLst>
              <a:ext uri="{FF2B5EF4-FFF2-40B4-BE49-F238E27FC236}">
                <a16:creationId xmlns:a16="http://schemas.microsoft.com/office/drawing/2014/main" id="{4FD3C84A-A54C-4002-B796-F3DB6F7BA760}"/>
              </a:ext>
            </a:extLst>
          </p:cNvPr>
          <p:cNvPicPr>
            <a:picLocks noChangeAspect="1"/>
          </p:cNvPicPr>
          <p:nvPr>
            <p:custDataLst>
              <p:tags r:id="rId11"/>
            </p:custDataLst>
          </p:nvPr>
        </p:nvPicPr>
        <p:blipFill>
          <a:blip r:embed="rId31">
            <a:extLst>
              <a:ext uri="{96DAC541-7B7A-43D3-8B79-37D633B846F1}">
                <asvg:svgBlip xmlns:asvg="http://schemas.microsoft.com/office/drawing/2016/SVG/main" r:embed="rId32"/>
              </a:ext>
            </a:extLst>
          </a:blip>
          <a:srcRect/>
          <a:stretch/>
        </p:blipFill>
        <p:spPr>
          <a:xfrm>
            <a:off x="33545" y="2878014"/>
            <a:ext cx="457200" cy="457200"/>
          </a:xfrm>
          <a:prstGeom prst="rect">
            <a:avLst/>
          </a:prstGeom>
        </p:spPr>
      </p:pic>
      <p:pic>
        <p:nvPicPr>
          <p:cNvPr id="47" name="Graphic 46">
            <a:extLst>
              <a:ext uri="{FF2B5EF4-FFF2-40B4-BE49-F238E27FC236}">
                <a16:creationId xmlns:a16="http://schemas.microsoft.com/office/drawing/2014/main" id="{647BA46C-3810-4D45-A648-41767CF51A0D}"/>
              </a:ext>
            </a:extLst>
          </p:cNvPr>
          <p:cNvPicPr>
            <a:picLocks noChangeAspect="1"/>
          </p:cNvPicPr>
          <p:nvPr>
            <p:custDataLst>
              <p:tags r:id="rId12"/>
            </p:custDataLst>
          </p:nvPr>
        </p:nvPicPr>
        <p:blipFill>
          <a:blip r:embed="rId33">
            <a:extLst>
              <a:ext uri="{96DAC541-7B7A-43D3-8B79-37D633B846F1}">
                <asvg:svgBlip xmlns:asvg="http://schemas.microsoft.com/office/drawing/2016/SVG/main" r:embed="rId34"/>
              </a:ext>
            </a:extLst>
          </a:blip>
          <a:srcRect/>
          <a:stretch/>
        </p:blipFill>
        <p:spPr>
          <a:xfrm>
            <a:off x="33545" y="6492853"/>
            <a:ext cx="457200" cy="457200"/>
          </a:xfrm>
          <a:prstGeom prst="rect">
            <a:avLst/>
          </a:prstGeom>
        </p:spPr>
      </p:pic>
      <p:sp>
        <p:nvSpPr>
          <p:cNvPr id="29" name="TextBox 28">
            <a:extLst>
              <a:ext uri="{FF2B5EF4-FFF2-40B4-BE49-F238E27FC236}">
                <a16:creationId xmlns:a16="http://schemas.microsoft.com/office/drawing/2014/main" id="{63D68EF5-8602-43EF-AE95-508077C4FDB9}"/>
              </a:ext>
            </a:extLst>
          </p:cNvPr>
          <p:cNvSpPr txBox="1"/>
          <p:nvPr>
            <p:custDataLst>
              <p:tags r:id="rId13"/>
            </p:custDataLst>
          </p:nvPr>
        </p:nvSpPr>
        <p:spPr>
          <a:xfrm>
            <a:off x="511510" y="9169775"/>
            <a:ext cx="7270957" cy="276999"/>
          </a:xfrm>
          <a:prstGeom prst="rect">
            <a:avLst/>
          </a:prstGeom>
          <a:noFill/>
        </p:spPr>
        <p:txBody>
          <a:bodyPr wrap="square" rtlCol="0">
            <a:spAutoFit/>
          </a:bodyPr>
          <a:lstStyle/>
          <a:p>
            <a:r>
              <a:rPr lang="fr-FR" sz="1150" b="1" i="1" dirty="0"/>
              <a:t>Expliquez que les ARV peuvent être pris sans danger avec la majorité des autres médicaments</a:t>
            </a:r>
          </a:p>
        </p:txBody>
      </p:sp>
      <p:sp>
        <p:nvSpPr>
          <p:cNvPr id="31" name="TextBox 30">
            <a:extLst>
              <a:ext uri="{FF2B5EF4-FFF2-40B4-BE49-F238E27FC236}">
                <a16:creationId xmlns:a16="http://schemas.microsoft.com/office/drawing/2014/main" id="{D7BF1E81-336B-4672-8319-511412C60B15}"/>
              </a:ext>
            </a:extLst>
          </p:cNvPr>
          <p:cNvSpPr txBox="1"/>
          <p:nvPr>
            <p:custDataLst>
              <p:tags r:id="rId14"/>
            </p:custDataLst>
          </p:nvPr>
        </p:nvSpPr>
        <p:spPr>
          <a:xfrm>
            <a:off x="662232" y="9355765"/>
            <a:ext cx="7033968" cy="720197"/>
          </a:xfrm>
          <a:prstGeom prst="rect">
            <a:avLst/>
          </a:prstGeom>
          <a:noFill/>
        </p:spPr>
        <p:txBody>
          <a:bodyPr wrap="square" rtlCol="0">
            <a:spAutoFit/>
          </a:bodyPr>
          <a:lstStyle/>
          <a:p>
            <a:pPr marL="141446" indent="-141446">
              <a:buFont typeface="Wingdings" panose="05000000000000000000" pitchFamily="2" charset="2"/>
              <a:buChar char="Ø"/>
            </a:pPr>
            <a:r>
              <a:rPr lang="fr-FR" sz="1020" b="1" dirty="0">
                <a:solidFill>
                  <a:schemeClr val="accent3">
                    <a:lumMod val="75000"/>
                  </a:schemeClr>
                </a:solidFill>
              </a:rPr>
              <a:t>L’enfant doit continuer à prendre tous les autres médicaments que le médecin lui a prescrits. </a:t>
            </a:r>
            <a:r>
              <a:rPr lang="fr-FR" sz="1020" dirty="0"/>
              <a:t>Cependant, il est vraiment important que vous me précisiez les médicaments (y compris les préparations à base de plantes !) que prend l’enfant avant qu’il ne commence son traitement au pDTG afin que je puisse lui donner des instructions si des ajustements sont nécessaires. Par exemple, si votre enfant prend le médicament contre la tuberculose Rifampicine, pDTG devra être pris deux fois par jour.</a:t>
            </a:r>
          </a:p>
        </p:txBody>
      </p:sp>
      <p:sp>
        <p:nvSpPr>
          <p:cNvPr id="33" name="TextBox 32">
            <a:extLst>
              <a:ext uri="{FF2B5EF4-FFF2-40B4-BE49-F238E27FC236}">
                <a16:creationId xmlns:a16="http://schemas.microsoft.com/office/drawing/2014/main" id="{9FAAA203-CFC1-4771-82D1-D47E849DAAF8}"/>
              </a:ext>
            </a:extLst>
          </p:cNvPr>
          <p:cNvSpPr txBox="1"/>
          <p:nvPr>
            <p:custDataLst>
              <p:tags r:id="rId15"/>
            </p:custDataLst>
          </p:nvPr>
        </p:nvSpPr>
        <p:spPr>
          <a:xfrm>
            <a:off x="511510" y="7670321"/>
            <a:ext cx="7248399" cy="269304"/>
          </a:xfrm>
          <a:prstGeom prst="rect">
            <a:avLst/>
          </a:prstGeom>
          <a:noFill/>
        </p:spPr>
        <p:txBody>
          <a:bodyPr wrap="square" rtlCol="0">
            <a:spAutoFit/>
          </a:bodyPr>
          <a:lstStyle/>
          <a:p>
            <a:r>
              <a:rPr lang="fr-FR" sz="1150" b="1" i="1" dirty="0"/>
              <a:t>Expliquez comment doivent être administrés les ARV en précisant qu’il est préférable de les disperser dans de l’eau</a:t>
            </a:r>
          </a:p>
        </p:txBody>
      </p:sp>
      <p:pic>
        <p:nvPicPr>
          <p:cNvPr id="36" name="Picture 35" descr="A picture containing shape&#10;&#10;Description automatically generated">
            <a:extLst>
              <a:ext uri="{FF2B5EF4-FFF2-40B4-BE49-F238E27FC236}">
                <a16:creationId xmlns:a16="http://schemas.microsoft.com/office/drawing/2014/main" id="{55F28DDF-0D7A-4CC1-B884-09DC981126F2}"/>
              </a:ext>
            </a:extLst>
          </p:cNvPr>
          <p:cNvPicPr>
            <a:picLocks noChangeAspect="1"/>
          </p:cNvPicPr>
          <p:nvPr>
            <p:custDataLst>
              <p:tags r:id="rId16"/>
            </p:custDataLst>
          </p:nvPr>
        </p:nvPicPr>
        <p:blipFill>
          <a:blip r:embed="rId35" cstate="hqprint">
            <a:extLst>
              <a:ext uri="{28A0092B-C50C-407E-A947-70E740481C1C}">
                <a14:useLocalDpi xmlns:a14="http://schemas.microsoft.com/office/drawing/2010/main" val="0"/>
              </a:ext>
            </a:extLst>
          </a:blip>
          <a:stretch>
            <a:fillRect/>
          </a:stretch>
        </p:blipFill>
        <p:spPr>
          <a:xfrm>
            <a:off x="-80755" y="7601504"/>
            <a:ext cx="685800" cy="685800"/>
          </a:xfrm>
          <a:prstGeom prst="rect">
            <a:avLst/>
          </a:prstGeom>
        </p:spPr>
      </p:pic>
      <p:pic>
        <p:nvPicPr>
          <p:cNvPr id="37" name="Graphic 36" descr="Network outline">
            <a:extLst>
              <a:ext uri="{FF2B5EF4-FFF2-40B4-BE49-F238E27FC236}">
                <a16:creationId xmlns:a16="http://schemas.microsoft.com/office/drawing/2014/main" id="{0C55CBA2-4638-4B7C-B231-0DE039AAF859}"/>
              </a:ext>
            </a:extLst>
          </p:cNvPr>
          <p:cNvPicPr>
            <a:picLocks noChangeAspect="1"/>
          </p:cNvPicPr>
          <p:nvPr>
            <p:custDataLst>
              <p:tags r:id="rId17"/>
            </p:custDataLst>
          </p:nvPr>
        </p:nvPicPr>
        <p:blipFill>
          <a:blip r:embed="rId36">
            <a:extLst>
              <a:ext uri="{96DAC541-7B7A-43D3-8B79-37D633B846F1}">
                <asvg:svgBlip xmlns:asvg="http://schemas.microsoft.com/office/drawing/2016/SVG/main" r:embed="rId37"/>
              </a:ext>
            </a:extLst>
          </a:blip>
          <a:stretch>
            <a:fillRect/>
          </a:stretch>
        </p:blipFill>
        <p:spPr>
          <a:xfrm>
            <a:off x="33545" y="9180857"/>
            <a:ext cx="457200" cy="457200"/>
          </a:xfrm>
          <a:prstGeom prst="rect">
            <a:avLst/>
          </a:prstGeom>
        </p:spPr>
      </p:pic>
      <p:sp>
        <p:nvSpPr>
          <p:cNvPr id="53" name="TextBox 52">
            <a:extLst>
              <a:ext uri="{FF2B5EF4-FFF2-40B4-BE49-F238E27FC236}">
                <a16:creationId xmlns:a16="http://schemas.microsoft.com/office/drawing/2014/main" id="{A3CED38A-A550-4D19-AE84-DA3EA053285C}"/>
              </a:ext>
            </a:extLst>
          </p:cNvPr>
          <p:cNvSpPr txBox="1"/>
          <p:nvPr>
            <p:custDataLst>
              <p:tags r:id="rId18"/>
            </p:custDataLst>
          </p:nvPr>
        </p:nvSpPr>
        <p:spPr>
          <a:xfrm>
            <a:off x="512064" y="1325880"/>
            <a:ext cx="7283806" cy="269304"/>
          </a:xfrm>
          <a:prstGeom prst="rect">
            <a:avLst/>
          </a:prstGeom>
          <a:noFill/>
        </p:spPr>
        <p:txBody>
          <a:bodyPr wrap="square" rtlCol="0">
            <a:spAutoFit/>
          </a:bodyPr>
          <a:lstStyle/>
          <a:p>
            <a:r>
              <a:rPr lang="fr-FR" sz="1150" b="1" i="1" dirty="0"/>
              <a:t>Expliquez les principes essentiels de la thérapie antirétrovirale (TAR) [suivez les directives nationales de votre pays]</a:t>
            </a:r>
          </a:p>
        </p:txBody>
      </p:sp>
      <p:sp>
        <p:nvSpPr>
          <p:cNvPr id="54" name="TextBox 53">
            <a:extLst>
              <a:ext uri="{FF2B5EF4-FFF2-40B4-BE49-F238E27FC236}">
                <a16:creationId xmlns:a16="http://schemas.microsoft.com/office/drawing/2014/main" id="{80978FDD-D339-44FF-A155-741F6E1DB1DC}"/>
              </a:ext>
            </a:extLst>
          </p:cNvPr>
          <p:cNvSpPr txBox="1"/>
          <p:nvPr>
            <p:custDataLst>
              <p:tags r:id="rId19"/>
            </p:custDataLst>
          </p:nvPr>
        </p:nvSpPr>
        <p:spPr>
          <a:xfrm>
            <a:off x="650707" y="1505141"/>
            <a:ext cx="7046939" cy="1384995"/>
          </a:xfrm>
          <a:prstGeom prst="rect">
            <a:avLst/>
          </a:prstGeom>
          <a:noFill/>
        </p:spPr>
        <p:txBody>
          <a:bodyPr wrap="square" rtlCol="0">
            <a:spAutoFit/>
          </a:bodyPr>
          <a:lstStyle/>
          <a:p>
            <a:pPr marL="141446" indent="-141446">
              <a:buFont typeface="Wingdings" panose="05000000000000000000" pitchFamily="2" charset="2"/>
              <a:buChar char="Ø"/>
            </a:pPr>
            <a:r>
              <a:rPr lang="fr-FR" sz="1020" b="1" dirty="0">
                <a:solidFill>
                  <a:schemeClr val="accent3">
                    <a:lumMod val="75000"/>
                  </a:schemeClr>
                </a:solidFill>
              </a:rPr>
              <a:t>Le traitement contre le VIH est basé sur des médicaments appelés antirétroviraux (ARV). Les ARV doivent être pris tous les jours, à vie. S’ils sont pris tous les jours, l’enfant pourra vivre normalement et en bonne santé.</a:t>
            </a:r>
          </a:p>
          <a:p>
            <a:pPr marL="650886" lvl="1" indent="-141446">
              <a:buFont typeface="Wingdings" panose="05000000000000000000" pitchFamily="2" charset="2"/>
              <a:buChar char="Ø"/>
            </a:pPr>
            <a:r>
              <a:rPr lang="fr-FR" sz="1020" dirty="0"/>
              <a:t>Les ARV aident à diminuer la quantité de virus dans l’organisme de l’enfant. Plus cette quantité est faible, plus l’enfant sera en bonne santé. Les ARV sont sûrs, et l’enfant devrait donc pouvoir les prendre tous les jours avec peu ou pas de risques d’effets secondaires.</a:t>
            </a:r>
          </a:p>
          <a:p>
            <a:pPr marL="650886" lvl="1" indent="-141446">
              <a:buFont typeface="Wingdings" panose="05000000000000000000" pitchFamily="2" charset="2"/>
              <a:buChar char="Ø"/>
            </a:pPr>
            <a:r>
              <a:rPr lang="fr-FR" sz="1020" dirty="0"/>
              <a:t>Un ART combine trois ARV différents. L’un de ces médicaments constitue l’ARV principal et les deux autres renforcent le médicament principal (on les appelle les « médicaments de soutien »). L’enfant doit prendre </a:t>
            </a:r>
            <a:r>
              <a:rPr lang="fr-FR" sz="1020" u="sng" dirty="0"/>
              <a:t>les trois ARV</a:t>
            </a:r>
            <a:r>
              <a:rPr lang="fr-FR" sz="1020" dirty="0"/>
              <a:t> tous les jours.</a:t>
            </a:r>
          </a:p>
        </p:txBody>
      </p:sp>
      <p:pic>
        <p:nvPicPr>
          <p:cNvPr id="65" name="Graphic 64" descr="First aid kit outline">
            <a:extLst>
              <a:ext uri="{FF2B5EF4-FFF2-40B4-BE49-F238E27FC236}">
                <a16:creationId xmlns:a16="http://schemas.microsoft.com/office/drawing/2014/main" id="{6CA2119F-FB0E-4DE5-B907-A8D5D56665EA}"/>
              </a:ext>
            </a:extLst>
          </p:cNvPr>
          <p:cNvPicPr>
            <a:picLocks noChangeAspect="1"/>
          </p:cNvPicPr>
          <p:nvPr>
            <p:custDataLst>
              <p:tags r:id="rId20"/>
            </p:custDataLst>
          </p:nvPr>
        </p:nvPicPr>
        <p:blipFill>
          <a:blip r:embed="rId38">
            <a:extLst>
              <a:ext uri="{96DAC541-7B7A-43D3-8B79-37D633B846F1}">
                <asvg:svgBlip xmlns:asvg="http://schemas.microsoft.com/office/drawing/2016/SVG/main" r:embed="rId39"/>
              </a:ext>
            </a:extLst>
          </a:blip>
          <a:stretch>
            <a:fillRect/>
          </a:stretch>
        </p:blipFill>
        <p:spPr>
          <a:xfrm>
            <a:off x="33545" y="1307899"/>
            <a:ext cx="457200" cy="457200"/>
          </a:xfrm>
          <a:prstGeom prst="rect">
            <a:avLst/>
          </a:prstGeom>
        </p:spPr>
      </p:pic>
      <p:sp>
        <p:nvSpPr>
          <p:cNvPr id="48" name="TextBox 47">
            <a:extLst>
              <a:ext uri="{FF2B5EF4-FFF2-40B4-BE49-F238E27FC236}">
                <a16:creationId xmlns:a16="http://schemas.microsoft.com/office/drawing/2014/main" id="{5326748E-D68C-4827-8D55-9CA13DDC93B4}"/>
              </a:ext>
            </a:extLst>
          </p:cNvPr>
          <p:cNvSpPr txBox="1"/>
          <p:nvPr>
            <p:custDataLst>
              <p:tags r:id="rId21"/>
            </p:custDataLst>
          </p:nvPr>
        </p:nvSpPr>
        <p:spPr>
          <a:xfrm>
            <a:off x="650706" y="7848598"/>
            <a:ext cx="7046940" cy="1348061"/>
          </a:xfrm>
          <a:prstGeom prst="rect">
            <a:avLst/>
          </a:prstGeom>
          <a:noFill/>
        </p:spPr>
        <p:txBody>
          <a:bodyPr wrap="square">
            <a:spAutoFit/>
          </a:bodyPr>
          <a:lstStyle/>
          <a:p>
            <a:pPr marL="146304" indent="-141446">
              <a:buFont typeface="Wingdings" panose="05000000000000000000" pitchFamily="2" charset="2"/>
              <a:buChar char="Ø"/>
            </a:pPr>
            <a:r>
              <a:rPr lang="fr-FR" sz="1020" b="1" dirty="0">
                <a:solidFill>
                  <a:schemeClr val="accent3">
                    <a:lumMod val="75000"/>
                  </a:schemeClr>
                </a:solidFill>
              </a:rPr>
              <a:t>Le pDTG et l’ABC/3TC peuvent être mélangés dans le même verre d’eau. </a:t>
            </a:r>
            <a:r>
              <a:rPr lang="fr-FR" sz="1020" dirty="0"/>
              <a:t>Déterminez la posologie correcte de pDTG et d’ABC/3TC, et mélangez-les dans une petite quantité d’eau (2 à 4 cuillères à café). Mélangez et ajoutez un peu plus d’eau si les comprimés ne sont pas complètement dissous. Une fois dissous, vous pouvez donner le mélange à l’enfant afin qu’il le boive. L’enfant doit boire toute l’eau immédiatement ou dans les 30 minutes qui suivent.</a:t>
            </a:r>
          </a:p>
          <a:p>
            <a:pPr marL="146304" indent="-141446">
              <a:buFont typeface="Wingdings" panose="05000000000000000000" pitchFamily="2" charset="2"/>
              <a:buChar char="Ø"/>
            </a:pPr>
            <a:r>
              <a:rPr lang="fr-FR" sz="1020" b="1" dirty="0">
                <a:solidFill>
                  <a:schemeClr val="accent3">
                    <a:lumMod val="75000"/>
                  </a:schemeClr>
                </a:solidFill>
              </a:rPr>
              <a:t>Idéalement, le pDTG et l’ABC/3TC devront être dispersés dans de l’eau pure</a:t>
            </a:r>
            <a:r>
              <a:rPr lang="fr-FR" sz="1020" dirty="0"/>
              <a:t>, mais si l’enfant ne parvient pas à boire de l’eau, vous pouvez mélanger les comprimés avec d’autres liquides ou des aliments, tels que du lait, du jus de fruits, un yaourt ou de la bouillie. Utilisez une petite quantité d’eau ou de nourriture afin de vous assurer que l’enfant avale toute la dose de son médicament sans en renverser.</a:t>
            </a:r>
          </a:p>
        </p:txBody>
      </p:sp>
      <p:sp>
        <p:nvSpPr>
          <p:cNvPr id="35" name="TextBox 34">
            <a:extLst>
              <a:ext uri="{FF2B5EF4-FFF2-40B4-BE49-F238E27FC236}">
                <a16:creationId xmlns:a16="http://schemas.microsoft.com/office/drawing/2014/main" id="{F4E784FC-D79B-4570-8C5B-E77A93297862}"/>
              </a:ext>
            </a:extLst>
          </p:cNvPr>
          <p:cNvSpPr txBox="1"/>
          <p:nvPr>
            <p:custDataLst>
              <p:tags r:id="rId22"/>
            </p:custDataLst>
          </p:nvPr>
        </p:nvSpPr>
        <p:spPr>
          <a:xfrm>
            <a:off x="511507" y="5114048"/>
            <a:ext cx="7270957" cy="276999"/>
          </a:xfrm>
          <a:prstGeom prst="rect">
            <a:avLst/>
          </a:prstGeom>
          <a:noFill/>
        </p:spPr>
        <p:txBody>
          <a:bodyPr wrap="square" rtlCol="0">
            <a:spAutoFit/>
          </a:bodyPr>
          <a:lstStyle/>
          <a:p>
            <a:r>
              <a:rPr lang="fr-FR" sz="1150" b="1" i="1" dirty="0"/>
              <a:t>Expliquez pourquoi les ARV sont sûrs et ne provoquent que rarement des effets secondaires </a:t>
            </a:r>
          </a:p>
        </p:txBody>
      </p:sp>
      <p:sp>
        <p:nvSpPr>
          <p:cNvPr id="51" name="TextBox 50">
            <a:extLst>
              <a:ext uri="{FF2B5EF4-FFF2-40B4-BE49-F238E27FC236}">
                <a16:creationId xmlns:a16="http://schemas.microsoft.com/office/drawing/2014/main" id="{688678DE-5951-4315-B99F-BD3C78B950D1}"/>
              </a:ext>
            </a:extLst>
          </p:cNvPr>
          <p:cNvSpPr txBox="1"/>
          <p:nvPr>
            <p:custDataLst>
              <p:tags r:id="rId23"/>
            </p:custDataLst>
          </p:nvPr>
        </p:nvSpPr>
        <p:spPr>
          <a:xfrm>
            <a:off x="650706" y="5302555"/>
            <a:ext cx="7046940" cy="1191095"/>
          </a:xfrm>
          <a:prstGeom prst="rect">
            <a:avLst/>
          </a:prstGeom>
          <a:noFill/>
        </p:spPr>
        <p:txBody>
          <a:bodyPr wrap="square" rtlCol="0">
            <a:spAutoFit/>
          </a:bodyPr>
          <a:lstStyle/>
          <a:p>
            <a:pPr marL="141446" indent="-141446">
              <a:buFont typeface="Wingdings" panose="05000000000000000000" pitchFamily="2" charset="2"/>
              <a:buChar char="Ø"/>
            </a:pPr>
            <a:r>
              <a:rPr lang="fr-FR" sz="1020" b="1" dirty="0">
                <a:solidFill>
                  <a:schemeClr val="accent3">
                    <a:lumMod val="75000"/>
                  </a:schemeClr>
                </a:solidFill>
              </a:rPr>
              <a:t>Les effets secondaires provoqués par le pDTG et l’ABC/3TC sont rares. </a:t>
            </a:r>
            <a:r>
              <a:rPr lang="fr-FR" sz="1020" dirty="0"/>
              <a:t>Ces effets secondaires rares incluent l’insomnie, la fatigue et les maux de tête, mais </a:t>
            </a:r>
            <a:r>
              <a:rPr lang="fr-FR" sz="1020" b="1" dirty="0">
                <a:solidFill>
                  <a:schemeClr val="accent3">
                    <a:lumMod val="75000"/>
                  </a:schemeClr>
                </a:solidFill>
              </a:rPr>
              <a:t>ils disparaissent généralement après un ou deux mois</a:t>
            </a:r>
            <a:r>
              <a:rPr lang="fr-FR" sz="1020" b="1" dirty="0">
                <a:solidFill>
                  <a:schemeClr val="accent5"/>
                </a:solidFill>
              </a:rPr>
              <a:t>. </a:t>
            </a:r>
            <a:r>
              <a:rPr lang="fr-FR" sz="1020" dirty="0"/>
              <a:t>Vous devez me signaler tout effet secondaire éventuel que l’enfant pourrait rencontrer.  </a:t>
            </a:r>
          </a:p>
          <a:p>
            <a:pPr marL="650886" lvl="1" indent="-141446">
              <a:buFont typeface="Wingdings" panose="05000000000000000000" pitchFamily="2" charset="2"/>
              <a:buChar char="Ø"/>
            </a:pPr>
            <a:r>
              <a:rPr lang="fr-FR" sz="1020" dirty="0"/>
              <a:t>Dans de très rares cas, l’ABC peut provoquer ce que l’on appelle une « </a:t>
            </a:r>
            <a:r>
              <a:rPr lang="fr-FR" sz="1020" b="1" dirty="0"/>
              <a:t>réaction d’hypersensibilité</a:t>
            </a:r>
            <a:r>
              <a:rPr lang="fr-FR" sz="1020" dirty="0"/>
              <a:t> » accompagnée de fièvre, de réactions cutanées, et de symptômes gastriques et respiratoires, généralement au cours des premiers mois du traitement. Si l’enfant souffre de ces symptômes au cours du premier ou des deux premiers mois du traitement à l’ABC, veuillez m’en informer ou en informer le professionnel de santé le plus proche de chez vous.</a:t>
            </a:r>
          </a:p>
        </p:txBody>
      </p:sp>
      <p:pic>
        <p:nvPicPr>
          <p:cNvPr id="52" name="Picture 51">
            <a:extLst>
              <a:ext uri="{FF2B5EF4-FFF2-40B4-BE49-F238E27FC236}">
                <a16:creationId xmlns:a16="http://schemas.microsoft.com/office/drawing/2014/main" id="{07B50E0C-0809-45B5-B7DB-FDECF259B667}"/>
              </a:ext>
            </a:extLst>
          </p:cNvPr>
          <p:cNvPicPr>
            <a:picLocks noChangeAspect="1"/>
          </p:cNvPicPr>
          <p:nvPr>
            <p:custDataLst>
              <p:tags r:id="rId24"/>
            </p:custDataLst>
          </p:nvPr>
        </p:nvPicPr>
        <p:blipFill>
          <a:blip r:embed="rId40"/>
          <a:srcRect/>
          <a:stretch/>
        </p:blipFill>
        <p:spPr>
          <a:xfrm>
            <a:off x="-12175" y="5101335"/>
            <a:ext cx="548640" cy="554073"/>
          </a:xfrm>
          <a:prstGeom prst="rect">
            <a:avLst/>
          </a:prstGeom>
        </p:spPr>
      </p:pic>
      <p:sp>
        <p:nvSpPr>
          <p:cNvPr id="40" name="Rectangle 39">
            <a:extLst>
              <a:ext uri="{FF2B5EF4-FFF2-40B4-BE49-F238E27FC236}">
                <a16:creationId xmlns:a16="http://schemas.microsoft.com/office/drawing/2014/main" id="{3E2183CB-F751-4EB9-A2EB-4EA8D4581265}"/>
              </a:ext>
            </a:extLst>
          </p:cNvPr>
          <p:cNvSpPr/>
          <p:nvPr>
            <p:custDataLst>
              <p:tags r:id="rId25"/>
            </p:custDataLst>
          </p:nvPr>
        </p:nvSpPr>
        <p:spPr>
          <a:xfrm>
            <a:off x="7921107" y="36551"/>
            <a:ext cx="3500509" cy="178084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dirty="0">
                <a:solidFill>
                  <a:schemeClr val="tx1"/>
                </a:solidFill>
              </a:rPr>
              <a:t>Remarque :  </a:t>
            </a:r>
            <a:r>
              <a:rPr lang="fr-FR" sz="1200" dirty="0">
                <a:solidFill>
                  <a:schemeClr val="tx1"/>
                </a:solidFill>
              </a:rPr>
              <a:t>ce guide, qui est destiné à vous aider dans votre travail de conseil, peut être adapté afin de répondre au contexte de votre pays. </a:t>
            </a:r>
          </a:p>
          <a:p>
            <a:r>
              <a:rPr lang="fr-FR" sz="1200" dirty="0">
                <a:solidFill>
                  <a:schemeClr val="tx1"/>
                </a:solidFill>
              </a:rPr>
              <a:t>Les parties rédigées en noir et en gras énoncent les principes sur lesquels doivent reposer les conseils que vous donnerez. Les autres parties sont présentées sous forme de script sur lequel vous pourrez vous appuyer pour communiquer des informations aux aidants. </a:t>
            </a:r>
          </a:p>
        </p:txBody>
      </p:sp>
      <p:cxnSp>
        <p:nvCxnSpPr>
          <p:cNvPr id="64" name="Straight Connector 63">
            <a:extLst>
              <a:ext uri="{FF2B5EF4-FFF2-40B4-BE49-F238E27FC236}">
                <a16:creationId xmlns:a16="http://schemas.microsoft.com/office/drawing/2014/main" id="{AEBEB916-5E39-4385-90B3-D663FABF6479}"/>
              </a:ext>
            </a:extLst>
          </p:cNvPr>
          <p:cNvCxnSpPr>
            <a:cxnSpLocks/>
          </p:cNvCxnSpPr>
          <p:nvPr>
            <p:custDataLst>
              <p:tags r:id="rId26"/>
            </p:custDataLst>
          </p:nvPr>
        </p:nvCxnSpPr>
        <p:spPr>
          <a:xfrm>
            <a:off x="-1266" y="591835"/>
            <a:ext cx="777702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16740F5F-33A4-44D3-B6BD-D47A7A12CBB5}"/>
              </a:ext>
            </a:extLst>
          </p:cNvPr>
          <p:cNvSpPr/>
          <p:nvPr>
            <p:custDataLst>
              <p:tags r:id="rId27"/>
            </p:custDataLst>
          </p:nvPr>
        </p:nvSpPr>
        <p:spPr>
          <a:xfrm>
            <a:off x="-12490" y="1057779"/>
            <a:ext cx="7794954" cy="2769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b="1" dirty="0">
                <a:solidFill>
                  <a:schemeClr val="bg1"/>
                </a:solidFill>
              </a:rPr>
              <a:t>Pour les aidants qui s’occupent d’un enfant </a:t>
            </a:r>
            <a:r>
              <a:rPr lang="fr-FR" sz="1500" b="1" u="sng" dirty="0">
                <a:solidFill>
                  <a:schemeClr val="bg1"/>
                </a:solidFill>
              </a:rPr>
              <a:t>commençant un TAR à base de pDTG</a:t>
            </a:r>
          </a:p>
        </p:txBody>
      </p:sp>
      <p:sp>
        <p:nvSpPr>
          <p:cNvPr id="9" name="Rectangle 5">
            <a:extLst>
              <a:ext uri="{FF2B5EF4-FFF2-40B4-BE49-F238E27FC236}">
                <a16:creationId xmlns:a16="http://schemas.microsoft.com/office/drawing/2014/main" id="{242FFC90-BFD4-454C-9BAC-D0BF1A3C247D}"/>
              </a:ext>
            </a:extLst>
          </p:cNvPr>
          <p:cNvSpPr>
            <a:spLocks noChangeArrowheads="1"/>
          </p:cNvSpPr>
          <p:nvPr/>
        </p:nvSpPr>
        <p:spPr bwMode="auto">
          <a:xfrm>
            <a:off x="1204830" y="2203956"/>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2352" rIns="0" bIns="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333446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174EA8A-644C-496E-8964-C72878E589FC}"/>
              </a:ext>
            </a:extLst>
          </p:cNvPr>
          <p:cNvSpPr txBox="1"/>
          <p:nvPr/>
        </p:nvSpPr>
        <p:spPr>
          <a:xfrm>
            <a:off x="0" y="594830"/>
            <a:ext cx="7782466" cy="559645"/>
          </a:xfrm>
          <a:prstGeom prst="rect">
            <a:avLst/>
          </a:prstGeom>
          <a:noFill/>
        </p:spPr>
        <p:txBody>
          <a:bodyPr wrap="square" lIns="45720" rIns="45720" rtlCol="0" anchor="ctr">
            <a:noAutofit/>
          </a:bodyPr>
          <a:lstStyle/>
          <a:p>
            <a:pPr algn="ctr">
              <a:lnSpc>
                <a:spcPct val="95000"/>
              </a:lnSpc>
            </a:pPr>
            <a:r>
              <a:rPr lang="fr-FR" sz="1050" b="1" i="1" dirty="0">
                <a:latin typeface="Trebuchet MS" panose="020B0603020202020204" pitchFamily="34" charset="0"/>
              </a:rPr>
              <a:t>Ce guide complet est destiné aux professionnels de santé afin qu’ils puissent conseiller les aidants qui s’occupent d’enfants déjà sous TAR et qui passent au pDTG. Respectez les recommandations nationales de votre pays pour la prescription du pDTG aux enfant de 4 semaines ou plus, et pesant entre 3 et 20 kg. </a:t>
            </a:r>
          </a:p>
        </p:txBody>
      </p:sp>
      <p:sp>
        <p:nvSpPr>
          <p:cNvPr id="39" name="Rectangle 38">
            <a:extLst>
              <a:ext uri="{FF2B5EF4-FFF2-40B4-BE49-F238E27FC236}">
                <a16:creationId xmlns:a16="http://schemas.microsoft.com/office/drawing/2014/main" id="{9587C175-7A26-4C60-8FF4-977F64141DC5}"/>
              </a:ext>
            </a:extLst>
          </p:cNvPr>
          <p:cNvSpPr/>
          <p:nvPr/>
        </p:nvSpPr>
        <p:spPr>
          <a:xfrm>
            <a:off x="0" y="6661605"/>
            <a:ext cx="7772400" cy="2249424"/>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a:extLst>
              <a:ext uri="{FF2B5EF4-FFF2-40B4-BE49-F238E27FC236}">
                <a16:creationId xmlns:a16="http://schemas.microsoft.com/office/drawing/2014/main" id="{1C415166-F44D-4A91-ABB4-6BCD5928D6F4}"/>
              </a:ext>
            </a:extLst>
          </p:cNvPr>
          <p:cNvSpPr/>
          <p:nvPr/>
        </p:nvSpPr>
        <p:spPr>
          <a:xfrm>
            <a:off x="0" y="3901120"/>
            <a:ext cx="7772400" cy="868814"/>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21" imgH="423" progId="TCLayout.ActiveDocument.1">
                  <p:embed/>
                </p:oleObj>
              </mc:Choice>
              <mc:Fallback>
                <p:oleObj name="think-cell Slide" r:id="rId5"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35839FD-E744-48E9-96BF-1F5199ECBD23}"/>
              </a:ext>
            </a:extLst>
          </p:cNvPr>
          <p:cNvSpPr txBox="1"/>
          <p:nvPr/>
        </p:nvSpPr>
        <p:spPr>
          <a:xfrm>
            <a:off x="511510" y="1496112"/>
            <a:ext cx="7270957" cy="292388"/>
          </a:xfrm>
          <a:prstGeom prst="rect">
            <a:avLst/>
          </a:prstGeom>
          <a:noFill/>
        </p:spPr>
        <p:txBody>
          <a:bodyPr wrap="square" rtlCol="0">
            <a:spAutoFit/>
          </a:bodyPr>
          <a:lstStyle/>
          <a:p>
            <a:r>
              <a:rPr lang="fr-FR" sz="1300" b="1" i="1" dirty="0"/>
              <a:t>Expliquez les avantages du pDTG, en précisant qu’il est efficace, sûr et facile à administrer</a:t>
            </a:r>
          </a:p>
        </p:txBody>
      </p:sp>
      <p:sp>
        <p:nvSpPr>
          <p:cNvPr id="7" name="TextBox 6">
            <a:extLst>
              <a:ext uri="{FF2B5EF4-FFF2-40B4-BE49-F238E27FC236}">
                <a16:creationId xmlns:a16="http://schemas.microsoft.com/office/drawing/2014/main" id="{EA8D0302-7F32-4193-AD59-51321E106373}"/>
              </a:ext>
            </a:extLst>
          </p:cNvPr>
          <p:cNvSpPr txBox="1"/>
          <p:nvPr/>
        </p:nvSpPr>
        <p:spPr>
          <a:xfrm>
            <a:off x="511510" y="4750240"/>
            <a:ext cx="7248399" cy="492443"/>
          </a:xfrm>
          <a:prstGeom prst="rect">
            <a:avLst/>
          </a:prstGeom>
          <a:noFill/>
        </p:spPr>
        <p:txBody>
          <a:bodyPr wrap="square" rtlCol="0">
            <a:spAutoFit/>
          </a:bodyPr>
          <a:lstStyle/>
          <a:p>
            <a:r>
              <a:rPr lang="fr-FR" sz="1300" b="1" i="1" dirty="0"/>
              <a:t>Expliquez quelle est la posologie appropriée du pDTG à administrer à l’enfant en précisant qu’elle dépend de son poids</a:t>
            </a:r>
          </a:p>
        </p:txBody>
      </p:sp>
      <p:sp>
        <p:nvSpPr>
          <p:cNvPr id="8" name="TextBox 7">
            <a:extLst>
              <a:ext uri="{FF2B5EF4-FFF2-40B4-BE49-F238E27FC236}">
                <a16:creationId xmlns:a16="http://schemas.microsoft.com/office/drawing/2014/main" id="{8B0C62B4-E21B-484C-B01C-FEAFDB047629}"/>
              </a:ext>
            </a:extLst>
          </p:cNvPr>
          <p:cNvSpPr txBox="1"/>
          <p:nvPr/>
        </p:nvSpPr>
        <p:spPr>
          <a:xfrm>
            <a:off x="625810" y="5147657"/>
            <a:ext cx="7134100" cy="1508105"/>
          </a:xfrm>
          <a:prstGeom prst="rect">
            <a:avLst/>
          </a:prstGeom>
          <a:noFill/>
        </p:spPr>
        <p:txBody>
          <a:bodyPr wrap="square" rtlCol="0">
            <a:spAutoFit/>
          </a:bodyPr>
          <a:lstStyle/>
          <a:p>
            <a:pPr marL="141446" indent="-141446">
              <a:buFont typeface="Wingdings" panose="05000000000000000000" pitchFamily="2" charset="2"/>
              <a:buChar char="Ø"/>
            </a:pPr>
            <a:r>
              <a:rPr lang="fr-FR" sz="1150" b="1" dirty="0">
                <a:solidFill>
                  <a:schemeClr val="accent5"/>
                </a:solidFill>
              </a:rPr>
              <a:t>Le pDTG, lorsqu’il pris avec et l’ABC/3TC (l'</a:t>
            </a:r>
            <a:r>
              <a:rPr lang="fr-FR" sz="1150" b="1" dirty="0" err="1">
                <a:solidFill>
                  <a:schemeClr val="accent5"/>
                </a:solidFill>
              </a:rPr>
              <a:t>abacavir</a:t>
            </a:r>
            <a:r>
              <a:rPr lang="fr-FR" sz="1150" b="1" dirty="0">
                <a:solidFill>
                  <a:schemeClr val="accent5"/>
                </a:solidFill>
              </a:rPr>
              <a:t> et la lamivudine dans un comprimé) ne nécessite qu’une prise quotidien.</a:t>
            </a:r>
            <a:r>
              <a:rPr lang="fr-FR" sz="1150" dirty="0">
                <a:solidFill>
                  <a:schemeClr val="accent5"/>
                </a:solidFill>
              </a:rPr>
              <a:t> </a:t>
            </a:r>
            <a:r>
              <a:rPr lang="fr-FR" sz="1150" b="1" dirty="0">
                <a:solidFill>
                  <a:schemeClr val="accent5"/>
                </a:solidFill>
              </a:rPr>
              <a:t>Comme avec les autres ARV pour enfant, la posologie du pDTG dépend du poids de l’enfant. </a:t>
            </a:r>
            <a:r>
              <a:rPr lang="fr-FR" sz="1150" dirty="0"/>
              <a:t>Au fur et à mesure que l’enfant grandit, la quantité de pDTG doit être augmentée. </a:t>
            </a:r>
          </a:p>
          <a:p>
            <a:pPr marL="650886" lvl="1" indent="-141446">
              <a:buFont typeface="Wingdings" panose="05000000000000000000" pitchFamily="2" charset="2"/>
              <a:buChar char="Ø"/>
            </a:pPr>
            <a:r>
              <a:rPr lang="fr-FR" sz="1150" dirty="0"/>
              <a:t>Le pDTG est des médicaments sécables. Cela signifie que ces comprimés comportent une marque centrale et qu’ils peuvent être facilement coupés en deux, si nécessaire, afin de respecter la posologie prescrite.</a:t>
            </a:r>
          </a:p>
          <a:p>
            <a:pPr marL="650886" lvl="1" indent="-141446">
              <a:buFont typeface="Wingdings" panose="05000000000000000000" pitchFamily="2" charset="2"/>
              <a:buChar char="Ø"/>
            </a:pPr>
            <a:r>
              <a:rPr lang="fr-FR" sz="1150" dirty="0"/>
              <a:t>L’enfant doit continuer à prendre quotidiennement les deux autres ARV prescrits dans le cadre de sont traitement ARV à trois médicaments. La posologie des trois ARV est préférable le matin.</a:t>
            </a:r>
          </a:p>
          <a:p>
            <a:pPr marL="650886" lvl="1" indent="-141446">
              <a:buFont typeface="Wingdings" panose="05000000000000000000" pitchFamily="2" charset="2"/>
              <a:buChar char="Ø"/>
            </a:pPr>
            <a:r>
              <a:rPr lang="fr-FR" sz="1150" dirty="0"/>
              <a:t>Pesez l’ enfant à chaque visite pour vous assurer qu’il prend la bonne dose de ses ARV.</a:t>
            </a:r>
          </a:p>
        </p:txBody>
      </p:sp>
      <p:sp>
        <p:nvSpPr>
          <p:cNvPr id="11" name="TextBox 10">
            <a:extLst>
              <a:ext uri="{FF2B5EF4-FFF2-40B4-BE49-F238E27FC236}">
                <a16:creationId xmlns:a16="http://schemas.microsoft.com/office/drawing/2014/main" id="{0C9408CB-D343-4E8E-81F0-D90F701E5073}"/>
              </a:ext>
            </a:extLst>
          </p:cNvPr>
          <p:cNvSpPr txBox="1"/>
          <p:nvPr/>
        </p:nvSpPr>
        <p:spPr>
          <a:xfrm>
            <a:off x="625810" y="1712819"/>
            <a:ext cx="7041798" cy="2215991"/>
          </a:xfrm>
          <a:prstGeom prst="rect">
            <a:avLst/>
          </a:prstGeom>
          <a:noFill/>
        </p:spPr>
        <p:txBody>
          <a:bodyPr wrap="square" rtlCol="0">
            <a:spAutoFit/>
          </a:bodyPr>
          <a:lstStyle/>
          <a:p>
            <a:pPr marL="141446" indent="-141446">
              <a:buFont typeface="Wingdings" panose="05000000000000000000" pitchFamily="2" charset="2"/>
              <a:buChar char="Ø"/>
            </a:pPr>
            <a:r>
              <a:rPr lang="fr-FR" sz="1150" b="1" dirty="0">
                <a:solidFill>
                  <a:schemeClr val="accent5"/>
                </a:solidFill>
              </a:rPr>
              <a:t>Le dolutégravir (DTG) est un médicament antirétroviral (ARV) puissant et sûr, et il est très efficace pour lutter contre le VIH. </a:t>
            </a:r>
            <a:r>
              <a:rPr lang="fr-FR" sz="1150" dirty="0"/>
              <a:t>Il est déjà l’ARV privilégié pour les adultes, les adolescents et les enfants pesant 20 kg ou plus.</a:t>
            </a:r>
          </a:p>
          <a:p>
            <a:pPr marL="650886" lvl="1" indent="-141446">
              <a:buFont typeface="Wingdings" panose="05000000000000000000" pitchFamily="2" charset="2"/>
              <a:buChar char="Ø"/>
            </a:pPr>
            <a:r>
              <a:rPr lang="fr-FR" sz="1150" dirty="0"/>
              <a:t>À ce jour, le DTG ne peut pas être prescrit aux enfants de moins de 20 kg étant donné qu’il n’existe pas encore de formulation adaptée. </a:t>
            </a:r>
          </a:p>
          <a:p>
            <a:pPr marL="141446" indent="-141446">
              <a:buFont typeface="Wingdings" panose="05000000000000000000" pitchFamily="2" charset="2"/>
              <a:buChar char="Ø"/>
            </a:pPr>
            <a:r>
              <a:rPr lang="fr-FR" sz="1150" dirty="0"/>
              <a:t>Le dolutégravir 10 mg pour enfant (également appelé « </a:t>
            </a:r>
            <a:r>
              <a:rPr lang="fr-FR" sz="1150" dirty="0" err="1"/>
              <a:t>peds</a:t>
            </a:r>
            <a:r>
              <a:rPr lang="fr-FR" sz="1150" dirty="0"/>
              <a:t> DTG » ou « pDTG ») est un ARV qui peut être administré aux enfants atteints du VIH d’au moins un mois et pesant entre 3 et 20 kg.</a:t>
            </a:r>
          </a:p>
          <a:p>
            <a:pPr marL="650886" lvl="1" indent="-141446">
              <a:buFont typeface="Wingdings" panose="05000000000000000000" pitchFamily="2" charset="2"/>
              <a:buChar char="Ø"/>
            </a:pPr>
            <a:r>
              <a:rPr lang="fr-FR" sz="1150" b="1" dirty="0">
                <a:solidFill>
                  <a:schemeClr val="accent5"/>
                </a:solidFill>
              </a:rPr>
              <a:t>Suppression rapide de la charge virale : </a:t>
            </a:r>
            <a:r>
              <a:rPr lang="fr-FR" sz="1150" dirty="0"/>
              <a:t>le pDTG permet de diminuer rapidement la quantité de virus dans l’organisme de l’enfant.</a:t>
            </a:r>
          </a:p>
          <a:p>
            <a:pPr marL="650886" lvl="1" indent="-141446">
              <a:buFont typeface="Wingdings" panose="05000000000000000000" pitchFamily="2" charset="2"/>
              <a:buChar char="Ø"/>
            </a:pPr>
            <a:r>
              <a:rPr lang="fr-FR" sz="1150" b="1" dirty="0">
                <a:solidFill>
                  <a:schemeClr val="accent5"/>
                </a:solidFill>
              </a:rPr>
              <a:t>Peu d’effets secondaires : </a:t>
            </a:r>
            <a:r>
              <a:rPr lang="fr-FR" sz="1150" dirty="0"/>
              <a:t>le pDTG provoque très peu d’effets secondaires, ce qui permet à l’enfant de le prendre tous les jours, de ne pas subir d’inconvénient et de rester en bonne santé. </a:t>
            </a:r>
          </a:p>
          <a:p>
            <a:pPr marL="650886" lvl="1" indent="-141446">
              <a:buFont typeface="Wingdings" panose="05000000000000000000" pitchFamily="2" charset="2"/>
              <a:buChar char="Ø"/>
            </a:pPr>
            <a:r>
              <a:rPr lang="fr-FR" sz="1150" b="1" dirty="0">
                <a:solidFill>
                  <a:schemeClr val="accent5"/>
                </a:solidFill>
              </a:rPr>
              <a:t>Plus facile à administrer :</a:t>
            </a:r>
            <a:r>
              <a:rPr lang="fr-FR" sz="1150" dirty="0">
                <a:solidFill>
                  <a:schemeClr val="accent5"/>
                </a:solidFill>
              </a:rPr>
              <a:t> </a:t>
            </a:r>
            <a:r>
              <a:rPr lang="fr-FR" sz="1150" dirty="0"/>
              <a:t>le pDTG peut être mélangé à une petite quantité d’eau et il a un goût crémeux à la fraise. Il est donc facile à administrer à l’enfant.</a:t>
            </a:r>
          </a:p>
        </p:txBody>
      </p:sp>
      <p:pic>
        <p:nvPicPr>
          <p:cNvPr id="41" name="Graphic 40">
            <a:extLst>
              <a:ext uri="{FF2B5EF4-FFF2-40B4-BE49-F238E27FC236}">
                <a16:creationId xmlns:a16="http://schemas.microsoft.com/office/drawing/2014/main" id="{4FD3C84A-A54C-4002-B796-F3DB6F7BA760}"/>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3545" y="1464533"/>
            <a:ext cx="457200" cy="457200"/>
          </a:xfrm>
          <a:prstGeom prst="rect">
            <a:avLst/>
          </a:prstGeom>
        </p:spPr>
      </p:pic>
      <p:pic>
        <p:nvPicPr>
          <p:cNvPr id="47" name="Graphic 46">
            <a:extLst>
              <a:ext uri="{FF2B5EF4-FFF2-40B4-BE49-F238E27FC236}">
                <a16:creationId xmlns:a16="http://schemas.microsoft.com/office/drawing/2014/main" id="{647BA46C-3810-4D45-A648-41767CF51A0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33545" y="4774710"/>
            <a:ext cx="457200" cy="457200"/>
          </a:xfrm>
          <a:prstGeom prst="rect">
            <a:avLst/>
          </a:prstGeom>
        </p:spPr>
      </p:pic>
      <p:sp>
        <p:nvSpPr>
          <p:cNvPr id="29" name="TextBox 28">
            <a:extLst>
              <a:ext uri="{FF2B5EF4-FFF2-40B4-BE49-F238E27FC236}">
                <a16:creationId xmlns:a16="http://schemas.microsoft.com/office/drawing/2014/main" id="{63D68EF5-8602-43EF-AE95-508077C4FDB9}"/>
              </a:ext>
            </a:extLst>
          </p:cNvPr>
          <p:cNvSpPr txBox="1"/>
          <p:nvPr/>
        </p:nvSpPr>
        <p:spPr>
          <a:xfrm>
            <a:off x="511510" y="8901922"/>
            <a:ext cx="7270957" cy="292388"/>
          </a:xfrm>
          <a:prstGeom prst="rect">
            <a:avLst/>
          </a:prstGeom>
          <a:noFill/>
        </p:spPr>
        <p:txBody>
          <a:bodyPr wrap="square" rtlCol="0">
            <a:spAutoFit/>
          </a:bodyPr>
          <a:lstStyle/>
          <a:p>
            <a:r>
              <a:rPr lang="fr-FR" sz="1300" b="1" i="1" dirty="0"/>
              <a:t>Expliquez que le pDTG peut être pris sans danger avec la majorité des autres médicaments</a:t>
            </a:r>
          </a:p>
        </p:txBody>
      </p:sp>
      <p:sp>
        <p:nvSpPr>
          <p:cNvPr id="31" name="TextBox 30">
            <a:extLst>
              <a:ext uri="{FF2B5EF4-FFF2-40B4-BE49-F238E27FC236}">
                <a16:creationId xmlns:a16="http://schemas.microsoft.com/office/drawing/2014/main" id="{D7BF1E81-336B-4672-8319-511412C60B15}"/>
              </a:ext>
            </a:extLst>
          </p:cNvPr>
          <p:cNvSpPr txBox="1"/>
          <p:nvPr/>
        </p:nvSpPr>
        <p:spPr>
          <a:xfrm>
            <a:off x="625810" y="9116034"/>
            <a:ext cx="7094890" cy="977191"/>
          </a:xfrm>
          <a:prstGeom prst="rect">
            <a:avLst/>
          </a:prstGeom>
          <a:noFill/>
        </p:spPr>
        <p:txBody>
          <a:bodyPr wrap="square" rtlCol="0">
            <a:spAutoFit/>
          </a:bodyPr>
          <a:lstStyle/>
          <a:p>
            <a:pPr marL="141446" indent="-141446">
              <a:buFont typeface="Wingdings" panose="05000000000000000000" pitchFamily="2" charset="2"/>
              <a:buChar char="Ø"/>
            </a:pPr>
            <a:r>
              <a:rPr lang="fr-FR" sz="1150" b="1" dirty="0">
                <a:solidFill>
                  <a:schemeClr val="accent5"/>
                </a:solidFill>
              </a:rPr>
              <a:t>L’enfant doit continuer à prendre tous les autres médicaments que le médecin lui a prescrits. </a:t>
            </a:r>
            <a:r>
              <a:rPr lang="fr-FR" sz="1150" dirty="0"/>
              <a:t>Cependant, il est vraiment important que vous me précisiez les médicaments (y compris les préparations à base de plantes !) que prend l’enfant avant qu’il ne commence son traitement au pDTG afin que je puisse lui donner des instructions si des ajustements sont nécessaires. Par exemple, si votre enfant prend le médicament contre la tuberculose Rifampicine, pDTG devra être pris deux fois par jour.</a:t>
            </a:r>
          </a:p>
        </p:txBody>
      </p:sp>
      <p:sp>
        <p:nvSpPr>
          <p:cNvPr id="33" name="TextBox 32">
            <a:extLst>
              <a:ext uri="{FF2B5EF4-FFF2-40B4-BE49-F238E27FC236}">
                <a16:creationId xmlns:a16="http://schemas.microsoft.com/office/drawing/2014/main" id="{9FAAA203-CFC1-4771-82D1-D47E849DAAF8}"/>
              </a:ext>
            </a:extLst>
          </p:cNvPr>
          <p:cNvSpPr txBox="1"/>
          <p:nvPr/>
        </p:nvSpPr>
        <p:spPr>
          <a:xfrm>
            <a:off x="511510" y="6660797"/>
            <a:ext cx="7248399" cy="492443"/>
          </a:xfrm>
          <a:prstGeom prst="rect">
            <a:avLst/>
          </a:prstGeom>
          <a:noFill/>
        </p:spPr>
        <p:txBody>
          <a:bodyPr wrap="square" rtlCol="0">
            <a:spAutoFit/>
          </a:bodyPr>
          <a:lstStyle/>
          <a:p>
            <a:r>
              <a:rPr lang="fr-FR" sz="1300" b="1" i="1" dirty="0"/>
              <a:t>Expliquez comment doivent être administrés le pDTG en précisant qu’il est préférable du disperser dans de l’eau</a:t>
            </a:r>
          </a:p>
        </p:txBody>
      </p:sp>
      <p:pic>
        <p:nvPicPr>
          <p:cNvPr id="36" name="Picture 35" descr="A picture containing shape&#10;&#10;Description automatically generated">
            <a:extLst>
              <a:ext uri="{FF2B5EF4-FFF2-40B4-BE49-F238E27FC236}">
                <a16:creationId xmlns:a16="http://schemas.microsoft.com/office/drawing/2014/main" id="{55F28DDF-0D7A-4CC1-B884-09DC981126F2}"/>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80755" y="6621499"/>
            <a:ext cx="685800" cy="685800"/>
          </a:xfrm>
          <a:prstGeom prst="rect">
            <a:avLst/>
          </a:prstGeom>
        </p:spPr>
      </p:pic>
      <p:pic>
        <p:nvPicPr>
          <p:cNvPr id="37" name="Graphic 36" descr="Network outline">
            <a:extLst>
              <a:ext uri="{FF2B5EF4-FFF2-40B4-BE49-F238E27FC236}">
                <a16:creationId xmlns:a16="http://schemas.microsoft.com/office/drawing/2014/main" id="{0C55CBA2-4638-4B7C-B231-0DE039AAF85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3545" y="8923420"/>
            <a:ext cx="457200" cy="457200"/>
          </a:xfrm>
          <a:prstGeom prst="rect">
            <a:avLst/>
          </a:prstGeom>
        </p:spPr>
      </p:pic>
      <p:sp>
        <p:nvSpPr>
          <p:cNvPr id="48" name="TextBox 47">
            <a:extLst>
              <a:ext uri="{FF2B5EF4-FFF2-40B4-BE49-F238E27FC236}">
                <a16:creationId xmlns:a16="http://schemas.microsoft.com/office/drawing/2014/main" id="{5326748E-D68C-4827-8D55-9CA13DDC93B4}"/>
              </a:ext>
            </a:extLst>
          </p:cNvPr>
          <p:cNvSpPr txBox="1"/>
          <p:nvPr/>
        </p:nvSpPr>
        <p:spPr>
          <a:xfrm>
            <a:off x="625810" y="7052245"/>
            <a:ext cx="7071836" cy="1862048"/>
          </a:xfrm>
          <a:prstGeom prst="rect">
            <a:avLst/>
          </a:prstGeom>
          <a:noFill/>
        </p:spPr>
        <p:txBody>
          <a:bodyPr wrap="square">
            <a:spAutoFit/>
          </a:bodyPr>
          <a:lstStyle/>
          <a:p>
            <a:pPr marL="146304" indent="-141446">
              <a:buFont typeface="Wingdings" panose="05000000000000000000" pitchFamily="2" charset="2"/>
              <a:buChar char="Ø"/>
            </a:pPr>
            <a:r>
              <a:rPr lang="fr-FR" sz="1150" dirty="0"/>
              <a:t>Déterminez la posologie correcte de pDTG et mélangez-les dans une petite quantité d’eau (1 à 2 cuillères à café). Mélangez et ajoutez un peu plus d’eau si les comprimés ne sont pas complètement dissous. Une fois dissous, vous pouvez donner le mélange à l’enfant afin qu’il le boive. L’enfant doit boire toute l’eau immédiatement ou dans les 30 minutes qui suivent.</a:t>
            </a:r>
          </a:p>
          <a:p>
            <a:pPr marL="655744" lvl="1" indent="-141446">
              <a:buFont typeface="Wingdings" panose="05000000000000000000" pitchFamily="2" charset="2"/>
              <a:buChar char="Ø"/>
            </a:pPr>
            <a:r>
              <a:rPr lang="fr-FR" sz="1150" b="1" dirty="0">
                <a:solidFill>
                  <a:schemeClr val="accent5"/>
                </a:solidFill>
              </a:rPr>
              <a:t>Le pDTG et l'ABC/3TC peuvent être mélangés dans le même verre d’eau</a:t>
            </a:r>
            <a:r>
              <a:rPr lang="fr-FR" sz="1150" dirty="0"/>
              <a:t>. Suivez les mêmes recommandations que mais utiliser 2 à 4 cuillères à café.</a:t>
            </a:r>
          </a:p>
          <a:p>
            <a:pPr marL="146304" indent="-141446">
              <a:buFont typeface="Wingdings" panose="05000000000000000000" pitchFamily="2" charset="2"/>
              <a:buChar char="Ø"/>
            </a:pPr>
            <a:r>
              <a:rPr lang="fr-FR" sz="1150" b="1" dirty="0">
                <a:solidFill>
                  <a:schemeClr val="accent5"/>
                </a:solidFill>
              </a:rPr>
              <a:t>Idéalement, le pDTG (et l’ABC/3TC) doit être dispersé dans de l’eau pure</a:t>
            </a:r>
            <a:r>
              <a:rPr lang="fr-FR" sz="1150" dirty="0"/>
              <a:t>, mais si l’enfant ne parvient pas à boire de l’eau, vous pouvez mélanger les comprimés avec d’autres liquides ou des aliments, tels que du lait, du jus de fruits, un yaourt ou de la bouillie. Utilisez une petite quantité d’eau ou de nourriture afin de vous assurer que l’enfant avale toute la dose de son médicament sans en renverser.</a:t>
            </a:r>
          </a:p>
        </p:txBody>
      </p:sp>
      <p:sp>
        <p:nvSpPr>
          <p:cNvPr id="35" name="TextBox 34">
            <a:extLst>
              <a:ext uri="{FF2B5EF4-FFF2-40B4-BE49-F238E27FC236}">
                <a16:creationId xmlns:a16="http://schemas.microsoft.com/office/drawing/2014/main" id="{F4E784FC-D79B-4570-8C5B-E77A93297862}"/>
              </a:ext>
            </a:extLst>
          </p:cNvPr>
          <p:cNvSpPr txBox="1"/>
          <p:nvPr/>
        </p:nvSpPr>
        <p:spPr>
          <a:xfrm>
            <a:off x="511510" y="3914768"/>
            <a:ext cx="7270957" cy="292388"/>
          </a:xfrm>
          <a:prstGeom prst="rect">
            <a:avLst/>
          </a:prstGeom>
          <a:noFill/>
        </p:spPr>
        <p:txBody>
          <a:bodyPr wrap="square" rtlCol="0">
            <a:spAutoFit/>
          </a:bodyPr>
          <a:lstStyle/>
          <a:p>
            <a:r>
              <a:rPr lang="fr-FR" sz="1300" b="1" i="1" dirty="0"/>
              <a:t>Expliquez pourquoi le pDTG est sûr et ne provoque que rarement des effets secondaires </a:t>
            </a:r>
          </a:p>
        </p:txBody>
      </p:sp>
      <p:sp>
        <p:nvSpPr>
          <p:cNvPr id="51" name="TextBox 50">
            <a:extLst>
              <a:ext uri="{FF2B5EF4-FFF2-40B4-BE49-F238E27FC236}">
                <a16:creationId xmlns:a16="http://schemas.microsoft.com/office/drawing/2014/main" id="{688678DE-5951-4315-B99F-BD3C78B950D1}"/>
              </a:ext>
            </a:extLst>
          </p:cNvPr>
          <p:cNvSpPr txBox="1"/>
          <p:nvPr/>
        </p:nvSpPr>
        <p:spPr>
          <a:xfrm>
            <a:off x="625810" y="4129190"/>
            <a:ext cx="7094890" cy="623248"/>
          </a:xfrm>
          <a:prstGeom prst="rect">
            <a:avLst/>
          </a:prstGeom>
          <a:noFill/>
        </p:spPr>
        <p:txBody>
          <a:bodyPr wrap="square" rtlCol="0">
            <a:spAutoFit/>
          </a:bodyPr>
          <a:lstStyle/>
          <a:p>
            <a:pPr marL="141446" indent="-141446">
              <a:buFont typeface="Wingdings" panose="05000000000000000000" pitchFamily="2" charset="2"/>
              <a:buChar char="Ø"/>
            </a:pPr>
            <a:r>
              <a:rPr lang="fr-FR" sz="1150" b="1" dirty="0">
                <a:solidFill>
                  <a:schemeClr val="accent5"/>
                </a:solidFill>
              </a:rPr>
              <a:t>Les effets secondaires provoqués par le pDTG est rare. </a:t>
            </a:r>
            <a:r>
              <a:rPr lang="fr-FR" sz="1150" dirty="0"/>
              <a:t>Ces effets secondaires rares incluent l’insomnie, la fatigue et les maux de tête, mais </a:t>
            </a:r>
            <a:r>
              <a:rPr lang="fr-FR" sz="1150" b="1" dirty="0">
                <a:solidFill>
                  <a:schemeClr val="accent5"/>
                </a:solidFill>
              </a:rPr>
              <a:t>ils disparaissent généralement après un ou deux mois</a:t>
            </a:r>
            <a:r>
              <a:rPr lang="fr-FR" sz="1150" dirty="0"/>
              <a:t>. Vous devez me signaler tout effet secondaire éventuel que l’enfant pourrait rencontrer. </a:t>
            </a:r>
          </a:p>
        </p:txBody>
      </p:sp>
      <p:pic>
        <p:nvPicPr>
          <p:cNvPr id="52" name="Picture 51">
            <a:extLst>
              <a:ext uri="{FF2B5EF4-FFF2-40B4-BE49-F238E27FC236}">
                <a16:creationId xmlns:a16="http://schemas.microsoft.com/office/drawing/2014/main" id="{07B50E0C-0809-45B5-B7DB-FDECF259B667}"/>
              </a:ext>
            </a:extLst>
          </p:cNvPr>
          <p:cNvPicPr>
            <a:picLocks noChangeAspect="1"/>
          </p:cNvPicPr>
          <p:nvPr/>
        </p:nvPicPr>
        <p:blipFill>
          <a:blip r:embed="rId14"/>
          <a:srcRect/>
          <a:stretch/>
        </p:blipFill>
        <p:spPr>
          <a:xfrm>
            <a:off x="-12175" y="3881644"/>
            <a:ext cx="548640" cy="554073"/>
          </a:xfrm>
          <a:prstGeom prst="rect">
            <a:avLst/>
          </a:prstGeom>
        </p:spPr>
      </p:pic>
      <p:sp>
        <p:nvSpPr>
          <p:cNvPr id="32" name="Rectangle 31">
            <a:extLst>
              <a:ext uri="{FF2B5EF4-FFF2-40B4-BE49-F238E27FC236}">
                <a16:creationId xmlns:a16="http://schemas.microsoft.com/office/drawing/2014/main" id="{EBB46AD8-FA79-426F-AB5B-0DF6C0C3AB42}"/>
              </a:ext>
            </a:extLst>
          </p:cNvPr>
          <p:cNvSpPr/>
          <p:nvPr/>
        </p:nvSpPr>
        <p:spPr>
          <a:xfrm>
            <a:off x="-2" y="1145948"/>
            <a:ext cx="7782465" cy="3314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b="1" dirty="0">
                <a:solidFill>
                  <a:schemeClr val="bg1"/>
                </a:solidFill>
              </a:rPr>
              <a:t>Pour les aidants qui s’occupent d’un enfant </a:t>
            </a:r>
            <a:r>
              <a:rPr lang="fr-FR" sz="1500" b="1" u="sng" dirty="0">
                <a:solidFill>
                  <a:schemeClr val="bg1"/>
                </a:solidFill>
              </a:rPr>
              <a:t>déjà sous TAR </a:t>
            </a:r>
            <a:r>
              <a:rPr lang="fr-FR" sz="1500" b="1" dirty="0">
                <a:solidFill>
                  <a:schemeClr val="bg1"/>
                </a:solidFill>
              </a:rPr>
              <a:t>et </a:t>
            </a:r>
            <a:r>
              <a:rPr lang="fr-FR" sz="1500" b="1" u="sng" dirty="0">
                <a:solidFill>
                  <a:schemeClr val="bg1"/>
                </a:solidFill>
              </a:rPr>
              <a:t>qui passent au pDTG</a:t>
            </a:r>
          </a:p>
        </p:txBody>
      </p:sp>
      <p:sp>
        <p:nvSpPr>
          <p:cNvPr id="26" name="Rectangle 25">
            <a:extLst>
              <a:ext uri="{FF2B5EF4-FFF2-40B4-BE49-F238E27FC236}">
                <a16:creationId xmlns:a16="http://schemas.microsoft.com/office/drawing/2014/main" id="{4AB551FD-000C-44CF-8EF0-A01796E56780}"/>
              </a:ext>
            </a:extLst>
          </p:cNvPr>
          <p:cNvSpPr/>
          <p:nvPr>
            <p:custDataLst>
              <p:tags r:id="rId2"/>
            </p:custDataLst>
          </p:nvPr>
        </p:nvSpPr>
        <p:spPr>
          <a:xfrm>
            <a:off x="-1" y="-1"/>
            <a:ext cx="7782467" cy="575781"/>
          </a:xfrm>
          <a:prstGeom prst="rect">
            <a:avLst/>
          </a:prstGeom>
          <a:solidFill>
            <a:schemeClr val="accent5">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r>
              <a:rPr lang="fr-FR" sz="1900" b="1" dirty="0">
                <a:solidFill>
                  <a:schemeClr val="bg1"/>
                </a:solidFill>
                <a:cs typeface="Arial" panose="020B0604020202020204" pitchFamily="34" charset="0"/>
              </a:rPr>
              <a:t>Dolutégravir 10 mg pédiatrique comprimés dispersibles sécables (pDTG)</a:t>
            </a:r>
          </a:p>
          <a:p>
            <a:pPr marL="114300" algn="ctr"/>
            <a:r>
              <a:rPr lang="fr-FR" sz="1900" i="1" dirty="0">
                <a:solidFill>
                  <a:schemeClr val="bg1"/>
                </a:solidFill>
                <a:cs typeface="Arial" panose="020B0604020202020204" pitchFamily="34" charset="0"/>
              </a:rPr>
              <a:t>Guide </a:t>
            </a:r>
            <a:r>
              <a:rPr lang="fr-FR" sz="1900" i="1" u="sng" dirty="0">
                <a:solidFill>
                  <a:schemeClr val="bg1"/>
                </a:solidFill>
                <a:cs typeface="Arial" panose="020B0604020202020204" pitchFamily="34" charset="0"/>
              </a:rPr>
              <a:t>Pour </a:t>
            </a:r>
            <a:r>
              <a:rPr lang="fr-FR" sz="1900" i="1" u="sng" dirty="0">
                <a:solidFill>
                  <a:schemeClr val="bg1"/>
                </a:solidFill>
              </a:rPr>
              <a:t>Les Enfants Déjà Sous TAR</a:t>
            </a:r>
            <a:r>
              <a:rPr lang="fr-FR" sz="1900" b="1" dirty="0">
                <a:solidFill>
                  <a:schemeClr val="bg1"/>
                </a:solidFill>
              </a:rPr>
              <a:t> </a:t>
            </a:r>
            <a:endParaRPr lang="fr-FR" sz="1900" b="1" dirty="0">
              <a:solidFill>
                <a:schemeClr val="bg1"/>
              </a:solidFill>
              <a:cs typeface="Arial" panose="020B0604020202020204" pitchFamily="34" charset="0"/>
            </a:endParaRPr>
          </a:p>
        </p:txBody>
      </p:sp>
      <p:cxnSp>
        <p:nvCxnSpPr>
          <p:cNvPr id="27" name="Straight Connector 26">
            <a:extLst>
              <a:ext uri="{FF2B5EF4-FFF2-40B4-BE49-F238E27FC236}">
                <a16:creationId xmlns:a16="http://schemas.microsoft.com/office/drawing/2014/main" id="{8E519405-B5F2-458B-8D86-1E2266EC61A9}"/>
              </a:ext>
            </a:extLst>
          </p:cNvPr>
          <p:cNvCxnSpPr>
            <a:cxnSpLocks/>
          </p:cNvCxnSpPr>
          <p:nvPr>
            <p:custDataLst>
              <p:tags r:id="rId3"/>
            </p:custDataLst>
          </p:nvPr>
        </p:nvCxnSpPr>
        <p:spPr>
          <a:xfrm>
            <a:off x="-1266" y="591835"/>
            <a:ext cx="777702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19145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7"/>
</p:tagLst>
</file>

<file path=ppt/tags/tag12.xml><?xml version="1.0" encoding="utf-8"?>
<p:tagLst xmlns:a="http://schemas.openxmlformats.org/drawingml/2006/main" xmlns:r="http://schemas.openxmlformats.org/officeDocument/2006/relationships" xmlns:p="http://schemas.openxmlformats.org/presentationml/2006/main">
  <p:tag name="NUM" val="8"/>
</p:tagLst>
</file>

<file path=ppt/tags/tag13.xml><?xml version="1.0" encoding="utf-8"?>
<p:tagLst xmlns:a="http://schemas.openxmlformats.org/drawingml/2006/main" xmlns:r="http://schemas.openxmlformats.org/officeDocument/2006/relationships" xmlns:p="http://schemas.openxmlformats.org/presentationml/2006/main">
  <p:tag name="NUM" val="9"/>
</p:tagLst>
</file>

<file path=ppt/tags/tag14.xml><?xml version="1.0" encoding="utf-8"?>
<p:tagLst xmlns:a="http://schemas.openxmlformats.org/drawingml/2006/main" xmlns:r="http://schemas.openxmlformats.org/officeDocument/2006/relationships" xmlns:p="http://schemas.openxmlformats.org/presentationml/2006/main">
  <p:tag name="NUM" val="10"/>
</p:tagLst>
</file>

<file path=ppt/tags/tag15.xml><?xml version="1.0" encoding="utf-8"?>
<p:tagLst xmlns:a="http://schemas.openxmlformats.org/drawingml/2006/main" xmlns:r="http://schemas.openxmlformats.org/officeDocument/2006/relationships" xmlns:p="http://schemas.openxmlformats.org/presentationml/2006/main">
  <p:tag name="NUM" val="11"/>
</p:tagLst>
</file>

<file path=ppt/tags/tag16.xml><?xml version="1.0" encoding="utf-8"?>
<p:tagLst xmlns:a="http://schemas.openxmlformats.org/drawingml/2006/main" xmlns:r="http://schemas.openxmlformats.org/officeDocument/2006/relationships" xmlns:p="http://schemas.openxmlformats.org/presentationml/2006/main">
  <p:tag name="NUM" val="12"/>
</p:tagLst>
</file>

<file path=ppt/tags/tag17.xml><?xml version="1.0" encoding="utf-8"?>
<p:tagLst xmlns:a="http://schemas.openxmlformats.org/drawingml/2006/main" xmlns:r="http://schemas.openxmlformats.org/officeDocument/2006/relationships" xmlns:p="http://schemas.openxmlformats.org/presentationml/2006/main">
  <p:tag name="NUM" val="13"/>
</p:tagLst>
</file>

<file path=ppt/tags/tag18.xml><?xml version="1.0" encoding="utf-8"?>
<p:tagLst xmlns:a="http://schemas.openxmlformats.org/drawingml/2006/main" xmlns:r="http://schemas.openxmlformats.org/officeDocument/2006/relationships" xmlns:p="http://schemas.openxmlformats.org/presentationml/2006/main">
  <p:tag name="NUM" val="14"/>
</p:tagLst>
</file>

<file path=ppt/tags/tag19.xml><?xml version="1.0" encoding="utf-8"?>
<p:tagLst xmlns:a="http://schemas.openxmlformats.org/drawingml/2006/main" xmlns:r="http://schemas.openxmlformats.org/officeDocument/2006/relationships" xmlns:p="http://schemas.openxmlformats.org/presentationml/2006/main">
  <p:tag name="NUM" val="15"/>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UM" val="16"/>
</p:tagLst>
</file>

<file path=ppt/tags/tag21.xml><?xml version="1.0" encoding="utf-8"?>
<p:tagLst xmlns:a="http://schemas.openxmlformats.org/drawingml/2006/main" xmlns:r="http://schemas.openxmlformats.org/officeDocument/2006/relationships" xmlns:p="http://schemas.openxmlformats.org/presentationml/2006/main">
  <p:tag name="NUM" val="17"/>
</p:tagLst>
</file>

<file path=ppt/tags/tag22.xml><?xml version="1.0" encoding="utf-8"?>
<p:tagLst xmlns:a="http://schemas.openxmlformats.org/drawingml/2006/main" xmlns:r="http://schemas.openxmlformats.org/officeDocument/2006/relationships" xmlns:p="http://schemas.openxmlformats.org/presentationml/2006/main">
  <p:tag name="NUM" val="18"/>
</p:tagLst>
</file>

<file path=ppt/tags/tag23.xml><?xml version="1.0" encoding="utf-8"?>
<p:tagLst xmlns:a="http://schemas.openxmlformats.org/drawingml/2006/main" xmlns:r="http://schemas.openxmlformats.org/officeDocument/2006/relationships" xmlns:p="http://schemas.openxmlformats.org/presentationml/2006/main">
  <p:tag name="NUM" val="19"/>
</p:tagLst>
</file>

<file path=ppt/tags/tag24.xml><?xml version="1.0" encoding="utf-8"?>
<p:tagLst xmlns:a="http://schemas.openxmlformats.org/drawingml/2006/main" xmlns:r="http://schemas.openxmlformats.org/officeDocument/2006/relationships" xmlns:p="http://schemas.openxmlformats.org/presentationml/2006/main">
  <p:tag name="NUM" val="20"/>
</p:tagLst>
</file>

<file path=ppt/tags/tag25.xml><?xml version="1.0" encoding="utf-8"?>
<p:tagLst xmlns:a="http://schemas.openxmlformats.org/drawingml/2006/main" xmlns:r="http://schemas.openxmlformats.org/officeDocument/2006/relationships" xmlns:p="http://schemas.openxmlformats.org/presentationml/2006/main">
  <p:tag name="NUM" val="21"/>
</p:tagLst>
</file>

<file path=ppt/tags/tag26.xml><?xml version="1.0" encoding="utf-8"?>
<p:tagLst xmlns:a="http://schemas.openxmlformats.org/drawingml/2006/main" xmlns:r="http://schemas.openxmlformats.org/officeDocument/2006/relationships" xmlns:p="http://schemas.openxmlformats.org/presentationml/2006/main">
  <p:tag name="NUM" val="22"/>
</p:tagLst>
</file>

<file path=ppt/tags/tag27.xml><?xml version="1.0" encoding="utf-8"?>
<p:tagLst xmlns:a="http://schemas.openxmlformats.org/drawingml/2006/main" xmlns:r="http://schemas.openxmlformats.org/officeDocument/2006/relationships" xmlns:p="http://schemas.openxmlformats.org/presentationml/2006/main">
  <p:tag name="NUM" val="23"/>
</p:tagLst>
</file>

<file path=ppt/tags/tag28.xml><?xml version="1.0" encoding="utf-8"?>
<p:tagLst xmlns:a="http://schemas.openxmlformats.org/drawingml/2006/main" xmlns:r="http://schemas.openxmlformats.org/officeDocument/2006/relationships" xmlns:p="http://schemas.openxmlformats.org/presentationml/2006/main">
  <p:tag name="NUM" val="24"/>
</p:tagLst>
</file>

<file path=ppt/tags/tag29.xml><?xml version="1.0" encoding="utf-8"?>
<p:tagLst xmlns:a="http://schemas.openxmlformats.org/drawingml/2006/main" xmlns:r="http://schemas.openxmlformats.org/officeDocument/2006/relationships" xmlns:p="http://schemas.openxmlformats.org/presentationml/2006/main">
  <p:tag name="NUM" val="25"/>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NUM" val="26"/>
</p:tagLst>
</file>

<file path=ppt/tags/tag31.xml><?xml version="1.0" encoding="utf-8"?>
<p:tagLst xmlns:a="http://schemas.openxmlformats.org/drawingml/2006/main" xmlns:r="http://schemas.openxmlformats.org/officeDocument/2006/relationships" xmlns:p="http://schemas.openxmlformats.org/presentationml/2006/main">
  <p:tag name="NUM" val="27"/>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NUM" val="6"/>
</p:tagLst>
</file>

<file path=ppt/tags/tag34.xml><?xml version="1.0" encoding="utf-8"?>
<p:tagLst xmlns:a="http://schemas.openxmlformats.org/drawingml/2006/main" xmlns:r="http://schemas.openxmlformats.org/officeDocument/2006/relationships" xmlns:p="http://schemas.openxmlformats.org/presentationml/2006/main">
  <p:tag name="NUM" val="26"/>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DJHwyKsxzq5GQyRZibJXlg"/>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NUM" val="5"/>
</p:tagLst>
</file>

<file path=ppt/theme/theme1.xml><?xml version="1.0" encoding="utf-8"?>
<a:theme xmlns:a="http://schemas.openxmlformats.org/drawingml/2006/main" name="ABC3_Portrait_NoLogo_010115">
  <a:themeElements>
    <a:clrScheme name="ABC Pantone+ Color Palette">
      <a:dk1>
        <a:srgbClr val="333E48"/>
      </a:dk1>
      <a:lt1>
        <a:srgbClr val="FFFFFF"/>
      </a:lt1>
      <a:dk2>
        <a:srgbClr val="617685"/>
      </a:dk2>
      <a:lt2>
        <a:srgbClr val="DBE1E5"/>
      </a:lt2>
      <a:accent1>
        <a:srgbClr val="BEC9D0"/>
      </a:accent1>
      <a:accent2>
        <a:srgbClr val="899BA9"/>
      </a:accent2>
      <a:accent3>
        <a:srgbClr val="617685"/>
      </a:accent3>
      <a:accent4>
        <a:srgbClr val="333E48"/>
      </a:accent4>
      <a:accent5>
        <a:srgbClr val="000000"/>
      </a:accent5>
      <a:accent6>
        <a:srgbClr val="CF0A2C"/>
      </a:accent6>
      <a:hlink>
        <a:srgbClr val="0086B9"/>
      </a:hlink>
      <a:folHlink>
        <a:srgbClr val="CF0A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solidFill>
            <a:schemeClr val="accent3"/>
          </a:solidFill>
          <a:miter lim="800000"/>
        </a:ln>
      </a:spPr>
      <a:bodyPr rot="0" spcFirstLastPara="0" vert="horz" wrap="square" lIns="91440" tIns="45720" rIns="91440" bIns="45720" numCol="1" spcCol="0" rtlCol="0" fromWordArt="0" anchor="t" anchorCtr="0" forceAA="0" compatLnSpc="1">
        <a:prstTxWarp prst="textNoShape">
          <a:avLst/>
        </a:prstTxWarp>
        <a:noAutofit/>
      </a:bodyPr>
      <a:lstStyle>
        <a:defPPr algn="ctr">
          <a:spcBef>
            <a:spcPts val="500"/>
          </a:spcBef>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3"/>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spcBef>
            <a:spcPts val="500"/>
          </a:spcBef>
          <a:defRPr sz="1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ABC3_Portrait_NoLogo_010115</Template>
  <TotalTime>0</TotalTime>
  <Words>1993</Words>
  <Application>Microsoft Office PowerPoint</Application>
  <PresentationFormat>Custom</PresentationFormat>
  <Paragraphs>54</Paragraphs>
  <Slides>2</Slides>
  <Notes>0</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vt:i4>
      </vt:variant>
    </vt:vector>
  </HeadingPairs>
  <TitlesOfParts>
    <vt:vector size="9" baseType="lpstr">
      <vt:lpstr>Arial</vt:lpstr>
      <vt:lpstr>Calibri</vt:lpstr>
      <vt:lpstr>Trebuchet MS</vt:lpstr>
      <vt:lpstr>Wingdings</vt:lpstr>
      <vt:lpstr>ABC3_Portrait_NoLogo_010115</vt:lpstr>
      <vt:lpstr>Office Theme</vt:lpstr>
      <vt:lpstr>think-cell Slide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2015-06-29T15:12:14Z</dcterms:created>
  <dcterms:modified xsi:type="dcterms:W3CDTF">2021-05-21T19:51:11Z</dcterms:modified>
</cp:coreProperties>
</file>