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63" r:id="rId1"/>
  </p:sldMasterIdLst>
  <p:sldIdLst>
    <p:sldId id="279" r:id="rId2"/>
    <p:sldId id="280" r:id="rId3"/>
    <p:sldId id="281" r:id="rId4"/>
    <p:sldId id="282" r:id="rId5"/>
  </p:sldIdLst>
  <p:sldSz cx="7772400" cy="10058400"/>
  <p:notesSz cx="6858000" cy="9144000"/>
  <p:embeddedFontLst>
    <p:embeddedFont>
      <p:font typeface="Calibri" panose="020F0502020204030204" pitchFamily="34" charset="0"/>
      <p:regular r:id="rId6"/>
      <p:bold r:id="rId7"/>
      <p:italic r:id="rId8"/>
      <p:boldItalic r:id="rId9"/>
    </p:embeddedFont>
    <p:embeddedFont>
      <p:font typeface="Trebuchet MS" panose="020B0603020202020204" pitchFamily="34" charset="0"/>
      <p:regular r:id="rId10"/>
      <p:bold r:id="rId11"/>
      <p:italic r:id="rId12"/>
      <p:boldItalic r:id="rId13"/>
    </p:embeddedFont>
  </p:embeddedFontLst>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ott Miller" initials="SM" lastIdx="1" clrIdx="0">
    <p:extLst>
      <p:ext uri="{19B8F6BF-5375-455C-9EA6-DF929625EA0E}">
        <p15:presenceInfo xmlns:p15="http://schemas.microsoft.com/office/powerpoint/2012/main" userId="S::smiller@clintonhealthaccess.org::6e461a86-c5b7-406e-b7a7-7582b09c4b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6584B"/>
    <a:srgbClr val="BF8200"/>
    <a:srgbClr val="E87D20"/>
    <a:srgbClr val="DB7417"/>
    <a:srgbClr val="E27818"/>
    <a:srgbClr val="B35D13"/>
    <a:srgbClr val="DF7617"/>
    <a:srgbClr val="FDAC1A"/>
    <a:srgbClr val="EA7F27"/>
    <a:srgbClr val="FFC0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p:restoredTop sz="95878"/>
  </p:normalViewPr>
  <p:slideViewPr>
    <p:cSldViewPr snapToGrid="0" snapToObjects="1">
      <p:cViewPr>
        <p:scale>
          <a:sx n="60" d="100"/>
          <a:sy n="60" d="100"/>
        </p:scale>
        <p:origin x="1962" y="6"/>
      </p:cViewPr>
      <p:guideLst/>
    </p:cSldViewPr>
  </p:slideViewPr>
  <p:notesTextViewPr>
    <p:cViewPr>
      <p:scale>
        <a:sx n="1" d="1"/>
        <a:sy n="1" d="1"/>
      </p:scale>
      <p:origin x="0" y="0"/>
    </p:cViewPr>
  </p:notesTextViewPr>
  <p:sorterViewPr>
    <p:cViewPr>
      <p:scale>
        <a:sx n="1" d="1"/>
        <a:sy n="1" d="1"/>
      </p:scale>
      <p:origin x="0" y="0"/>
    </p:cViewPr>
  </p:sorter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40E69-9308-EB45-8B9E-BDB8BC724A98}"/>
              </a:ext>
            </a:extLst>
          </p:cNvPr>
          <p:cNvSpPr>
            <a:spLocks noGrp="1"/>
          </p:cNvSpPr>
          <p:nvPr>
            <p:ph type="ctrTitle"/>
          </p:nvPr>
        </p:nvSpPr>
        <p:spPr>
          <a:xfrm>
            <a:off x="971550" y="1646133"/>
            <a:ext cx="5829300" cy="3501814"/>
          </a:xfrm>
        </p:spPr>
        <p:txBody>
          <a:bodyPr anchor="b"/>
          <a:lstStyle>
            <a:lvl1pPr algn="ctr">
              <a:defRPr sz="8800"/>
            </a:lvl1pPr>
          </a:lstStyle>
          <a:p>
            <a:r>
              <a:rPr lang="en-US"/>
              <a:t>Click to edit Master title style</a:t>
            </a:r>
          </a:p>
        </p:txBody>
      </p:sp>
      <p:sp>
        <p:nvSpPr>
          <p:cNvPr id="3" name="Subtitle 2">
            <a:extLst>
              <a:ext uri="{FF2B5EF4-FFF2-40B4-BE49-F238E27FC236}">
                <a16:creationId xmlns:a16="http://schemas.microsoft.com/office/drawing/2014/main" id="{1ABA7B81-CC5F-004C-943E-4C5CC40047C8}"/>
              </a:ext>
            </a:extLst>
          </p:cNvPr>
          <p:cNvSpPr>
            <a:spLocks noGrp="1"/>
          </p:cNvSpPr>
          <p:nvPr>
            <p:ph type="subTitle" idx="1"/>
          </p:nvPr>
        </p:nvSpPr>
        <p:spPr>
          <a:xfrm>
            <a:off x="971550" y="5282989"/>
            <a:ext cx="5829300" cy="2428451"/>
          </a:xfrm>
        </p:spPr>
        <p:txBody>
          <a:bodyPr/>
          <a:lstStyle>
            <a:lvl1pPr marL="0" indent="0" algn="ctr">
              <a:buNone/>
              <a:defRPr sz="3520"/>
            </a:lvl1pPr>
            <a:lvl2pPr marL="670544" indent="0" algn="ctr">
              <a:buNone/>
              <a:defRPr sz="2934"/>
            </a:lvl2pPr>
            <a:lvl3pPr marL="1341087" indent="0" algn="ctr">
              <a:buNone/>
              <a:defRPr sz="2640"/>
            </a:lvl3pPr>
            <a:lvl4pPr marL="2011629" indent="0" algn="ctr">
              <a:buNone/>
              <a:defRPr sz="2346"/>
            </a:lvl4pPr>
            <a:lvl5pPr marL="2682173" indent="0" algn="ctr">
              <a:buNone/>
              <a:defRPr sz="2346"/>
            </a:lvl5pPr>
            <a:lvl6pPr marL="3352716" indent="0" algn="ctr">
              <a:buNone/>
              <a:defRPr sz="2346"/>
            </a:lvl6pPr>
            <a:lvl7pPr marL="4023260" indent="0" algn="ctr">
              <a:buNone/>
              <a:defRPr sz="2346"/>
            </a:lvl7pPr>
            <a:lvl8pPr marL="4693802" indent="0" algn="ctr">
              <a:buNone/>
              <a:defRPr sz="2346"/>
            </a:lvl8pPr>
            <a:lvl9pPr marL="5364346" indent="0" algn="ctr">
              <a:buNone/>
              <a:defRPr sz="2346"/>
            </a:lvl9pPr>
          </a:lstStyle>
          <a:p>
            <a:r>
              <a:rPr lang="en-US"/>
              <a:t>Click to edit Master subtitle style</a:t>
            </a:r>
          </a:p>
        </p:txBody>
      </p:sp>
      <p:sp>
        <p:nvSpPr>
          <p:cNvPr id="4" name="Date Placeholder 3">
            <a:extLst>
              <a:ext uri="{FF2B5EF4-FFF2-40B4-BE49-F238E27FC236}">
                <a16:creationId xmlns:a16="http://schemas.microsoft.com/office/drawing/2014/main" id="{E76405EC-2A5D-4940-B433-2F9B8B8914F9}"/>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5" name="Footer Placeholder 4">
            <a:extLst>
              <a:ext uri="{FF2B5EF4-FFF2-40B4-BE49-F238E27FC236}">
                <a16:creationId xmlns:a16="http://schemas.microsoft.com/office/drawing/2014/main" id="{1762232C-F972-0E4E-BE96-B390A33E65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E933EA-494D-D349-BDA1-FDE23E391426}"/>
              </a:ext>
            </a:extLst>
          </p:cNvPr>
          <p:cNvSpPr>
            <a:spLocks noGrp="1"/>
          </p:cNvSpPr>
          <p:nvPr>
            <p:ph type="sldNum" sz="quarter" idx="12"/>
          </p:nvPr>
        </p:nvSpPr>
        <p:spPr/>
        <p:txBody>
          <a:bodyPr/>
          <a:lstStyle/>
          <a:p>
            <a:fld id="{8BD25E8A-0CAE-F94C-B1A2-79DAAB5C8585}" type="slidenum">
              <a:rPr lang="en-US" smtClean="0"/>
              <a:t>‹#›</a:t>
            </a:fld>
            <a:endParaRPr lang="en-US"/>
          </a:p>
        </p:txBody>
      </p:sp>
    </p:spTree>
    <p:extLst>
      <p:ext uri="{BB962C8B-B14F-4D97-AF65-F5344CB8AC3E}">
        <p14:creationId xmlns:p14="http://schemas.microsoft.com/office/powerpoint/2010/main" val="1917696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E2E7B-BDD7-064F-BEEC-53B6714E253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94AC05-59E4-9340-8736-7706C5750B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9E937C-711C-DE42-8767-5D67C104D1C1}"/>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5" name="Footer Placeholder 4">
            <a:extLst>
              <a:ext uri="{FF2B5EF4-FFF2-40B4-BE49-F238E27FC236}">
                <a16:creationId xmlns:a16="http://schemas.microsoft.com/office/drawing/2014/main" id="{4CF56B53-81C5-7841-B5AB-89DAB065DA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2DCF5E-EEE2-224D-B443-1B229D069866}"/>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4187844190"/>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E0F349-5E23-7741-865F-2D0ED5BA9A89}"/>
              </a:ext>
            </a:extLst>
          </p:cNvPr>
          <p:cNvSpPr>
            <a:spLocks noGrp="1"/>
          </p:cNvSpPr>
          <p:nvPr>
            <p:ph type="title" orient="vert"/>
          </p:nvPr>
        </p:nvSpPr>
        <p:spPr>
          <a:xfrm>
            <a:off x="5562124" y="535518"/>
            <a:ext cx="1675923" cy="852402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558EAAD-DD8C-FC43-88B0-9C6EE6283025}"/>
              </a:ext>
            </a:extLst>
          </p:cNvPr>
          <p:cNvSpPr>
            <a:spLocks noGrp="1"/>
          </p:cNvSpPr>
          <p:nvPr>
            <p:ph type="body" orient="vert" idx="1"/>
          </p:nvPr>
        </p:nvSpPr>
        <p:spPr>
          <a:xfrm>
            <a:off x="534352" y="535518"/>
            <a:ext cx="4930617"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654DE0-8B45-D945-BEB9-B6168F69916D}"/>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5" name="Footer Placeholder 4">
            <a:extLst>
              <a:ext uri="{FF2B5EF4-FFF2-40B4-BE49-F238E27FC236}">
                <a16:creationId xmlns:a16="http://schemas.microsoft.com/office/drawing/2014/main" id="{939F0AF5-AD05-BE43-BA86-EE4B1CFD92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B5D68E-73C2-8541-A126-EB34F1AFE8CF}"/>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291031984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F24E2-C274-884B-8AB7-BB2B46ED24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0781ED-099D-3C4A-A2E6-768150E7F3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D49631-0711-8D42-947E-49860DC75C3F}"/>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5" name="Footer Placeholder 4">
            <a:extLst>
              <a:ext uri="{FF2B5EF4-FFF2-40B4-BE49-F238E27FC236}">
                <a16:creationId xmlns:a16="http://schemas.microsoft.com/office/drawing/2014/main" id="{B78624ED-5CF6-BB49-8A67-D1EF9E65F6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9A4B1A-551D-A24F-9309-2014871F26A1}"/>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782966062"/>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E4BDD-EEDF-7842-8C6D-3E60A944BF47}"/>
              </a:ext>
            </a:extLst>
          </p:cNvPr>
          <p:cNvSpPr>
            <a:spLocks noGrp="1"/>
          </p:cNvSpPr>
          <p:nvPr>
            <p:ph type="title"/>
          </p:nvPr>
        </p:nvSpPr>
        <p:spPr>
          <a:xfrm>
            <a:off x="530305" y="2507618"/>
            <a:ext cx="6703695" cy="4184014"/>
          </a:xfrm>
        </p:spPr>
        <p:txBody>
          <a:bodyPr anchor="b"/>
          <a:lstStyle>
            <a:lvl1pPr>
              <a:defRPr sz="8800"/>
            </a:lvl1pPr>
          </a:lstStyle>
          <a:p>
            <a:r>
              <a:rPr lang="en-US"/>
              <a:t>Click to edit Master title style</a:t>
            </a:r>
          </a:p>
        </p:txBody>
      </p:sp>
      <p:sp>
        <p:nvSpPr>
          <p:cNvPr id="3" name="Text Placeholder 2">
            <a:extLst>
              <a:ext uri="{FF2B5EF4-FFF2-40B4-BE49-F238E27FC236}">
                <a16:creationId xmlns:a16="http://schemas.microsoft.com/office/drawing/2014/main" id="{0B35E513-7A42-144A-83A2-9A33AE40FD66}"/>
              </a:ext>
            </a:extLst>
          </p:cNvPr>
          <p:cNvSpPr>
            <a:spLocks noGrp="1"/>
          </p:cNvSpPr>
          <p:nvPr>
            <p:ph type="body" idx="1"/>
          </p:nvPr>
        </p:nvSpPr>
        <p:spPr>
          <a:xfrm>
            <a:off x="530305" y="6731214"/>
            <a:ext cx="6703695" cy="2200274"/>
          </a:xfrm>
        </p:spPr>
        <p:txBody>
          <a:bodyPr/>
          <a:lstStyle>
            <a:lvl1pPr marL="0" indent="0">
              <a:buNone/>
              <a:defRPr sz="3520">
                <a:solidFill>
                  <a:schemeClr val="tx1">
                    <a:tint val="75000"/>
                  </a:schemeClr>
                </a:solidFill>
              </a:defRPr>
            </a:lvl1pPr>
            <a:lvl2pPr marL="670544" indent="0">
              <a:buNone/>
              <a:defRPr sz="2934">
                <a:solidFill>
                  <a:schemeClr val="tx1">
                    <a:tint val="75000"/>
                  </a:schemeClr>
                </a:solidFill>
              </a:defRPr>
            </a:lvl2pPr>
            <a:lvl3pPr marL="1341087" indent="0">
              <a:buNone/>
              <a:defRPr sz="2640">
                <a:solidFill>
                  <a:schemeClr val="tx1">
                    <a:tint val="75000"/>
                  </a:schemeClr>
                </a:solidFill>
              </a:defRPr>
            </a:lvl3pPr>
            <a:lvl4pPr marL="2011629" indent="0">
              <a:buNone/>
              <a:defRPr sz="2346">
                <a:solidFill>
                  <a:schemeClr val="tx1">
                    <a:tint val="75000"/>
                  </a:schemeClr>
                </a:solidFill>
              </a:defRPr>
            </a:lvl4pPr>
            <a:lvl5pPr marL="2682173" indent="0">
              <a:buNone/>
              <a:defRPr sz="2346">
                <a:solidFill>
                  <a:schemeClr val="tx1">
                    <a:tint val="75000"/>
                  </a:schemeClr>
                </a:solidFill>
              </a:defRPr>
            </a:lvl5pPr>
            <a:lvl6pPr marL="3352716" indent="0">
              <a:buNone/>
              <a:defRPr sz="2346">
                <a:solidFill>
                  <a:schemeClr val="tx1">
                    <a:tint val="75000"/>
                  </a:schemeClr>
                </a:solidFill>
              </a:defRPr>
            </a:lvl6pPr>
            <a:lvl7pPr marL="4023260" indent="0">
              <a:buNone/>
              <a:defRPr sz="2346">
                <a:solidFill>
                  <a:schemeClr val="tx1">
                    <a:tint val="75000"/>
                  </a:schemeClr>
                </a:solidFill>
              </a:defRPr>
            </a:lvl7pPr>
            <a:lvl8pPr marL="4693802" indent="0">
              <a:buNone/>
              <a:defRPr sz="2346">
                <a:solidFill>
                  <a:schemeClr val="tx1">
                    <a:tint val="75000"/>
                  </a:schemeClr>
                </a:solidFill>
              </a:defRPr>
            </a:lvl8pPr>
            <a:lvl9pPr marL="5364346" indent="0">
              <a:buNone/>
              <a:defRPr sz="2346">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E6E755-4898-2B47-B7C3-27B72EE195F7}"/>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5" name="Footer Placeholder 4">
            <a:extLst>
              <a:ext uri="{FF2B5EF4-FFF2-40B4-BE49-F238E27FC236}">
                <a16:creationId xmlns:a16="http://schemas.microsoft.com/office/drawing/2014/main" id="{F2BBEDC5-3553-9448-AA48-61B7C8DB3D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37D2D-1920-FB4E-AB17-2898E19E546B}"/>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142756044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D870A-606C-2D4E-BFBE-0ED52A733E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9655E45-DEC5-DE4D-B54A-E5744E2313AB}"/>
              </a:ext>
            </a:extLst>
          </p:cNvPr>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D1AA42-252B-844A-9EAD-A7F436203608}"/>
              </a:ext>
            </a:extLst>
          </p:cNvPr>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A5947C-595B-A642-BE36-F4F3F874EA85}"/>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6" name="Footer Placeholder 5">
            <a:extLst>
              <a:ext uri="{FF2B5EF4-FFF2-40B4-BE49-F238E27FC236}">
                <a16:creationId xmlns:a16="http://schemas.microsoft.com/office/drawing/2014/main" id="{E1910E54-32A0-FE4D-AE2B-DDE3C1C9D0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135677-EA49-D34A-8B02-278242ED7C03}"/>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343401259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16B94-72E4-9B46-9D58-BC434B05BC4D}"/>
              </a:ext>
            </a:extLst>
          </p:cNvPr>
          <p:cNvSpPr>
            <a:spLocks noGrp="1"/>
          </p:cNvSpPr>
          <p:nvPr>
            <p:ph type="title"/>
          </p:nvPr>
        </p:nvSpPr>
        <p:spPr>
          <a:xfrm>
            <a:off x="535366" y="535518"/>
            <a:ext cx="6703695" cy="1944159"/>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3781D7-3FD4-7841-AC15-F2CBE6A90632}"/>
              </a:ext>
            </a:extLst>
          </p:cNvPr>
          <p:cNvSpPr>
            <a:spLocks noGrp="1"/>
          </p:cNvSpPr>
          <p:nvPr>
            <p:ph type="body" idx="1"/>
          </p:nvPr>
        </p:nvSpPr>
        <p:spPr>
          <a:xfrm>
            <a:off x="535366" y="2465707"/>
            <a:ext cx="3288089" cy="1208404"/>
          </a:xfrm>
        </p:spPr>
        <p:txBody>
          <a:bodyPr anchor="b"/>
          <a:lstStyle>
            <a:lvl1pPr marL="0" indent="0">
              <a:buNone/>
              <a:defRPr sz="3520" b="1"/>
            </a:lvl1pPr>
            <a:lvl2pPr marL="670544" indent="0">
              <a:buNone/>
              <a:defRPr sz="2934" b="1"/>
            </a:lvl2pPr>
            <a:lvl3pPr marL="1341087" indent="0">
              <a:buNone/>
              <a:defRPr sz="2640" b="1"/>
            </a:lvl3pPr>
            <a:lvl4pPr marL="2011629" indent="0">
              <a:buNone/>
              <a:defRPr sz="2346" b="1"/>
            </a:lvl4pPr>
            <a:lvl5pPr marL="2682173" indent="0">
              <a:buNone/>
              <a:defRPr sz="2346" b="1"/>
            </a:lvl5pPr>
            <a:lvl6pPr marL="3352716" indent="0">
              <a:buNone/>
              <a:defRPr sz="2346" b="1"/>
            </a:lvl6pPr>
            <a:lvl7pPr marL="4023260" indent="0">
              <a:buNone/>
              <a:defRPr sz="2346" b="1"/>
            </a:lvl7pPr>
            <a:lvl8pPr marL="4693802" indent="0">
              <a:buNone/>
              <a:defRPr sz="2346" b="1"/>
            </a:lvl8pPr>
            <a:lvl9pPr marL="5364346" indent="0">
              <a:buNone/>
              <a:defRPr sz="2346" b="1"/>
            </a:lvl9pPr>
          </a:lstStyle>
          <a:p>
            <a:pPr lvl="0"/>
            <a:r>
              <a:rPr lang="en-US"/>
              <a:t>Click to edit Master text styles</a:t>
            </a:r>
          </a:p>
        </p:txBody>
      </p:sp>
      <p:sp>
        <p:nvSpPr>
          <p:cNvPr id="4" name="Content Placeholder 3">
            <a:extLst>
              <a:ext uri="{FF2B5EF4-FFF2-40B4-BE49-F238E27FC236}">
                <a16:creationId xmlns:a16="http://schemas.microsoft.com/office/drawing/2014/main" id="{340DF3AB-4D5C-AD48-85C9-8D42A2F3A039}"/>
              </a:ext>
            </a:extLst>
          </p:cNvPr>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E46E85-C1E1-1E4C-81E7-845A678A9BF5}"/>
              </a:ext>
            </a:extLst>
          </p:cNvPr>
          <p:cNvSpPr>
            <a:spLocks noGrp="1"/>
          </p:cNvSpPr>
          <p:nvPr>
            <p:ph type="body" sz="quarter" idx="3"/>
          </p:nvPr>
        </p:nvSpPr>
        <p:spPr>
          <a:xfrm>
            <a:off x="3934779" y="2465707"/>
            <a:ext cx="3304282" cy="1208404"/>
          </a:xfrm>
        </p:spPr>
        <p:txBody>
          <a:bodyPr anchor="b"/>
          <a:lstStyle>
            <a:lvl1pPr marL="0" indent="0">
              <a:buNone/>
              <a:defRPr sz="3520" b="1"/>
            </a:lvl1pPr>
            <a:lvl2pPr marL="670544" indent="0">
              <a:buNone/>
              <a:defRPr sz="2934" b="1"/>
            </a:lvl2pPr>
            <a:lvl3pPr marL="1341087" indent="0">
              <a:buNone/>
              <a:defRPr sz="2640" b="1"/>
            </a:lvl3pPr>
            <a:lvl4pPr marL="2011629" indent="0">
              <a:buNone/>
              <a:defRPr sz="2346" b="1"/>
            </a:lvl4pPr>
            <a:lvl5pPr marL="2682173" indent="0">
              <a:buNone/>
              <a:defRPr sz="2346" b="1"/>
            </a:lvl5pPr>
            <a:lvl6pPr marL="3352716" indent="0">
              <a:buNone/>
              <a:defRPr sz="2346" b="1"/>
            </a:lvl6pPr>
            <a:lvl7pPr marL="4023260" indent="0">
              <a:buNone/>
              <a:defRPr sz="2346" b="1"/>
            </a:lvl7pPr>
            <a:lvl8pPr marL="4693802" indent="0">
              <a:buNone/>
              <a:defRPr sz="2346" b="1"/>
            </a:lvl8pPr>
            <a:lvl9pPr marL="5364346" indent="0">
              <a:buNone/>
              <a:defRPr sz="2346" b="1"/>
            </a:lvl9pPr>
          </a:lstStyle>
          <a:p>
            <a:pPr lvl="0"/>
            <a:r>
              <a:rPr lang="en-US"/>
              <a:t>Click to edit Master text styles</a:t>
            </a:r>
          </a:p>
        </p:txBody>
      </p:sp>
      <p:sp>
        <p:nvSpPr>
          <p:cNvPr id="6" name="Content Placeholder 5">
            <a:extLst>
              <a:ext uri="{FF2B5EF4-FFF2-40B4-BE49-F238E27FC236}">
                <a16:creationId xmlns:a16="http://schemas.microsoft.com/office/drawing/2014/main" id="{AD403491-7C11-C343-B33E-E816899CC539}"/>
              </a:ext>
            </a:extLst>
          </p:cNvPr>
          <p:cNvSpPr>
            <a:spLocks noGrp="1"/>
          </p:cNvSpPr>
          <p:nvPr>
            <p:ph sz="quarter" idx="4"/>
          </p:nvPr>
        </p:nvSpPr>
        <p:spPr>
          <a:xfrm>
            <a:off x="3934779"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70F0C96-D34A-2444-AB63-0D17799309DE}"/>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8" name="Footer Placeholder 7">
            <a:extLst>
              <a:ext uri="{FF2B5EF4-FFF2-40B4-BE49-F238E27FC236}">
                <a16:creationId xmlns:a16="http://schemas.microsoft.com/office/drawing/2014/main" id="{ACE040BF-899E-FE45-83C3-68881ED8EA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83535E2-D3A4-BB4F-A8D3-A4AB142D93EC}"/>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414676357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C8FBF-1876-4944-B2BC-1A58D7C89B9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835791-3D48-0C41-B067-1E400303135E}"/>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4" name="Footer Placeholder 3">
            <a:extLst>
              <a:ext uri="{FF2B5EF4-FFF2-40B4-BE49-F238E27FC236}">
                <a16:creationId xmlns:a16="http://schemas.microsoft.com/office/drawing/2014/main" id="{3D1B8604-CAD9-B247-B1AD-72392D0012E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BDC7A00-8D1D-E247-994B-87EDCF266E16}"/>
              </a:ext>
            </a:extLst>
          </p:cNvPr>
          <p:cNvSpPr>
            <a:spLocks noGrp="1"/>
          </p:cNvSpPr>
          <p:nvPr>
            <p:ph type="sldNum" sz="quarter" idx="12"/>
          </p:nvPr>
        </p:nvSpPr>
        <p:spPr/>
        <p:txBody>
          <a:bodyPr/>
          <a:lstStyle/>
          <a:p>
            <a:fld id="{3BC1A129-35CA-41AF-87E8-6D47A6210D6E}" type="slidenum">
              <a:rPr lang="en-US" smtClean="0"/>
              <a:t>‹#›</a:t>
            </a:fld>
            <a:endParaRPr lang="en-US"/>
          </a:p>
        </p:txBody>
      </p:sp>
    </p:spTree>
    <p:extLst>
      <p:ext uri="{BB962C8B-B14F-4D97-AF65-F5344CB8AC3E}">
        <p14:creationId xmlns:p14="http://schemas.microsoft.com/office/powerpoint/2010/main" val="3027158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004C24-F242-C24E-B46B-BEDB0C5B628F}"/>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3" name="Footer Placeholder 2">
            <a:extLst>
              <a:ext uri="{FF2B5EF4-FFF2-40B4-BE49-F238E27FC236}">
                <a16:creationId xmlns:a16="http://schemas.microsoft.com/office/drawing/2014/main" id="{C0841A25-C239-014E-AAEB-8F6ACC0083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B147B06-EED5-B744-8BF5-EF7D3E1720F7}"/>
              </a:ext>
            </a:extLst>
          </p:cNvPr>
          <p:cNvSpPr>
            <a:spLocks noGrp="1"/>
          </p:cNvSpPr>
          <p:nvPr>
            <p:ph type="sldNum" sz="quarter" idx="12"/>
          </p:nvPr>
        </p:nvSpPr>
        <p:spPr/>
        <p:txBody>
          <a:bodyPr/>
          <a:lstStyle/>
          <a:p>
            <a:fld id="{8BD25E8A-0CAE-F94C-B1A2-79DAAB5C8585}" type="slidenum">
              <a:rPr lang="en-US" smtClean="0"/>
              <a:t>‹#›</a:t>
            </a:fld>
            <a:endParaRPr lang="en-US"/>
          </a:p>
        </p:txBody>
      </p:sp>
    </p:spTree>
    <p:extLst>
      <p:ext uri="{BB962C8B-B14F-4D97-AF65-F5344CB8AC3E}">
        <p14:creationId xmlns:p14="http://schemas.microsoft.com/office/powerpoint/2010/main" val="1847412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99F19-A144-8744-8D6F-02FABA11184C}"/>
              </a:ext>
            </a:extLst>
          </p:cNvPr>
          <p:cNvSpPr>
            <a:spLocks noGrp="1"/>
          </p:cNvSpPr>
          <p:nvPr>
            <p:ph type="title"/>
          </p:nvPr>
        </p:nvSpPr>
        <p:spPr>
          <a:xfrm>
            <a:off x="535366" y="670560"/>
            <a:ext cx="2506801" cy="2346960"/>
          </a:xfrm>
        </p:spPr>
        <p:txBody>
          <a:bodyPr anchor="b"/>
          <a:lstStyle>
            <a:lvl1pPr>
              <a:defRPr sz="4694"/>
            </a:lvl1pPr>
          </a:lstStyle>
          <a:p>
            <a:r>
              <a:rPr lang="en-US"/>
              <a:t>Click to edit Master title style</a:t>
            </a:r>
          </a:p>
        </p:txBody>
      </p:sp>
      <p:sp>
        <p:nvSpPr>
          <p:cNvPr id="3" name="Content Placeholder 2">
            <a:extLst>
              <a:ext uri="{FF2B5EF4-FFF2-40B4-BE49-F238E27FC236}">
                <a16:creationId xmlns:a16="http://schemas.microsoft.com/office/drawing/2014/main" id="{37C53201-3FE9-B145-8521-859051D6B192}"/>
              </a:ext>
            </a:extLst>
          </p:cNvPr>
          <p:cNvSpPr>
            <a:spLocks noGrp="1"/>
          </p:cNvSpPr>
          <p:nvPr>
            <p:ph idx="1"/>
          </p:nvPr>
        </p:nvSpPr>
        <p:spPr>
          <a:xfrm>
            <a:off x="3304283" y="1448224"/>
            <a:ext cx="3934778" cy="7147984"/>
          </a:xfrm>
        </p:spPr>
        <p:txBody>
          <a:bodyPr/>
          <a:lstStyle>
            <a:lvl1pPr>
              <a:defRPr sz="4694"/>
            </a:lvl1pPr>
            <a:lvl2pPr>
              <a:defRPr sz="4106"/>
            </a:lvl2pPr>
            <a:lvl3pPr>
              <a:defRPr sz="3520"/>
            </a:lvl3pPr>
            <a:lvl4pPr>
              <a:defRPr sz="2934"/>
            </a:lvl4pPr>
            <a:lvl5pPr>
              <a:defRPr sz="2934"/>
            </a:lvl5pPr>
            <a:lvl6pPr>
              <a:defRPr sz="2934"/>
            </a:lvl6pPr>
            <a:lvl7pPr>
              <a:defRPr sz="2934"/>
            </a:lvl7pPr>
            <a:lvl8pPr>
              <a:defRPr sz="2934"/>
            </a:lvl8pPr>
            <a:lvl9pPr>
              <a:defRPr sz="293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07D7329-8EC3-2544-A853-159B809B4870}"/>
              </a:ext>
            </a:extLst>
          </p:cNvPr>
          <p:cNvSpPr>
            <a:spLocks noGrp="1"/>
          </p:cNvSpPr>
          <p:nvPr>
            <p:ph type="body" sz="half" idx="2"/>
          </p:nvPr>
        </p:nvSpPr>
        <p:spPr>
          <a:xfrm>
            <a:off x="535366" y="3017520"/>
            <a:ext cx="2506801" cy="5590329"/>
          </a:xfrm>
        </p:spPr>
        <p:txBody>
          <a:bodyPr/>
          <a:lstStyle>
            <a:lvl1pPr marL="0" indent="0">
              <a:buNone/>
              <a:defRPr sz="2346"/>
            </a:lvl1pPr>
            <a:lvl2pPr marL="670544" indent="0">
              <a:buNone/>
              <a:defRPr sz="2054"/>
            </a:lvl2pPr>
            <a:lvl3pPr marL="1341087" indent="0">
              <a:buNone/>
              <a:defRPr sz="1760"/>
            </a:lvl3pPr>
            <a:lvl4pPr marL="2011629" indent="0">
              <a:buNone/>
              <a:defRPr sz="1466"/>
            </a:lvl4pPr>
            <a:lvl5pPr marL="2682173" indent="0">
              <a:buNone/>
              <a:defRPr sz="1466"/>
            </a:lvl5pPr>
            <a:lvl6pPr marL="3352716" indent="0">
              <a:buNone/>
              <a:defRPr sz="1466"/>
            </a:lvl6pPr>
            <a:lvl7pPr marL="4023260" indent="0">
              <a:buNone/>
              <a:defRPr sz="1466"/>
            </a:lvl7pPr>
            <a:lvl8pPr marL="4693802" indent="0">
              <a:buNone/>
              <a:defRPr sz="1466"/>
            </a:lvl8pPr>
            <a:lvl9pPr marL="5364346" indent="0">
              <a:buNone/>
              <a:defRPr sz="1466"/>
            </a:lvl9pPr>
          </a:lstStyle>
          <a:p>
            <a:pPr lvl="0"/>
            <a:r>
              <a:rPr lang="en-US"/>
              <a:t>Click to edit Master text styles</a:t>
            </a:r>
          </a:p>
        </p:txBody>
      </p:sp>
      <p:sp>
        <p:nvSpPr>
          <p:cNvPr id="5" name="Date Placeholder 4">
            <a:extLst>
              <a:ext uri="{FF2B5EF4-FFF2-40B4-BE49-F238E27FC236}">
                <a16:creationId xmlns:a16="http://schemas.microsoft.com/office/drawing/2014/main" id="{CB910F7E-4465-804E-96FF-E2F9D7F9C75A}"/>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6" name="Footer Placeholder 5">
            <a:extLst>
              <a:ext uri="{FF2B5EF4-FFF2-40B4-BE49-F238E27FC236}">
                <a16:creationId xmlns:a16="http://schemas.microsoft.com/office/drawing/2014/main" id="{1A3B0530-FFDA-4746-9A0F-F74D651731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099D78-BF41-7E49-A51E-236A3DD9C66F}"/>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4289049568"/>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C78C8-D3BC-AE4F-841B-E84311435AB7}"/>
              </a:ext>
            </a:extLst>
          </p:cNvPr>
          <p:cNvSpPr>
            <a:spLocks noGrp="1"/>
          </p:cNvSpPr>
          <p:nvPr>
            <p:ph type="title"/>
          </p:nvPr>
        </p:nvSpPr>
        <p:spPr>
          <a:xfrm>
            <a:off x="535366" y="670560"/>
            <a:ext cx="2506801" cy="2346960"/>
          </a:xfrm>
        </p:spPr>
        <p:txBody>
          <a:bodyPr anchor="b"/>
          <a:lstStyle>
            <a:lvl1pPr>
              <a:defRPr sz="4694"/>
            </a:lvl1pPr>
          </a:lstStyle>
          <a:p>
            <a:r>
              <a:rPr lang="en-US"/>
              <a:t>Click to edit Master title style</a:t>
            </a:r>
          </a:p>
        </p:txBody>
      </p:sp>
      <p:sp>
        <p:nvSpPr>
          <p:cNvPr id="3" name="Picture Placeholder 2">
            <a:extLst>
              <a:ext uri="{FF2B5EF4-FFF2-40B4-BE49-F238E27FC236}">
                <a16:creationId xmlns:a16="http://schemas.microsoft.com/office/drawing/2014/main" id="{685DC789-441E-AD49-8F21-342ED42E3691}"/>
              </a:ext>
            </a:extLst>
          </p:cNvPr>
          <p:cNvSpPr>
            <a:spLocks noGrp="1"/>
          </p:cNvSpPr>
          <p:nvPr>
            <p:ph type="pic" idx="1"/>
          </p:nvPr>
        </p:nvSpPr>
        <p:spPr>
          <a:xfrm>
            <a:off x="3304283" y="1448224"/>
            <a:ext cx="3934778" cy="7147984"/>
          </a:xfrm>
        </p:spPr>
        <p:txBody>
          <a:bodyPr/>
          <a:lstStyle>
            <a:lvl1pPr marL="0" indent="0">
              <a:buNone/>
              <a:defRPr sz="4694"/>
            </a:lvl1pPr>
            <a:lvl2pPr marL="670544" indent="0">
              <a:buNone/>
              <a:defRPr sz="4106"/>
            </a:lvl2pPr>
            <a:lvl3pPr marL="1341087" indent="0">
              <a:buNone/>
              <a:defRPr sz="3520"/>
            </a:lvl3pPr>
            <a:lvl4pPr marL="2011629" indent="0">
              <a:buNone/>
              <a:defRPr sz="2934"/>
            </a:lvl4pPr>
            <a:lvl5pPr marL="2682173" indent="0">
              <a:buNone/>
              <a:defRPr sz="2934"/>
            </a:lvl5pPr>
            <a:lvl6pPr marL="3352716" indent="0">
              <a:buNone/>
              <a:defRPr sz="2934"/>
            </a:lvl6pPr>
            <a:lvl7pPr marL="4023260" indent="0">
              <a:buNone/>
              <a:defRPr sz="2934"/>
            </a:lvl7pPr>
            <a:lvl8pPr marL="4693802" indent="0">
              <a:buNone/>
              <a:defRPr sz="2934"/>
            </a:lvl8pPr>
            <a:lvl9pPr marL="5364346" indent="0">
              <a:buNone/>
              <a:defRPr sz="2934"/>
            </a:lvl9pPr>
          </a:lstStyle>
          <a:p>
            <a:endParaRPr lang="en-US"/>
          </a:p>
        </p:txBody>
      </p:sp>
      <p:sp>
        <p:nvSpPr>
          <p:cNvPr id="4" name="Text Placeholder 3">
            <a:extLst>
              <a:ext uri="{FF2B5EF4-FFF2-40B4-BE49-F238E27FC236}">
                <a16:creationId xmlns:a16="http://schemas.microsoft.com/office/drawing/2014/main" id="{32E0F9C8-87C3-0049-921D-BE15A6C74314}"/>
              </a:ext>
            </a:extLst>
          </p:cNvPr>
          <p:cNvSpPr>
            <a:spLocks noGrp="1"/>
          </p:cNvSpPr>
          <p:nvPr>
            <p:ph type="body" sz="half" idx="2"/>
          </p:nvPr>
        </p:nvSpPr>
        <p:spPr>
          <a:xfrm>
            <a:off x="535366" y="3017520"/>
            <a:ext cx="2506801" cy="5590329"/>
          </a:xfrm>
        </p:spPr>
        <p:txBody>
          <a:bodyPr/>
          <a:lstStyle>
            <a:lvl1pPr marL="0" indent="0">
              <a:buNone/>
              <a:defRPr sz="2346"/>
            </a:lvl1pPr>
            <a:lvl2pPr marL="670544" indent="0">
              <a:buNone/>
              <a:defRPr sz="2054"/>
            </a:lvl2pPr>
            <a:lvl3pPr marL="1341087" indent="0">
              <a:buNone/>
              <a:defRPr sz="1760"/>
            </a:lvl3pPr>
            <a:lvl4pPr marL="2011629" indent="0">
              <a:buNone/>
              <a:defRPr sz="1466"/>
            </a:lvl4pPr>
            <a:lvl5pPr marL="2682173" indent="0">
              <a:buNone/>
              <a:defRPr sz="1466"/>
            </a:lvl5pPr>
            <a:lvl6pPr marL="3352716" indent="0">
              <a:buNone/>
              <a:defRPr sz="1466"/>
            </a:lvl6pPr>
            <a:lvl7pPr marL="4023260" indent="0">
              <a:buNone/>
              <a:defRPr sz="1466"/>
            </a:lvl7pPr>
            <a:lvl8pPr marL="4693802" indent="0">
              <a:buNone/>
              <a:defRPr sz="1466"/>
            </a:lvl8pPr>
            <a:lvl9pPr marL="5364346" indent="0">
              <a:buNone/>
              <a:defRPr sz="1466"/>
            </a:lvl9pPr>
          </a:lstStyle>
          <a:p>
            <a:pPr lvl="0"/>
            <a:r>
              <a:rPr lang="en-US"/>
              <a:t>Click to edit Master text styles</a:t>
            </a:r>
          </a:p>
        </p:txBody>
      </p:sp>
      <p:sp>
        <p:nvSpPr>
          <p:cNvPr id="5" name="Date Placeholder 4">
            <a:extLst>
              <a:ext uri="{FF2B5EF4-FFF2-40B4-BE49-F238E27FC236}">
                <a16:creationId xmlns:a16="http://schemas.microsoft.com/office/drawing/2014/main" id="{9D9F25DE-8EAF-4B4F-95EB-B192D806C3A8}"/>
              </a:ext>
            </a:extLst>
          </p:cNvPr>
          <p:cNvSpPr>
            <a:spLocks noGrp="1"/>
          </p:cNvSpPr>
          <p:nvPr>
            <p:ph type="dt" sz="half" idx="10"/>
          </p:nvPr>
        </p:nvSpPr>
        <p:spPr/>
        <p:txBody>
          <a:bodyPr/>
          <a:lstStyle/>
          <a:p>
            <a:fld id="{3C5C0E9F-9F50-5449-968F-6AD34F924E02}" type="datetimeFigureOut">
              <a:rPr lang="en-US" smtClean="0"/>
              <a:t>8/4/2021</a:t>
            </a:fld>
            <a:endParaRPr lang="en-US"/>
          </a:p>
        </p:txBody>
      </p:sp>
      <p:sp>
        <p:nvSpPr>
          <p:cNvPr id="6" name="Footer Placeholder 5">
            <a:extLst>
              <a:ext uri="{FF2B5EF4-FFF2-40B4-BE49-F238E27FC236}">
                <a16:creationId xmlns:a16="http://schemas.microsoft.com/office/drawing/2014/main" id="{65A0796B-460E-9344-BFB0-66CB9ECB53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7F0D4C-C815-4B45-A86D-74575E91F900}"/>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173292247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95EDA1-9F3F-1948-B69C-A55413069057}"/>
              </a:ext>
            </a:extLst>
          </p:cNvPr>
          <p:cNvSpPr>
            <a:spLocks noGrp="1"/>
          </p:cNvSpPr>
          <p:nvPr>
            <p:ph type="title"/>
          </p:nvPr>
        </p:nvSpPr>
        <p:spPr>
          <a:xfrm>
            <a:off x="534354" y="535518"/>
            <a:ext cx="6703695"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1198E6B-BC3E-C746-A8CD-C49E018679EA}"/>
              </a:ext>
            </a:extLst>
          </p:cNvPr>
          <p:cNvSpPr>
            <a:spLocks noGrp="1"/>
          </p:cNvSpPr>
          <p:nvPr>
            <p:ph type="body" idx="1"/>
          </p:nvPr>
        </p:nvSpPr>
        <p:spPr>
          <a:xfrm>
            <a:off x="534354"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C53B08-D56B-004A-AE63-DA994E9E0C44}"/>
              </a:ext>
            </a:extLst>
          </p:cNvPr>
          <p:cNvSpPr>
            <a:spLocks noGrp="1"/>
          </p:cNvSpPr>
          <p:nvPr>
            <p:ph type="dt" sz="half" idx="2"/>
          </p:nvPr>
        </p:nvSpPr>
        <p:spPr>
          <a:xfrm>
            <a:off x="534353" y="9322648"/>
            <a:ext cx="1748790" cy="535516"/>
          </a:xfrm>
          <a:prstGeom prst="rect">
            <a:avLst/>
          </a:prstGeom>
        </p:spPr>
        <p:txBody>
          <a:bodyPr vert="horz" lIns="91440" tIns="45720" rIns="91440" bIns="45720" rtlCol="0" anchor="ctr"/>
          <a:lstStyle>
            <a:lvl1pPr algn="l">
              <a:defRPr sz="1760">
                <a:solidFill>
                  <a:schemeClr val="tx1">
                    <a:tint val="75000"/>
                  </a:schemeClr>
                </a:solidFill>
              </a:defRPr>
            </a:lvl1pPr>
          </a:lstStyle>
          <a:p>
            <a:fld id="{3C5C0E9F-9F50-5449-968F-6AD34F924E02}" type="datetimeFigureOut">
              <a:rPr lang="en-US" smtClean="0"/>
              <a:t>8/4/2021</a:t>
            </a:fld>
            <a:endParaRPr lang="en-US"/>
          </a:p>
        </p:txBody>
      </p:sp>
      <p:sp>
        <p:nvSpPr>
          <p:cNvPr id="5" name="Footer Placeholder 4">
            <a:extLst>
              <a:ext uri="{FF2B5EF4-FFF2-40B4-BE49-F238E27FC236}">
                <a16:creationId xmlns:a16="http://schemas.microsoft.com/office/drawing/2014/main" id="{5D539A34-0F3E-4945-A473-A8561EA30582}"/>
              </a:ext>
            </a:extLst>
          </p:cNvPr>
          <p:cNvSpPr>
            <a:spLocks noGrp="1"/>
          </p:cNvSpPr>
          <p:nvPr>
            <p:ph type="ftr" sz="quarter" idx="3"/>
          </p:nvPr>
        </p:nvSpPr>
        <p:spPr>
          <a:xfrm>
            <a:off x="2574609" y="9322648"/>
            <a:ext cx="2623185" cy="535516"/>
          </a:xfrm>
          <a:prstGeom prst="rect">
            <a:avLst/>
          </a:prstGeom>
        </p:spPr>
        <p:txBody>
          <a:bodyPr vert="horz" lIns="91440" tIns="45720" rIns="91440" bIns="45720" rtlCol="0" anchor="ctr"/>
          <a:lstStyle>
            <a:lvl1pPr algn="ctr">
              <a:defRPr sz="176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C33055-22C6-1D45-B6B0-B2A8634567FF}"/>
              </a:ext>
            </a:extLst>
          </p:cNvPr>
          <p:cNvSpPr>
            <a:spLocks noGrp="1"/>
          </p:cNvSpPr>
          <p:nvPr>
            <p:ph type="sldNum" sz="quarter" idx="4"/>
          </p:nvPr>
        </p:nvSpPr>
        <p:spPr>
          <a:xfrm>
            <a:off x="5489258" y="9322648"/>
            <a:ext cx="1748790" cy="535516"/>
          </a:xfrm>
          <a:prstGeom prst="rect">
            <a:avLst/>
          </a:prstGeom>
        </p:spPr>
        <p:txBody>
          <a:bodyPr vert="horz" lIns="91440" tIns="45720" rIns="91440" bIns="45720" rtlCol="0" anchor="ctr"/>
          <a:lstStyle>
            <a:lvl1pPr algn="r">
              <a:defRPr sz="1760">
                <a:solidFill>
                  <a:schemeClr val="tx1">
                    <a:tint val="75000"/>
                  </a:schemeClr>
                </a:solidFill>
              </a:defRPr>
            </a:lvl1pPr>
          </a:lstStyle>
          <a:p>
            <a:fld id="{3BC1A129-35CA-41AF-87E8-6D47A6210D6E}" type="slidenum">
              <a:rPr lang="en-US" smtClean="0"/>
              <a:pPr/>
              <a:t>‹#›</a:t>
            </a:fld>
            <a:endParaRPr lang="en-US"/>
          </a:p>
        </p:txBody>
      </p:sp>
    </p:spTree>
    <p:extLst>
      <p:ext uri="{BB962C8B-B14F-4D97-AF65-F5344CB8AC3E}">
        <p14:creationId xmlns:p14="http://schemas.microsoft.com/office/powerpoint/2010/main" val="3957251711"/>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hf hdr="0" ftr="0" dt="0"/>
  <p:txStyles>
    <p:titleStyle>
      <a:lvl1pPr algn="l" defTabSz="1341087" rtl="0" eaLnBrk="1" latinLnBrk="0" hangingPunct="1">
        <a:lnSpc>
          <a:spcPct val="90000"/>
        </a:lnSpc>
        <a:spcBef>
          <a:spcPct val="0"/>
        </a:spcBef>
        <a:buNone/>
        <a:defRPr sz="6454" kern="1200">
          <a:solidFill>
            <a:schemeClr val="tx1"/>
          </a:solidFill>
          <a:latin typeface="+mj-lt"/>
          <a:ea typeface="+mj-ea"/>
          <a:cs typeface="+mj-cs"/>
        </a:defRPr>
      </a:lvl1pPr>
    </p:titleStyle>
    <p:bodyStyle>
      <a:lvl1pPr marL="335271" indent="-335271" algn="l" defTabSz="1341087" rtl="0" eaLnBrk="1" latinLnBrk="0" hangingPunct="1">
        <a:lnSpc>
          <a:spcPct val="90000"/>
        </a:lnSpc>
        <a:spcBef>
          <a:spcPts val="1466"/>
        </a:spcBef>
        <a:buFont typeface="Arial" panose="020B0604020202020204" pitchFamily="34" charset="0"/>
        <a:buChar char="•"/>
        <a:defRPr sz="4106" kern="1200">
          <a:solidFill>
            <a:schemeClr val="tx1"/>
          </a:solidFill>
          <a:latin typeface="+mn-lt"/>
          <a:ea typeface="+mn-ea"/>
          <a:cs typeface="+mn-cs"/>
        </a:defRPr>
      </a:lvl1pPr>
      <a:lvl2pPr marL="1005815" indent="-335271" algn="l" defTabSz="1341087" rtl="0" eaLnBrk="1" latinLnBrk="0" hangingPunct="1">
        <a:lnSpc>
          <a:spcPct val="90000"/>
        </a:lnSpc>
        <a:spcBef>
          <a:spcPts val="734"/>
        </a:spcBef>
        <a:buFont typeface="Arial" panose="020B0604020202020204" pitchFamily="34" charset="0"/>
        <a:buChar char="•"/>
        <a:defRPr sz="3520" kern="1200">
          <a:solidFill>
            <a:schemeClr val="tx1"/>
          </a:solidFill>
          <a:latin typeface="+mn-lt"/>
          <a:ea typeface="+mn-ea"/>
          <a:cs typeface="+mn-cs"/>
        </a:defRPr>
      </a:lvl2pPr>
      <a:lvl3pPr marL="1676358" indent="-335271" algn="l" defTabSz="1341087" rtl="0" eaLnBrk="1" latinLnBrk="0" hangingPunct="1">
        <a:lnSpc>
          <a:spcPct val="90000"/>
        </a:lnSpc>
        <a:spcBef>
          <a:spcPts val="734"/>
        </a:spcBef>
        <a:buFont typeface="Arial" panose="020B0604020202020204" pitchFamily="34" charset="0"/>
        <a:buChar char="•"/>
        <a:defRPr sz="2934" kern="1200">
          <a:solidFill>
            <a:schemeClr val="tx1"/>
          </a:solidFill>
          <a:latin typeface="+mn-lt"/>
          <a:ea typeface="+mn-ea"/>
          <a:cs typeface="+mn-cs"/>
        </a:defRPr>
      </a:lvl3pPr>
      <a:lvl4pPr marL="2346902"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4pPr>
      <a:lvl5pPr marL="3017444"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5pPr>
      <a:lvl6pPr marL="3687988"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6pPr>
      <a:lvl7pPr marL="4358531"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7pPr>
      <a:lvl8pPr marL="5029075"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8pPr>
      <a:lvl9pPr marL="5699617"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9pPr>
    </p:bodyStyle>
    <p:otherStyle>
      <a:defPPr>
        <a:defRPr lang="en-US"/>
      </a:defPPr>
      <a:lvl1pPr marL="0" algn="l" defTabSz="1341087" rtl="0" eaLnBrk="1" latinLnBrk="0" hangingPunct="1">
        <a:defRPr sz="2640" kern="1200">
          <a:solidFill>
            <a:schemeClr val="tx1"/>
          </a:solidFill>
          <a:latin typeface="+mn-lt"/>
          <a:ea typeface="+mn-ea"/>
          <a:cs typeface="+mn-cs"/>
        </a:defRPr>
      </a:lvl1pPr>
      <a:lvl2pPr marL="670544" algn="l" defTabSz="1341087" rtl="0" eaLnBrk="1" latinLnBrk="0" hangingPunct="1">
        <a:defRPr sz="2640" kern="1200">
          <a:solidFill>
            <a:schemeClr val="tx1"/>
          </a:solidFill>
          <a:latin typeface="+mn-lt"/>
          <a:ea typeface="+mn-ea"/>
          <a:cs typeface="+mn-cs"/>
        </a:defRPr>
      </a:lvl2pPr>
      <a:lvl3pPr marL="1341087" algn="l" defTabSz="1341087" rtl="0" eaLnBrk="1" latinLnBrk="0" hangingPunct="1">
        <a:defRPr sz="2640" kern="1200">
          <a:solidFill>
            <a:schemeClr val="tx1"/>
          </a:solidFill>
          <a:latin typeface="+mn-lt"/>
          <a:ea typeface="+mn-ea"/>
          <a:cs typeface="+mn-cs"/>
        </a:defRPr>
      </a:lvl3pPr>
      <a:lvl4pPr marL="2011629" algn="l" defTabSz="1341087" rtl="0" eaLnBrk="1" latinLnBrk="0" hangingPunct="1">
        <a:defRPr sz="2640" kern="1200">
          <a:solidFill>
            <a:schemeClr val="tx1"/>
          </a:solidFill>
          <a:latin typeface="+mn-lt"/>
          <a:ea typeface="+mn-ea"/>
          <a:cs typeface="+mn-cs"/>
        </a:defRPr>
      </a:lvl4pPr>
      <a:lvl5pPr marL="2682173" algn="l" defTabSz="1341087" rtl="0" eaLnBrk="1" latinLnBrk="0" hangingPunct="1">
        <a:defRPr sz="2640" kern="1200">
          <a:solidFill>
            <a:schemeClr val="tx1"/>
          </a:solidFill>
          <a:latin typeface="+mn-lt"/>
          <a:ea typeface="+mn-ea"/>
          <a:cs typeface="+mn-cs"/>
        </a:defRPr>
      </a:lvl5pPr>
      <a:lvl6pPr marL="3352716" algn="l" defTabSz="1341087" rtl="0" eaLnBrk="1" latinLnBrk="0" hangingPunct="1">
        <a:defRPr sz="2640" kern="1200">
          <a:solidFill>
            <a:schemeClr val="tx1"/>
          </a:solidFill>
          <a:latin typeface="+mn-lt"/>
          <a:ea typeface="+mn-ea"/>
          <a:cs typeface="+mn-cs"/>
        </a:defRPr>
      </a:lvl6pPr>
      <a:lvl7pPr marL="4023260" algn="l" defTabSz="1341087" rtl="0" eaLnBrk="1" latinLnBrk="0" hangingPunct="1">
        <a:defRPr sz="2640" kern="1200">
          <a:solidFill>
            <a:schemeClr val="tx1"/>
          </a:solidFill>
          <a:latin typeface="+mn-lt"/>
          <a:ea typeface="+mn-ea"/>
          <a:cs typeface="+mn-cs"/>
        </a:defRPr>
      </a:lvl7pPr>
      <a:lvl8pPr marL="4693802" algn="l" defTabSz="1341087" rtl="0" eaLnBrk="1" latinLnBrk="0" hangingPunct="1">
        <a:defRPr sz="2640" kern="1200">
          <a:solidFill>
            <a:schemeClr val="tx1"/>
          </a:solidFill>
          <a:latin typeface="+mn-lt"/>
          <a:ea typeface="+mn-ea"/>
          <a:cs typeface="+mn-cs"/>
        </a:defRPr>
      </a:lvl8pPr>
      <a:lvl9pPr marL="5364346" algn="l" defTabSz="1341087" rtl="0" eaLnBrk="1" latinLnBrk="0" hangingPunct="1">
        <a:defRPr sz="2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 Id="rId9" Type="http://schemas.microsoft.com/office/2007/relationships/hdphoto" Target="../media/hdphoto3.wdp"/></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0.png"/><Relationship Id="rId7"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4.png"/><Relationship Id="rId11" Type="http://schemas.microsoft.com/office/2007/relationships/hdphoto" Target="../media/hdphoto4.wdp"/><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74BE2C27-9D4B-4021-9967-9C593BE368C9}"/>
              </a:ext>
            </a:extLst>
          </p:cNvPr>
          <p:cNvPicPr>
            <a:picLocks noChangeAspect="1"/>
          </p:cNvPicPr>
          <p:nvPr/>
        </p:nvPicPr>
        <p:blipFill rotWithShape="1">
          <a:blip r:embed="rId2">
            <a:alphaModFix amt="50000"/>
          </a:blip>
          <a:srcRect l="2043" t="81829" r="32481" b="9085"/>
          <a:stretch/>
        </p:blipFill>
        <p:spPr>
          <a:xfrm>
            <a:off x="0" y="-21604"/>
            <a:ext cx="7772400" cy="634670"/>
          </a:xfrm>
          <a:prstGeom prst="rect">
            <a:avLst/>
          </a:prstGeom>
        </p:spPr>
      </p:pic>
      <p:pic>
        <p:nvPicPr>
          <p:cNvPr id="32" name="Picture 31">
            <a:extLst>
              <a:ext uri="{FF2B5EF4-FFF2-40B4-BE49-F238E27FC236}">
                <a16:creationId xmlns:a16="http://schemas.microsoft.com/office/drawing/2014/main" id="{3B22C78A-4C7F-4BB4-976C-BFBB1B8C7F2E}"/>
              </a:ext>
            </a:extLst>
          </p:cNvPr>
          <p:cNvPicPr>
            <a:picLocks noChangeAspect="1"/>
          </p:cNvPicPr>
          <p:nvPr/>
        </p:nvPicPr>
        <p:blipFill rotWithShape="1">
          <a:blip r:embed="rId3">
            <a:alphaModFix amt="50000"/>
            <a:extLst>
              <a:ext uri="{28A0092B-C50C-407E-A947-70E740481C1C}">
                <a14:useLocalDpi xmlns:a14="http://schemas.microsoft.com/office/drawing/2010/main" val="0"/>
              </a:ext>
            </a:extLst>
          </a:blip>
          <a:srcRect t="423" b="423"/>
          <a:stretch/>
        </p:blipFill>
        <p:spPr>
          <a:xfrm>
            <a:off x="0" y="608874"/>
            <a:ext cx="7772400" cy="634670"/>
          </a:xfrm>
          <a:prstGeom prst="rect">
            <a:avLst/>
          </a:prstGeom>
        </p:spPr>
      </p:pic>
      <p:sp>
        <p:nvSpPr>
          <p:cNvPr id="15" name="Rectangle 14">
            <a:extLst>
              <a:ext uri="{FF2B5EF4-FFF2-40B4-BE49-F238E27FC236}">
                <a16:creationId xmlns:a16="http://schemas.microsoft.com/office/drawing/2014/main" id="{03C92836-7CC6-1A4C-81D8-DD88E19B9601}"/>
              </a:ext>
            </a:extLst>
          </p:cNvPr>
          <p:cNvSpPr/>
          <p:nvPr/>
        </p:nvSpPr>
        <p:spPr>
          <a:xfrm>
            <a:off x="382006" y="1241493"/>
            <a:ext cx="7390394" cy="88112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182880" rIns="182880" bIns="182880" numCol="1" rtlCol="0" anchor="t" anchorCtr="0">
            <a:noAutofit/>
          </a:bodyPr>
          <a:lstStyle/>
          <a:p>
            <a:pPr marL="458788" indent="-450850">
              <a:spcAft>
                <a:spcPts val="400"/>
              </a:spcAft>
            </a:pPr>
            <a:r>
              <a:rPr lang="fr-FR" sz="1800" b="1" dirty="0">
                <a:solidFill>
                  <a:schemeClr val="bg1"/>
                </a:solidFill>
              </a:rPr>
              <a:t>1.	Qu'est-ce que le dolutégravir (DTG) ?</a:t>
            </a:r>
          </a:p>
          <a:p>
            <a:pPr marL="458788">
              <a:spcBef>
                <a:spcPts val="220"/>
              </a:spcBef>
              <a:spcAft>
                <a:spcPts val="400"/>
              </a:spcAft>
            </a:pPr>
            <a:r>
              <a:rPr lang="fr-FR" sz="1150" dirty="0">
                <a:solidFill>
                  <a:schemeClr val="bg1"/>
                </a:solidFill>
              </a:rPr>
              <a:t>Le dolutégravir (DTG) est un médicament antirétroviral (ARV) puissant et sûr, très efficace pour lutter contre le VIH, qui a peu d'effets secondaires et qui, s'il est pris tous les jours, peut continuer à fonctionner longtemps. Le Ministère de la santé de X recommande le DTG pour le traitement du VIH.</a:t>
            </a:r>
          </a:p>
          <a:p>
            <a:pPr marL="458788">
              <a:spcBef>
                <a:spcPts val="220"/>
              </a:spcBef>
              <a:spcAft>
                <a:spcPts val="400"/>
              </a:spcAft>
            </a:pPr>
            <a:endParaRPr lang="fr-FR" sz="1800" b="1" dirty="0">
              <a:solidFill>
                <a:schemeClr val="bg1"/>
              </a:solidFill>
            </a:endParaRPr>
          </a:p>
          <a:p>
            <a:pPr marL="458788" lvl="0" indent="-450850">
              <a:spcBef>
                <a:spcPts val="220"/>
              </a:spcBef>
              <a:spcAft>
                <a:spcPts val="400"/>
              </a:spcAft>
              <a:defRPr/>
            </a:pPr>
            <a:r>
              <a:rPr lang="fr-FR" sz="1800" b="1" dirty="0">
                <a:solidFill>
                  <a:schemeClr val="bg1"/>
                </a:solidFill>
              </a:rPr>
              <a:t>2.	Qu'est-ce que le pDTG ?</a:t>
            </a:r>
          </a:p>
          <a:p>
            <a:pPr marL="458788" lvl="0">
              <a:spcBef>
                <a:spcPts val="220"/>
              </a:spcBef>
              <a:defRPr/>
            </a:pPr>
            <a:r>
              <a:rPr lang="fr-FR" sz="1150" dirty="0">
                <a:solidFill>
                  <a:schemeClr val="bg1"/>
                </a:solidFill>
              </a:rPr>
              <a:t>Le dolutégravir 10 mg pour enfant (également appelé « peds DTG » </a:t>
            </a:r>
            <a:br>
              <a:rPr lang="fr-FR" sz="1150" dirty="0">
                <a:solidFill>
                  <a:schemeClr val="bg1"/>
                </a:solidFill>
              </a:rPr>
            </a:br>
            <a:r>
              <a:rPr lang="fr-FR" sz="1150" dirty="0">
                <a:solidFill>
                  <a:schemeClr val="bg1"/>
                </a:solidFill>
              </a:rPr>
              <a:t>ou « pDTG ») est un ARV qui peut être administré aux enfants atteints </a:t>
            </a:r>
            <a:br>
              <a:rPr lang="fr-FR" sz="1150" dirty="0">
                <a:solidFill>
                  <a:schemeClr val="bg1"/>
                </a:solidFill>
              </a:rPr>
            </a:br>
            <a:r>
              <a:rPr lang="fr-FR" sz="1150" dirty="0">
                <a:solidFill>
                  <a:schemeClr val="bg1"/>
                </a:solidFill>
              </a:rPr>
              <a:t>du VIH d’au moins un mois et pesant entre 3 et  20 kg. À ce jour, le DTG </a:t>
            </a:r>
            <a:br>
              <a:rPr lang="fr-FR" sz="1150" dirty="0">
                <a:solidFill>
                  <a:schemeClr val="bg1"/>
                </a:solidFill>
              </a:rPr>
            </a:br>
            <a:r>
              <a:rPr lang="fr-FR" sz="1150" dirty="0">
                <a:solidFill>
                  <a:schemeClr val="bg1"/>
                </a:solidFill>
              </a:rPr>
              <a:t>ne peut pas être prescrit aux enfants de moins de 20 kg étant donné qu’il n’existe pas encore de formulation adaptée. Le pDTG est beaucoup plus facile à administrer et offre de nombreux avantages pour les enfants par rapport aux autres ARV.</a:t>
            </a:r>
          </a:p>
          <a:p>
            <a:pPr marL="458788" lvl="0">
              <a:spcAft>
                <a:spcPts val="400"/>
              </a:spcAft>
              <a:defRPr/>
            </a:pPr>
            <a:endParaRPr lang="fr-FR" sz="1800" b="1" dirty="0">
              <a:solidFill>
                <a:schemeClr val="bg1"/>
              </a:solidFill>
            </a:endParaRPr>
          </a:p>
          <a:p>
            <a:pPr marL="461963" lvl="0" indent="-454025">
              <a:spcBef>
                <a:spcPts val="220"/>
              </a:spcBef>
              <a:spcAft>
                <a:spcPts val="400"/>
              </a:spcAft>
            </a:pPr>
            <a:r>
              <a:rPr lang="fr-FR" sz="1800" b="1" dirty="0">
                <a:solidFill>
                  <a:schemeClr val="bg1"/>
                </a:solidFill>
              </a:rPr>
              <a:t>3.	Quels sont les avantages de la pDTG ?</a:t>
            </a:r>
          </a:p>
          <a:p>
            <a:pPr marL="461963" lvl="0">
              <a:spcBef>
                <a:spcPts val="220"/>
              </a:spcBef>
              <a:spcAft>
                <a:spcPts val="400"/>
              </a:spcAft>
            </a:pPr>
            <a:r>
              <a:rPr lang="fr-FR" sz="1150" dirty="0">
                <a:solidFill>
                  <a:schemeClr val="bg1"/>
                </a:solidFill>
              </a:rPr>
              <a:t>La pDTG présente beaucoup plus d'avantages que les autres ARV : </a:t>
            </a:r>
            <a:endParaRPr lang="fr-FR" sz="1150" b="1" dirty="0">
              <a:solidFill>
                <a:schemeClr val="bg1"/>
              </a:solidFill>
            </a:endParaRPr>
          </a:p>
          <a:p>
            <a:pPr marL="685800" lvl="0" indent="-223838">
              <a:spcAft>
                <a:spcPts val="400"/>
              </a:spcAft>
              <a:buFont typeface="Arial" panose="020B0604020202020204" pitchFamily="34" charset="0"/>
              <a:buChar char="•"/>
            </a:pPr>
            <a:r>
              <a:rPr lang="fr-FR" sz="1150" b="1" u="sng" dirty="0">
                <a:solidFill>
                  <a:schemeClr val="bg1"/>
                </a:solidFill>
              </a:rPr>
              <a:t>Suppression rapide de la charge virale</a:t>
            </a:r>
            <a:r>
              <a:rPr lang="fr-FR" sz="1150" b="1" dirty="0">
                <a:solidFill>
                  <a:schemeClr val="bg1"/>
                </a:solidFill>
              </a:rPr>
              <a:t> : </a:t>
            </a:r>
            <a:r>
              <a:rPr lang="fr-FR" sz="1150" dirty="0">
                <a:solidFill>
                  <a:schemeClr val="bg1"/>
                </a:solidFill>
              </a:rPr>
              <a:t>le pDTG réduit la quantité de virus dans l'organisme de votre enfant plus rapidement que les autres médicaments, ce qui signifie que votre enfant sera en meilleure santé plus tôt.</a:t>
            </a:r>
          </a:p>
          <a:p>
            <a:pPr marL="685800" lvl="0" indent="-223838">
              <a:spcAft>
                <a:spcPts val="400"/>
              </a:spcAft>
              <a:buFont typeface="Arial" panose="020B0604020202020204" pitchFamily="34" charset="0"/>
              <a:buChar char="•"/>
            </a:pPr>
            <a:r>
              <a:rPr lang="fr-FR" sz="1150" b="1" u="sng" dirty="0">
                <a:solidFill>
                  <a:schemeClr val="bg1"/>
                </a:solidFill>
              </a:rPr>
              <a:t>Un risque beaucoup plus faible de développer une résistance aux médicaments</a:t>
            </a:r>
            <a:r>
              <a:rPr lang="fr-FR" sz="1150" b="1" dirty="0">
                <a:solidFill>
                  <a:schemeClr val="bg1"/>
                </a:solidFill>
              </a:rPr>
              <a:t> : </a:t>
            </a:r>
            <a:r>
              <a:rPr lang="fr-FR" sz="1150" dirty="0">
                <a:solidFill>
                  <a:schemeClr val="bg1"/>
                </a:solidFill>
              </a:rPr>
              <a:t>Le virus est moins susceptible de développer une résistance au pDTG, ce qui signifie qu'il sera plus efficace plus longtemps.</a:t>
            </a:r>
          </a:p>
          <a:p>
            <a:pPr marL="685800" lvl="0" indent="-223838">
              <a:spcAft>
                <a:spcPts val="400"/>
              </a:spcAft>
              <a:buFont typeface="Arial" panose="020B0604020202020204" pitchFamily="34" charset="0"/>
              <a:buChar char="•"/>
            </a:pPr>
            <a:r>
              <a:rPr lang="fr-FR" sz="1150" b="1" u="sng" dirty="0">
                <a:solidFill>
                  <a:schemeClr val="bg1"/>
                </a:solidFill>
              </a:rPr>
              <a:t>Peu d’effets secondaires</a:t>
            </a:r>
            <a:r>
              <a:rPr lang="fr-FR" sz="1150" b="1" dirty="0">
                <a:solidFill>
                  <a:schemeClr val="bg1"/>
                </a:solidFill>
              </a:rPr>
              <a:t> : </a:t>
            </a:r>
            <a:r>
              <a:rPr lang="fr-FR" sz="1150" dirty="0">
                <a:solidFill>
                  <a:schemeClr val="bg1"/>
                </a:solidFill>
              </a:rPr>
              <a:t>le pDTG provoque très peu d’effets secondaires, ce qui permet à l’enfant de le prendre tous les jours, de ne pas subir d’inconvénient et de rester en bonne santé. </a:t>
            </a:r>
          </a:p>
          <a:p>
            <a:pPr marL="685800" lvl="0" indent="-223838">
              <a:spcAft>
                <a:spcPts val="400"/>
              </a:spcAft>
              <a:buFont typeface="Arial" panose="020B0604020202020204" pitchFamily="34" charset="0"/>
              <a:buChar char="•"/>
            </a:pPr>
            <a:r>
              <a:rPr lang="fr-FR" sz="1150" b="1" u="sng" dirty="0">
                <a:solidFill>
                  <a:schemeClr val="bg1"/>
                </a:solidFill>
              </a:rPr>
              <a:t>Peu d'interactions médicamenteuses</a:t>
            </a:r>
            <a:r>
              <a:rPr lang="fr-FR" sz="1150" b="1" dirty="0">
                <a:solidFill>
                  <a:schemeClr val="bg1"/>
                </a:solidFill>
              </a:rPr>
              <a:t> : </a:t>
            </a:r>
            <a:r>
              <a:rPr lang="fr-FR" sz="1150" dirty="0">
                <a:solidFill>
                  <a:schemeClr val="bg1"/>
                </a:solidFill>
              </a:rPr>
              <a:t>Expliquez que le pDTG peut être pris sans danger avec la majorité des autres médicaments. Vous devez néanmoins toujours informer le médecin de votre enfant des médicaments qu'il prend pour vous assurer qu'ils sont sans danger.</a:t>
            </a:r>
          </a:p>
          <a:p>
            <a:pPr marL="685800" lvl="0" indent="-223838">
              <a:spcAft>
                <a:spcPts val="400"/>
              </a:spcAft>
              <a:buFont typeface="Arial" panose="020B0604020202020204" pitchFamily="34" charset="0"/>
              <a:buChar char="•"/>
            </a:pPr>
            <a:r>
              <a:rPr lang="fr-FR" sz="1150" b="1" u="sng" dirty="0">
                <a:solidFill>
                  <a:schemeClr val="bg1"/>
                </a:solidFill>
              </a:rPr>
              <a:t>Plus facile à administrer</a:t>
            </a:r>
            <a:r>
              <a:rPr lang="fr-FR" sz="1150" b="1" dirty="0">
                <a:solidFill>
                  <a:schemeClr val="bg1"/>
                </a:solidFill>
              </a:rPr>
              <a:t> : </a:t>
            </a:r>
            <a:r>
              <a:rPr lang="fr-FR" sz="1150" dirty="0">
                <a:solidFill>
                  <a:schemeClr val="bg1"/>
                </a:solidFill>
              </a:rPr>
              <a:t>Le pDTG ne nécessite qu’une prise quotidienne. Il peut être mélangé à une petite quantité d’eau et il a un goût crémeux à la fraise. Il est donc facile à administrer à l’enfant que les autres ARV.</a:t>
            </a:r>
          </a:p>
          <a:p>
            <a:pPr marL="461962" lvl="0">
              <a:spcAft>
                <a:spcPts val="400"/>
              </a:spcAft>
            </a:pPr>
            <a:endParaRPr lang="fr-FR" sz="1800" b="1" dirty="0">
              <a:solidFill>
                <a:schemeClr val="bg1"/>
              </a:solidFill>
            </a:endParaRPr>
          </a:p>
          <a:p>
            <a:pPr marL="461963" lvl="0" indent="-454025">
              <a:spcBef>
                <a:spcPts val="220"/>
              </a:spcBef>
              <a:spcAft>
                <a:spcPts val="400"/>
              </a:spcAft>
            </a:pPr>
            <a:r>
              <a:rPr lang="fr-FR" sz="1800" b="1" dirty="0">
                <a:solidFill>
                  <a:schemeClr val="bg1"/>
                </a:solidFill>
              </a:rPr>
              <a:t>4.	Que signifie le fait que le pDTG soit dispersible et sécable ?</a:t>
            </a:r>
          </a:p>
          <a:p>
            <a:pPr marL="461963" lvl="0">
              <a:spcBef>
                <a:spcPts val="220"/>
              </a:spcBef>
              <a:spcAft>
                <a:spcPts val="400"/>
              </a:spcAft>
            </a:pPr>
            <a:r>
              <a:rPr lang="fr-FR" sz="1150" dirty="0">
                <a:solidFill>
                  <a:schemeClr val="bg1"/>
                </a:solidFill>
              </a:rPr>
              <a:t>« Dispersible » signifie que le pDTG peut être dissous dans de l'eau propre. « Sécable » signifie que ces comprimés comportent une marque centrale et qu’ils peuvent être facilement coupés en deux, si nécessaire, afin de respecter la posologie prescrite.</a:t>
            </a:r>
          </a:p>
          <a:p>
            <a:pPr marL="342900" lvl="0" indent="-334963">
              <a:spcBef>
                <a:spcPts val="220"/>
              </a:spcBef>
              <a:spcAft>
                <a:spcPts val="400"/>
              </a:spcAft>
              <a:defRPr/>
            </a:pPr>
            <a:endParaRPr lang="fr-FR" sz="1200" dirty="0">
              <a:solidFill>
                <a:srgbClr val="FFFFFF"/>
              </a:solidFill>
            </a:endParaRPr>
          </a:p>
          <a:p>
            <a:pPr marL="342900" lvl="0" indent="-334963">
              <a:spcBef>
                <a:spcPts val="220"/>
              </a:spcBef>
              <a:spcAft>
                <a:spcPts val="400"/>
              </a:spcAft>
            </a:pPr>
            <a:endParaRPr lang="fr-FR" sz="1200" dirty="0">
              <a:solidFill>
                <a:srgbClr val="FFFFFF"/>
              </a:solidFill>
            </a:endParaRPr>
          </a:p>
          <a:p>
            <a:pPr marL="458788" lvl="0">
              <a:spcBef>
                <a:spcPts val="220"/>
              </a:spcBef>
              <a:spcAft>
                <a:spcPts val="400"/>
              </a:spcAft>
              <a:defRPr/>
            </a:pPr>
            <a:endParaRPr lang="fr-FR" sz="1200" dirty="0">
              <a:solidFill>
                <a:schemeClr val="bg1"/>
              </a:solidFill>
            </a:endParaRPr>
          </a:p>
        </p:txBody>
      </p:sp>
      <p:sp>
        <p:nvSpPr>
          <p:cNvPr id="18" name="Rectangle 17">
            <a:extLst>
              <a:ext uri="{FF2B5EF4-FFF2-40B4-BE49-F238E27FC236}">
                <a16:creationId xmlns:a16="http://schemas.microsoft.com/office/drawing/2014/main" id="{D7CF5CD8-2080-A349-9468-2C87667FB636}"/>
              </a:ext>
            </a:extLst>
          </p:cNvPr>
          <p:cNvSpPr/>
          <p:nvPr/>
        </p:nvSpPr>
        <p:spPr>
          <a:xfrm>
            <a:off x="8174808" y="1304680"/>
            <a:ext cx="2369975" cy="125380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fr-FR" sz="1800" dirty="0">
                <a:solidFill>
                  <a:schemeClr val="tx1"/>
                </a:solidFill>
              </a:rPr>
              <a:t>Remplacer le texte : Le Ministère de la Santé de X</a:t>
            </a:r>
          </a:p>
        </p:txBody>
      </p:sp>
      <p:sp>
        <p:nvSpPr>
          <p:cNvPr id="3" name="Rectangle 2">
            <a:extLst>
              <a:ext uri="{FF2B5EF4-FFF2-40B4-BE49-F238E27FC236}">
                <a16:creationId xmlns:a16="http://schemas.microsoft.com/office/drawing/2014/main" id="{43495B81-DCD3-964F-9E28-6AE4936A78FE}"/>
              </a:ext>
            </a:extLst>
          </p:cNvPr>
          <p:cNvSpPr/>
          <p:nvPr/>
        </p:nvSpPr>
        <p:spPr>
          <a:xfrm>
            <a:off x="0" y="2"/>
            <a:ext cx="7772400" cy="1219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fr-FR" sz="2600" b="1">
              <a:solidFill>
                <a:schemeClr val="tx2"/>
              </a:solidFill>
            </a:endParaRPr>
          </a:p>
        </p:txBody>
      </p:sp>
      <p:pic>
        <p:nvPicPr>
          <p:cNvPr id="21" name="Picture 20">
            <a:extLst>
              <a:ext uri="{FF2B5EF4-FFF2-40B4-BE49-F238E27FC236}">
                <a16:creationId xmlns:a16="http://schemas.microsoft.com/office/drawing/2014/main" id="{B64A1605-1687-42D0-B57D-7DD3188FABAF}"/>
              </a:ext>
            </a:extLst>
          </p:cNvPr>
          <p:cNvPicPr>
            <a:picLocks noChangeAspect="1"/>
          </p:cNvPicPr>
          <p:nvPr/>
        </p:nvPicPr>
        <p:blipFill>
          <a:blip r:embed="rId4" cstate="hqprint">
            <a:duotone>
              <a:schemeClr val="accent1">
                <a:shade val="45000"/>
                <a:satMod val="135000"/>
              </a:schemeClr>
              <a:prstClr val="white"/>
            </a:duotone>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2183389" y="9178578"/>
            <a:ext cx="381968" cy="690484"/>
          </a:xfrm>
          <a:prstGeom prst="rect">
            <a:avLst/>
          </a:prstGeom>
          <a:effectLst>
            <a:outerShdw blurRad="50800" dist="38100" dir="8100000" algn="tr" rotWithShape="0">
              <a:prstClr val="black">
                <a:alpha val="40000"/>
              </a:prstClr>
            </a:outerShdw>
          </a:effectLst>
        </p:spPr>
      </p:pic>
      <p:grpSp>
        <p:nvGrpSpPr>
          <p:cNvPr id="6" name="Group 5">
            <a:extLst>
              <a:ext uri="{FF2B5EF4-FFF2-40B4-BE49-F238E27FC236}">
                <a16:creationId xmlns:a16="http://schemas.microsoft.com/office/drawing/2014/main" id="{0C4831B2-A1CD-1246-80FA-1D92FF2ED992}"/>
              </a:ext>
            </a:extLst>
          </p:cNvPr>
          <p:cNvGrpSpPr/>
          <p:nvPr/>
        </p:nvGrpSpPr>
        <p:grpSpPr>
          <a:xfrm rot="5400000">
            <a:off x="5302919" y="9356255"/>
            <a:ext cx="687158" cy="315676"/>
            <a:chOff x="4272044" y="9299563"/>
            <a:chExt cx="831461" cy="381968"/>
          </a:xfrm>
        </p:grpSpPr>
        <p:pic>
          <p:nvPicPr>
            <p:cNvPr id="22" name="Picture 21">
              <a:extLst>
                <a:ext uri="{FF2B5EF4-FFF2-40B4-BE49-F238E27FC236}">
                  <a16:creationId xmlns:a16="http://schemas.microsoft.com/office/drawing/2014/main" id="{6A5DCA22-F419-427F-B52D-74A5E872D377}"/>
                </a:ext>
              </a:extLst>
            </p:cNvPr>
            <p:cNvPicPr>
              <a:picLocks noChangeAspect="1"/>
            </p:cNvPicPr>
            <p:nvPr/>
          </p:nvPicPr>
          <p:blipFill>
            <a:blip r:embed="rId6" cstate="hqprint">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rot="16200000">
              <a:off x="4738677" y="9316703"/>
              <a:ext cx="381968" cy="347688"/>
            </a:xfrm>
            <a:prstGeom prst="rect">
              <a:avLst/>
            </a:prstGeom>
            <a:effectLst>
              <a:outerShdw blurRad="50800" dist="38100" dir="8100000" algn="tr" rotWithShape="0">
                <a:prstClr val="black">
                  <a:alpha val="40000"/>
                </a:prstClr>
              </a:outerShdw>
            </a:effectLst>
          </p:spPr>
        </p:pic>
        <p:pic>
          <p:nvPicPr>
            <p:cNvPr id="23" name="Picture 22">
              <a:extLst>
                <a:ext uri="{FF2B5EF4-FFF2-40B4-BE49-F238E27FC236}">
                  <a16:creationId xmlns:a16="http://schemas.microsoft.com/office/drawing/2014/main" id="{B3ED4EA6-40F2-43FA-88E6-6F7A1A5DB758}"/>
                </a:ext>
              </a:extLst>
            </p:cNvPr>
            <p:cNvPicPr>
              <a:picLocks noChangeAspect="1"/>
            </p:cNvPicPr>
            <p:nvPr/>
          </p:nvPicPr>
          <p:blipFill>
            <a:blip r:embed="rId6" cstate="hqprint">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rot="5400000">
              <a:off x="4254904" y="9316703"/>
              <a:ext cx="381968" cy="347688"/>
            </a:xfrm>
            <a:prstGeom prst="rect">
              <a:avLst/>
            </a:prstGeom>
            <a:effectLst>
              <a:outerShdw blurRad="50800" dist="38100" dir="8100000" algn="tr" rotWithShape="0">
                <a:prstClr val="black">
                  <a:alpha val="40000"/>
                </a:prstClr>
              </a:outerShdw>
            </a:effectLst>
          </p:spPr>
        </p:pic>
      </p:grpSp>
      <p:cxnSp>
        <p:nvCxnSpPr>
          <p:cNvPr id="24" name="Straight Arrow Connector 23">
            <a:extLst>
              <a:ext uri="{FF2B5EF4-FFF2-40B4-BE49-F238E27FC236}">
                <a16:creationId xmlns:a16="http://schemas.microsoft.com/office/drawing/2014/main" id="{E06909E8-9EE4-459D-B4EF-9E4079B35AA1}"/>
              </a:ext>
            </a:extLst>
          </p:cNvPr>
          <p:cNvCxnSpPr>
            <a:cxnSpLocks/>
          </p:cNvCxnSpPr>
          <p:nvPr/>
        </p:nvCxnSpPr>
        <p:spPr>
          <a:xfrm flipH="1">
            <a:off x="2746529" y="9523820"/>
            <a:ext cx="375294" cy="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A3D5BFA-16CD-4A2C-B5E5-ADDBEC40CA46}"/>
              </a:ext>
            </a:extLst>
          </p:cNvPr>
          <p:cNvSpPr txBox="1"/>
          <p:nvPr/>
        </p:nvSpPr>
        <p:spPr>
          <a:xfrm>
            <a:off x="3226795" y="9216383"/>
            <a:ext cx="2123170" cy="707886"/>
          </a:xfrm>
          <a:prstGeom prst="rect">
            <a:avLst/>
          </a:prstGeom>
          <a:noFill/>
        </p:spPr>
        <p:txBody>
          <a:bodyPr wrap="square" rtlCol="0">
            <a:spAutoFit/>
          </a:bodyPr>
          <a:lstStyle/>
          <a:p>
            <a:r>
              <a:rPr lang="fr-FR" sz="1000" b="1" u="sng" dirty="0">
                <a:solidFill>
                  <a:schemeClr val="bg1"/>
                </a:solidFill>
              </a:rPr>
              <a:t>Marque sécable</a:t>
            </a:r>
            <a:r>
              <a:rPr lang="fr-FR" sz="1000" b="1" dirty="0">
                <a:solidFill>
                  <a:schemeClr val="bg1"/>
                </a:solidFill>
              </a:rPr>
              <a:t> : peut facilement coupés en deux afin de respecter la posologie prescrite.</a:t>
            </a:r>
            <a:endParaRPr lang="fr-FR" sz="1000" dirty="0">
              <a:solidFill>
                <a:schemeClr val="bg1"/>
              </a:solidFill>
            </a:endParaRPr>
          </a:p>
        </p:txBody>
      </p:sp>
      <p:sp>
        <p:nvSpPr>
          <p:cNvPr id="16" name="Rectangle 15">
            <a:extLst>
              <a:ext uri="{FF2B5EF4-FFF2-40B4-BE49-F238E27FC236}">
                <a16:creationId xmlns:a16="http://schemas.microsoft.com/office/drawing/2014/main" id="{026530DC-0E2F-4690-B677-656501FF44F7}"/>
              </a:ext>
            </a:extLst>
          </p:cNvPr>
          <p:cNvSpPr/>
          <p:nvPr/>
        </p:nvSpPr>
        <p:spPr>
          <a:xfrm rot="16200000">
            <a:off x="-4216926" y="5459465"/>
            <a:ext cx="8814858" cy="38301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fr-FR" sz="1600" b="1" dirty="0">
                <a:solidFill>
                  <a:schemeClr val="bg1"/>
                </a:solidFill>
              </a:rPr>
              <a:t>Aperçu du DTG Pédiatrique (pDTG)</a:t>
            </a:r>
          </a:p>
        </p:txBody>
      </p:sp>
      <p:grpSp>
        <p:nvGrpSpPr>
          <p:cNvPr id="2" name="Group 1">
            <a:extLst>
              <a:ext uri="{FF2B5EF4-FFF2-40B4-BE49-F238E27FC236}">
                <a16:creationId xmlns:a16="http://schemas.microsoft.com/office/drawing/2014/main" id="{6322A972-80D1-5A40-9780-1691049ED465}"/>
              </a:ext>
            </a:extLst>
          </p:cNvPr>
          <p:cNvGrpSpPr>
            <a:grpSpLocks noChangeAspect="1"/>
          </p:cNvGrpSpPr>
          <p:nvPr/>
        </p:nvGrpSpPr>
        <p:grpSpPr>
          <a:xfrm>
            <a:off x="5541295" y="2532381"/>
            <a:ext cx="1578860" cy="991870"/>
            <a:chOff x="7996183" y="2591451"/>
            <a:chExt cx="1777280" cy="1116521"/>
          </a:xfrm>
        </p:grpSpPr>
        <p:pic>
          <p:nvPicPr>
            <p:cNvPr id="14" name="Picture 13">
              <a:extLst>
                <a:ext uri="{FF2B5EF4-FFF2-40B4-BE49-F238E27FC236}">
                  <a16:creationId xmlns:a16="http://schemas.microsoft.com/office/drawing/2014/main" id="{721E9FC3-4CAE-BB42-BD1D-572591E71418}"/>
                </a:ext>
              </a:extLst>
            </p:cNvPr>
            <p:cNvPicPr>
              <a:picLocks noChangeAspect="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9">
                      <a14:imgEffect>
                        <a14:saturation sat="400000"/>
                      </a14:imgEffect>
                    </a14:imgLayer>
                  </a14:imgProps>
                </a:ext>
                <a:ext uri="{28A0092B-C50C-407E-A947-70E740481C1C}">
                  <a14:useLocalDpi xmlns:a14="http://schemas.microsoft.com/office/drawing/2010/main" val="0"/>
                </a:ext>
              </a:extLst>
            </a:blip>
            <a:stretch>
              <a:fillRect/>
            </a:stretch>
          </p:blipFill>
          <p:spPr>
            <a:xfrm rot="16200000">
              <a:off x="8728511" y="2663019"/>
              <a:ext cx="744348" cy="1345557"/>
            </a:xfrm>
            <a:prstGeom prst="rect">
              <a:avLst/>
            </a:prstGeom>
            <a:effectLst>
              <a:outerShdw blurRad="50800" dist="38100" dir="8100000" algn="tr" rotWithShape="0">
                <a:prstClr val="black">
                  <a:alpha val="40000"/>
                </a:prstClr>
              </a:outerShdw>
            </a:effectLst>
          </p:spPr>
        </p:pic>
        <p:pic>
          <p:nvPicPr>
            <p:cNvPr id="17" name="Picture 16">
              <a:extLst>
                <a:ext uri="{FF2B5EF4-FFF2-40B4-BE49-F238E27FC236}">
                  <a16:creationId xmlns:a16="http://schemas.microsoft.com/office/drawing/2014/main" id="{D3DED759-6AE1-8749-B1DB-13EA38D218D9}"/>
                </a:ext>
              </a:extLst>
            </p:cNvPr>
            <p:cNvPicPr>
              <a:picLocks noChangeAspect="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9">
                      <a14:imgEffect>
                        <a14:saturation sat="400000"/>
                      </a14:imgEffect>
                    </a14:imgLayer>
                  </a14:imgProps>
                </a:ext>
                <a:ext uri="{28A0092B-C50C-407E-A947-70E740481C1C}">
                  <a14:useLocalDpi xmlns:a14="http://schemas.microsoft.com/office/drawing/2010/main" val="0"/>
                </a:ext>
              </a:extLst>
            </a:blip>
            <a:stretch>
              <a:fillRect/>
            </a:stretch>
          </p:blipFill>
          <p:spPr>
            <a:xfrm rot="14400000">
              <a:off x="8296788" y="2290846"/>
              <a:ext cx="744348" cy="1345557"/>
            </a:xfrm>
            <a:prstGeom prst="rect">
              <a:avLst/>
            </a:prstGeom>
            <a:effectLst>
              <a:outerShdw blurRad="50800" dist="38100" dir="8100000" algn="tr" rotWithShape="0">
                <a:prstClr val="black">
                  <a:alpha val="40000"/>
                </a:prstClr>
              </a:outerShdw>
            </a:effectLst>
          </p:spPr>
        </p:pic>
      </p:grpSp>
      <p:sp>
        <p:nvSpPr>
          <p:cNvPr id="30" name="Rectangle 29">
            <a:extLst>
              <a:ext uri="{FF2B5EF4-FFF2-40B4-BE49-F238E27FC236}">
                <a16:creationId xmlns:a16="http://schemas.microsoft.com/office/drawing/2014/main" id="{09175C19-F9F8-4D58-9CE4-BF822BCD5F61}"/>
              </a:ext>
            </a:extLst>
          </p:cNvPr>
          <p:cNvSpPr/>
          <p:nvPr/>
        </p:nvSpPr>
        <p:spPr>
          <a:xfrm>
            <a:off x="931719" y="158780"/>
            <a:ext cx="6290968" cy="911424"/>
          </a:xfrm>
          <a:prstGeom prst="rect">
            <a:avLst/>
          </a:prstGeom>
          <a:solidFill>
            <a:srgbClr val="FFC033"/>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45720" tIns="0" rIns="45720" bIns="0" rtlCol="0" anchor="ctr"/>
          <a:lstStyle/>
          <a:p>
            <a:pPr marL="114300" algn="ctr"/>
            <a:r>
              <a:rPr lang="fr-FR" sz="2400" b="1" dirty="0">
                <a:solidFill>
                  <a:schemeClr val="bg1"/>
                </a:solidFill>
              </a:rPr>
              <a:t>Questions fréquemment posées (FAQs) </a:t>
            </a:r>
          </a:p>
          <a:p>
            <a:pPr marL="114300" algn="ctr"/>
            <a:r>
              <a:rPr lang="fr-FR" sz="1800" b="1" dirty="0">
                <a:solidFill>
                  <a:schemeClr val="bg1"/>
                </a:solidFill>
              </a:rPr>
              <a:t>Les comprimés dispersibles sécables de dolutégravir</a:t>
            </a:r>
          </a:p>
          <a:p>
            <a:pPr marL="114300" algn="ctr"/>
            <a:r>
              <a:rPr lang="fr-FR" sz="1800" b="1" dirty="0">
                <a:solidFill>
                  <a:schemeClr val="bg1"/>
                </a:solidFill>
              </a:rPr>
              <a:t>10 mg pédiatrique (pDTG)</a:t>
            </a:r>
          </a:p>
        </p:txBody>
      </p:sp>
      <p:cxnSp>
        <p:nvCxnSpPr>
          <p:cNvPr id="10" name="Straight Connector 9">
            <a:extLst>
              <a:ext uri="{FF2B5EF4-FFF2-40B4-BE49-F238E27FC236}">
                <a16:creationId xmlns:a16="http://schemas.microsoft.com/office/drawing/2014/main" id="{2E879FC1-A9DC-47A7-9297-CB5C9BBAE4E7}"/>
              </a:ext>
            </a:extLst>
          </p:cNvPr>
          <p:cNvCxnSpPr/>
          <p:nvPr/>
        </p:nvCxnSpPr>
        <p:spPr>
          <a:xfrm>
            <a:off x="-1006" y="1246396"/>
            <a:ext cx="7773406" cy="0"/>
          </a:xfrm>
          <a:prstGeom prst="line">
            <a:avLst/>
          </a:prstGeom>
          <a:ln w="571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042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030307E-337F-7144-95E9-EDE3BB43B886}"/>
              </a:ext>
            </a:extLst>
          </p:cNvPr>
          <p:cNvSpPr/>
          <p:nvPr/>
        </p:nvSpPr>
        <p:spPr>
          <a:xfrm>
            <a:off x="382007" y="5289676"/>
            <a:ext cx="7390393" cy="4768725"/>
          </a:xfrm>
          <a:prstGeom prst="rect">
            <a:avLst/>
          </a:prstGeom>
          <a:solidFill>
            <a:srgbClr val="E87D20">
              <a:alpha val="89804"/>
            </a:srgbClr>
          </a:solidFill>
        </p:spPr>
        <p:txBody>
          <a:bodyPr wrap="square" lIns="274320" tIns="182880" rIns="274320" bIns="182880" anchor="t">
            <a:noAutofit/>
          </a:bodyPr>
          <a:lstStyle/>
          <a:p>
            <a:pPr marL="7938" marR="0">
              <a:spcBef>
                <a:spcPts val="0"/>
              </a:spcBef>
              <a:spcAft>
                <a:spcPts val="900"/>
              </a:spcAft>
            </a:pPr>
            <a:endParaRPr lang="fr-FR" sz="1200" dirty="0">
              <a:solidFill>
                <a:schemeClr val="bg1"/>
              </a:solidFill>
              <a:effectLst/>
              <a:latin typeface="+mj-lt"/>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1DD9A372-57E9-2540-A237-295979E13532}"/>
              </a:ext>
            </a:extLst>
          </p:cNvPr>
          <p:cNvSpPr/>
          <p:nvPr/>
        </p:nvSpPr>
        <p:spPr>
          <a:xfrm>
            <a:off x="382008" y="8603931"/>
            <a:ext cx="7390392" cy="13234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182880" rIns="182880" bIns="182880" rtlCol="0" anchor="t" anchorCtr="0"/>
          <a:lstStyle/>
          <a:p>
            <a:pPr marL="466725" indent="-458788">
              <a:spcAft>
                <a:spcPts val="400"/>
              </a:spcAft>
            </a:pPr>
            <a:r>
              <a:rPr lang="fr-FR" sz="1800" b="1" dirty="0">
                <a:solidFill>
                  <a:schemeClr val="bg1"/>
                </a:solidFill>
              </a:rPr>
              <a:t>9.	Dois-je donner d'autres ARV à mon enfant ?</a:t>
            </a:r>
          </a:p>
          <a:p>
            <a:pPr marL="466725">
              <a:spcBef>
                <a:spcPts val="220"/>
              </a:spcBef>
              <a:spcAft>
                <a:spcPts val="900"/>
              </a:spcAft>
            </a:pPr>
            <a:r>
              <a:rPr lang="fr-FR" sz="1150" dirty="0">
                <a:solidFill>
                  <a:schemeClr val="bg1"/>
                </a:solidFill>
              </a:rPr>
              <a:t>Oui. N'oubliez pas que le traitement du VIH n'est complet que s'il est composé de trois ARV. Votre enfant doit prendre le pDTG ainsi que deux autres ARV chaque jour. Pour de nombreux enfants, ces deux autres médicaments sont l’ABC/3TC (</a:t>
            </a:r>
            <a:r>
              <a:rPr lang="fr-FR" sz="1150" dirty="0" err="1">
                <a:solidFill>
                  <a:schemeClr val="bg1"/>
                </a:solidFill>
              </a:rPr>
              <a:t>abacavir</a:t>
            </a:r>
            <a:r>
              <a:rPr lang="fr-FR" sz="1150" dirty="0">
                <a:solidFill>
                  <a:schemeClr val="bg1"/>
                </a:solidFill>
              </a:rPr>
              <a:t> et </a:t>
            </a:r>
            <a:r>
              <a:rPr lang="fr-FR" sz="1150" dirty="0" err="1">
                <a:solidFill>
                  <a:schemeClr val="bg1"/>
                </a:solidFill>
              </a:rPr>
              <a:t>lamivudine</a:t>
            </a:r>
            <a:r>
              <a:rPr lang="fr-FR" sz="1150" dirty="0">
                <a:solidFill>
                  <a:schemeClr val="bg1"/>
                </a:solidFill>
              </a:rPr>
              <a:t> combinés dans un seul comprimé). Le tableau ci-dessous indique le nombre de comprimés d'ABC/3TC 120/60 mg que votre enfant doit prendre chaque jour.</a:t>
            </a:r>
          </a:p>
        </p:txBody>
      </p:sp>
      <p:sp>
        <p:nvSpPr>
          <p:cNvPr id="11" name="Rectangle 10">
            <a:extLst>
              <a:ext uri="{FF2B5EF4-FFF2-40B4-BE49-F238E27FC236}">
                <a16:creationId xmlns:a16="http://schemas.microsoft.com/office/drawing/2014/main" id="{7B9188F5-93E7-7142-8A2C-CDAA8B78EC76}"/>
              </a:ext>
            </a:extLst>
          </p:cNvPr>
          <p:cNvSpPr/>
          <p:nvPr/>
        </p:nvSpPr>
        <p:spPr>
          <a:xfrm>
            <a:off x="382008" y="5383483"/>
            <a:ext cx="3723827" cy="3305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182880" rIns="182880" bIns="182880" rtlCol="0" anchor="ctr" anchorCtr="0"/>
          <a:lstStyle/>
          <a:p>
            <a:pPr marL="463550" indent="-455613">
              <a:spcAft>
                <a:spcPts val="400"/>
              </a:spcAft>
            </a:pPr>
            <a:r>
              <a:rPr lang="fr-FR" sz="1800" b="1" dirty="0">
                <a:solidFill>
                  <a:schemeClr val="bg1"/>
                </a:solidFill>
              </a:rPr>
              <a:t>8.	Combien de comprimés de pDTG dois-je administrer à mon enfant ?</a:t>
            </a:r>
          </a:p>
          <a:p>
            <a:pPr marL="463550">
              <a:spcAft>
                <a:spcPts val="400"/>
              </a:spcAft>
            </a:pPr>
            <a:r>
              <a:rPr lang="fr-FR" sz="1150" dirty="0">
                <a:solidFill>
                  <a:schemeClr val="bg1"/>
                </a:solidFill>
              </a:rPr>
              <a:t>Le pDTG et l’ABC/3TC pris en association ne nécessitent qu’une prise quotidienne. Si votre enfant est sous un autre traitement qu'ABC/3TC, demandez plus d'informations à son professionnel de santé. </a:t>
            </a:r>
          </a:p>
          <a:p>
            <a:pPr marL="463550">
              <a:spcAft>
                <a:spcPts val="400"/>
              </a:spcAft>
            </a:pPr>
            <a:r>
              <a:rPr lang="fr-FR" sz="1150" dirty="0">
                <a:solidFill>
                  <a:schemeClr val="bg1"/>
                </a:solidFill>
              </a:rPr>
              <a:t>Comme avec les autres ARV pour enfant, la posologie du pDTG dépend du poids de l’enfant. Le tableau présenté ci-dessous indique le nombre de comprimés de pDTG que chaque enfant doit prendre. Comme la quantité de pDTG à donner à votre enfant dépend de son poids, vous devez faire peser votre enfant régulièrement lorsqu'il se rend au centre de santé.</a:t>
            </a:r>
          </a:p>
        </p:txBody>
      </p:sp>
      <p:graphicFrame>
        <p:nvGraphicFramePr>
          <p:cNvPr id="13" name="Table 12">
            <a:extLst>
              <a:ext uri="{FF2B5EF4-FFF2-40B4-BE49-F238E27FC236}">
                <a16:creationId xmlns:a16="http://schemas.microsoft.com/office/drawing/2014/main" id="{C5563B0E-6688-F041-8401-C0E0177B0545}"/>
              </a:ext>
            </a:extLst>
          </p:cNvPr>
          <p:cNvGraphicFramePr>
            <a:graphicFrameLocks noGrp="1"/>
          </p:cNvGraphicFramePr>
          <p:nvPr>
            <p:extLst>
              <p:ext uri="{D42A27DB-BD31-4B8C-83A1-F6EECF244321}">
                <p14:modId xmlns:p14="http://schemas.microsoft.com/office/powerpoint/2010/main" val="787133429"/>
              </p:ext>
            </p:extLst>
          </p:nvPr>
        </p:nvGraphicFramePr>
        <p:xfrm>
          <a:off x="4096093" y="5503979"/>
          <a:ext cx="3479085" cy="3107202"/>
        </p:xfrm>
        <a:graphic>
          <a:graphicData uri="http://schemas.openxmlformats.org/drawingml/2006/table">
            <a:tbl>
              <a:tblPr firstRow="1" bandRow="1">
                <a:tableStyleId>{6E25E649-3F16-4E02-A733-19D2CDBF48F0}</a:tableStyleId>
              </a:tblPr>
              <a:tblGrid>
                <a:gridCol w="1040685">
                  <a:extLst>
                    <a:ext uri="{9D8B030D-6E8A-4147-A177-3AD203B41FA5}">
                      <a16:colId xmlns:a16="http://schemas.microsoft.com/office/drawing/2014/main" val="3404884752"/>
                    </a:ext>
                  </a:extLst>
                </a:gridCol>
                <a:gridCol w="1219200">
                  <a:extLst>
                    <a:ext uri="{9D8B030D-6E8A-4147-A177-3AD203B41FA5}">
                      <a16:colId xmlns:a16="http://schemas.microsoft.com/office/drawing/2014/main" val="967984148"/>
                    </a:ext>
                  </a:extLst>
                </a:gridCol>
                <a:gridCol w="1219200">
                  <a:extLst>
                    <a:ext uri="{9D8B030D-6E8A-4147-A177-3AD203B41FA5}">
                      <a16:colId xmlns:a16="http://schemas.microsoft.com/office/drawing/2014/main" val="2656760448"/>
                    </a:ext>
                  </a:extLst>
                </a:gridCol>
              </a:tblGrid>
              <a:tr h="516131">
                <a:tc gridSpan="3">
                  <a:txBody>
                    <a:bodyPr/>
                    <a:lstStyle/>
                    <a:p>
                      <a:pPr marL="0" marR="0" lvl="0" indent="0" algn="ctr" defTabSz="1341087" rtl="0" eaLnBrk="1" fontAlgn="auto" latinLnBrk="0" hangingPunct="1">
                        <a:lnSpc>
                          <a:spcPct val="115000"/>
                        </a:lnSpc>
                        <a:spcBef>
                          <a:spcPts val="0"/>
                        </a:spcBef>
                        <a:spcAft>
                          <a:spcPts val="0"/>
                        </a:spcAft>
                        <a:buClrTx/>
                        <a:buSzTx/>
                        <a:buFontTx/>
                        <a:buNone/>
                        <a:tabLst/>
                        <a:defRPr/>
                      </a:pPr>
                      <a:r>
                        <a:rPr lang="fr-FR" sz="1200" b="1" kern="1200" dirty="0">
                          <a:solidFill>
                            <a:schemeClr val="bg1"/>
                          </a:solidFill>
                          <a:latin typeface="+mn-lt"/>
                          <a:ea typeface="Calibri" panose="020F0502020204030204" pitchFamily="34" charset="0"/>
                          <a:cs typeface="Times New Roman" panose="02020603050405020304" pitchFamily="18" charset="0"/>
                        </a:rPr>
                        <a:t>Posologie recommandée pour le comprimé dispersible sécable de DTG 10 mg et le comprimé dispersible ABC/3TC 120/60 mg :</a:t>
                      </a:r>
                      <a:endParaRPr lang="en-US" sz="1200" b="1" kern="1200" dirty="0">
                        <a:solidFill>
                          <a:schemeClr val="bg1"/>
                        </a:solidFill>
                        <a:effectLst/>
                        <a:latin typeface="+mn-lt"/>
                        <a:ea typeface="Calibri" panose="020F0502020204030204" pitchFamily="34" charset="0"/>
                        <a:cs typeface="Times New Roman" panose="02020603050405020304" pitchFamily="18" charset="0"/>
                      </a:endParaRPr>
                    </a:p>
                  </a:txBody>
                  <a:tcPr marL="0" marR="0" marT="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68139465"/>
                  </a:ext>
                </a:extLst>
              </a:tr>
              <a:tr h="330951">
                <a:tc rowSpan="2">
                  <a:txBody>
                    <a:bodyPr/>
                    <a:lstStyle/>
                    <a:p>
                      <a:pPr marL="0" marR="0" algn="ctr">
                        <a:lnSpc>
                          <a:spcPct val="115000"/>
                        </a:lnSpc>
                        <a:spcBef>
                          <a:spcPts val="0"/>
                        </a:spcBef>
                        <a:spcAft>
                          <a:spcPts val="0"/>
                        </a:spcAft>
                      </a:pPr>
                      <a:r>
                        <a:rPr lang="en-GB" sz="1200" kern="1200" dirty="0" err="1">
                          <a:solidFill>
                            <a:schemeClr val="bg1"/>
                          </a:solidFill>
                          <a:effectLst/>
                        </a:rPr>
                        <a:t>Poids</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6584B"/>
                    </a:solidFill>
                  </a:tcPr>
                </a:tc>
                <a:tc gridSpan="2">
                  <a:txBody>
                    <a:bodyPr/>
                    <a:lstStyle/>
                    <a:p>
                      <a:pPr marL="0" marR="0" algn="ctr">
                        <a:lnSpc>
                          <a:spcPct val="95000"/>
                        </a:lnSpc>
                        <a:spcBef>
                          <a:spcPts val="300"/>
                        </a:spcBef>
                        <a:spcAft>
                          <a:spcPts val="300"/>
                        </a:spcAft>
                      </a:pPr>
                      <a:r>
                        <a:rPr lang="fr-FR" sz="1200" kern="1200" dirty="0">
                          <a:solidFill>
                            <a:schemeClr val="bg1"/>
                          </a:solidFill>
                          <a:effectLst/>
                        </a:rPr>
                        <a:t>Nombre de Comprimés Par Jour</a:t>
                      </a:r>
                      <a:endParaRPr lang="en-US" sz="1200" dirty="0">
                        <a:solidFill>
                          <a:schemeClr val="bg1"/>
                        </a:solidFill>
                        <a:effectLst/>
                        <a:latin typeface="Calibri" panose="020F0502020204030204" pitchFamily="34"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hMerge="1">
                  <a:txBody>
                    <a:bodyPr/>
                    <a:lstStyle/>
                    <a:p>
                      <a:pPr marL="0" marR="0" algn="ctr">
                        <a:lnSpc>
                          <a:spcPct val="95000"/>
                        </a:lnSpc>
                        <a:spcBef>
                          <a:spcPts val="300"/>
                        </a:spcBef>
                        <a:spcAft>
                          <a:spcPts val="300"/>
                        </a:spcAft>
                      </a:pPr>
                      <a:r>
                        <a:rPr lang="en-GB" sz="1200" kern="1200" dirty="0">
                          <a:solidFill>
                            <a:schemeClr val="bg1"/>
                          </a:solidFill>
                          <a:effectLst/>
                        </a:rPr>
                        <a:t>Number of </a:t>
                      </a:r>
                      <a:br>
                        <a:rPr lang="en-GB" sz="1200" kern="1200" dirty="0">
                          <a:solidFill>
                            <a:schemeClr val="bg1"/>
                          </a:solidFill>
                          <a:effectLst/>
                        </a:rPr>
                      </a:br>
                      <a:r>
                        <a:rPr lang="en-GB" sz="1200" kern="1200" dirty="0">
                          <a:solidFill>
                            <a:schemeClr val="bg1"/>
                          </a:solidFill>
                          <a:effectLst/>
                        </a:rPr>
                        <a:t>Daily Tablets</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a16="http://schemas.microsoft.com/office/drawing/2014/main" val="2958946380"/>
                  </a:ext>
                </a:extLst>
              </a:tr>
              <a:tr h="330951">
                <a:tc vMerge="1">
                  <a:txBody>
                    <a:bodyPr/>
                    <a:lstStyle/>
                    <a:p>
                      <a:endParaRPr lang="en-GB"/>
                    </a:p>
                  </a:txBody>
                  <a:tcPr/>
                </a:tc>
                <a:tc>
                  <a:txBody>
                    <a:bodyPr/>
                    <a:lstStyle/>
                    <a:p>
                      <a:pPr marL="0" marR="0" algn="ctr">
                        <a:lnSpc>
                          <a:spcPct val="95000"/>
                        </a:lnSpc>
                        <a:spcBef>
                          <a:spcPts val="300"/>
                        </a:spcBef>
                        <a:spcAft>
                          <a:spcPts val="300"/>
                        </a:spcAft>
                      </a:pPr>
                      <a:r>
                        <a:rPr lang="en-US" sz="1200" b="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pDTG</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marL="0" marR="0" algn="ctr">
                        <a:lnSpc>
                          <a:spcPct val="95000"/>
                        </a:lnSpc>
                        <a:spcBef>
                          <a:spcPts val="300"/>
                        </a:spcBef>
                        <a:spcAft>
                          <a:spcPts val="300"/>
                        </a:spcAft>
                      </a:pPr>
                      <a:r>
                        <a:rPr lang="en-US" sz="1200" b="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ABC/3TC</a:t>
                      </a:r>
                      <a:br>
                        <a:rPr lang="en-US" sz="1200" b="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1200" b="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 120/60 mg</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a16="http://schemas.microsoft.com/office/drawing/2014/main" val="1618238177"/>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3 à &lt; 6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tc>
                  <a:txBody>
                    <a:bodyPr/>
                    <a:lstStyle/>
                    <a:p>
                      <a:pPr marL="0" marR="0" indent="0" algn="l">
                        <a:lnSpc>
                          <a:spcPct val="95000"/>
                        </a:lnSpc>
                        <a:spcBef>
                          <a:spcPts val="300"/>
                        </a:spcBef>
                        <a:spcAft>
                          <a:spcPts val="300"/>
                        </a:spcAft>
                      </a:pPr>
                      <a:r>
                        <a:rPr lang="en-GB" sz="1200" kern="1200" dirty="0">
                          <a:solidFill>
                            <a:schemeClr val="bg1"/>
                          </a:solidFill>
                          <a:effectLst/>
                        </a:rPr>
                        <a:t>0.5</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tc>
                  <a:txBody>
                    <a:bodyPr/>
                    <a:lstStyle/>
                    <a:p>
                      <a:pPr marL="0" marR="0" indent="0" algn="l">
                        <a:lnSpc>
                          <a:spcPct val="95000"/>
                        </a:lnSpc>
                        <a:spcBef>
                          <a:spcPts val="300"/>
                        </a:spcBef>
                        <a:spcAft>
                          <a:spcPts val="300"/>
                        </a:spcAft>
                      </a:pPr>
                      <a:r>
                        <a:rPr lang="en-GB" sz="1200" kern="1200" dirty="0">
                          <a:solidFill>
                            <a:schemeClr val="bg1"/>
                          </a:solidFill>
                          <a:effectLst/>
                        </a:rPr>
                        <a:t>1</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extLst>
                  <a:ext uri="{0D108BD9-81ED-4DB2-BD59-A6C34878D82A}">
                    <a16:rowId xmlns:a16="http://schemas.microsoft.com/office/drawing/2014/main" val="3065054551"/>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6 à &lt; 10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1.5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1.5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3332854283"/>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10 à &lt; 14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tc>
                  <a:txBody>
                    <a:bodyPr/>
                    <a:lstStyle/>
                    <a:p>
                      <a:pPr marL="0" marR="0" algn="l">
                        <a:lnSpc>
                          <a:spcPct val="95000"/>
                        </a:lnSpc>
                        <a:spcBef>
                          <a:spcPts val="300"/>
                        </a:spcBef>
                        <a:spcAft>
                          <a:spcPts val="300"/>
                        </a:spcAft>
                      </a:pPr>
                      <a:r>
                        <a:rPr lang="en-GB" sz="1200" kern="1200" dirty="0">
                          <a:solidFill>
                            <a:schemeClr val="bg1"/>
                          </a:solidFill>
                          <a:effectLst/>
                        </a:rPr>
                        <a:t>2</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tc>
                  <a:txBody>
                    <a:bodyPr/>
                    <a:lstStyle/>
                    <a:p>
                      <a:pPr marL="0" marR="0" algn="l">
                        <a:lnSpc>
                          <a:spcPct val="95000"/>
                        </a:lnSpc>
                        <a:spcBef>
                          <a:spcPts val="300"/>
                        </a:spcBef>
                        <a:spcAft>
                          <a:spcPts val="300"/>
                        </a:spcAft>
                      </a:pPr>
                      <a:r>
                        <a:rPr lang="en-GB" sz="1200" kern="1200" dirty="0">
                          <a:solidFill>
                            <a:schemeClr val="bg1"/>
                          </a:solidFill>
                          <a:effectLst/>
                        </a:rPr>
                        <a:t>2</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extLst>
                  <a:ext uri="{0D108BD9-81ED-4DB2-BD59-A6C34878D82A}">
                    <a16:rowId xmlns:a16="http://schemas.microsoft.com/office/drawing/2014/main" val="123693842"/>
                  </a:ext>
                </a:extLst>
              </a:tr>
              <a:tr h="430998">
                <a:tc>
                  <a:txBody>
                    <a:bodyPr/>
                    <a:lstStyle/>
                    <a:p>
                      <a:pPr marL="45720" marR="0" algn="ctr">
                        <a:lnSpc>
                          <a:spcPct val="95000"/>
                        </a:lnSpc>
                        <a:spcBef>
                          <a:spcPts val="0"/>
                        </a:spcBef>
                        <a:spcAft>
                          <a:spcPts val="0"/>
                        </a:spcAft>
                      </a:pPr>
                      <a:r>
                        <a:rPr lang="en-GB" sz="1200" kern="1200" dirty="0">
                          <a:solidFill>
                            <a:schemeClr val="bg1"/>
                          </a:solidFill>
                          <a:effectLst/>
                        </a:rPr>
                        <a:t>14 à &lt; 20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843360781"/>
                  </a:ext>
                </a:extLst>
              </a:tr>
            </a:tbl>
          </a:graphicData>
        </a:graphic>
      </p:graphicFrame>
      <p:pic>
        <p:nvPicPr>
          <p:cNvPr id="14" name="Picture 13">
            <a:extLst>
              <a:ext uri="{FF2B5EF4-FFF2-40B4-BE49-F238E27FC236}">
                <a16:creationId xmlns:a16="http://schemas.microsoft.com/office/drawing/2014/main" id="{3143FB7A-A436-724C-A627-CB9C2FA8C68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880112" y="7539931"/>
            <a:ext cx="121706" cy="110784"/>
          </a:xfrm>
          <a:prstGeom prst="rect">
            <a:avLst/>
          </a:prstGeom>
        </p:spPr>
      </p:pic>
      <p:pic>
        <p:nvPicPr>
          <p:cNvPr id="15" name="Picture 14">
            <a:extLst>
              <a:ext uri="{FF2B5EF4-FFF2-40B4-BE49-F238E27FC236}">
                <a16:creationId xmlns:a16="http://schemas.microsoft.com/office/drawing/2014/main" id="{25E2D9FC-72EA-644B-A87A-A5B54224387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39993" y="7430705"/>
            <a:ext cx="121706" cy="220009"/>
          </a:xfrm>
          <a:prstGeom prst="rect">
            <a:avLst/>
          </a:prstGeom>
        </p:spPr>
      </p:pic>
      <p:pic>
        <p:nvPicPr>
          <p:cNvPr id="17" name="Picture 16">
            <a:extLst>
              <a:ext uri="{FF2B5EF4-FFF2-40B4-BE49-F238E27FC236}">
                <a16:creationId xmlns:a16="http://schemas.microsoft.com/office/drawing/2014/main" id="{D81C27F2-BEA3-104C-9433-ABA9FD1D89C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44678" y="7859169"/>
            <a:ext cx="121706" cy="220009"/>
          </a:xfrm>
          <a:prstGeom prst="rect">
            <a:avLst/>
          </a:prstGeom>
        </p:spPr>
      </p:pic>
      <p:pic>
        <p:nvPicPr>
          <p:cNvPr id="18" name="Picture 17">
            <a:extLst>
              <a:ext uri="{FF2B5EF4-FFF2-40B4-BE49-F238E27FC236}">
                <a16:creationId xmlns:a16="http://schemas.microsoft.com/office/drawing/2014/main" id="{D4F886C9-C822-784E-B76A-BBBB8523F9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80112" y="7865016"/>
            <a:ext cx="121706" cy="220009"/>
          </a:xfrm>
          <a:prstGeom prst="rect">
            <a:avLst/>
          </a:prstGeom>
        </p:spPr>
      </p:pic>
      <p:pic>
        <p:nvPicPr>
          <p:cNvPr id="19" name="Picture 18">
            <a:extLst>
              <a:ext uri="{FF2B5EF4-FFF2-40B4-BE49-F238E27FC236}">
                <a16:creationId xmlns:a16="http://schemas.microsoft.com/office/drawing/2014/main" id="{49008E06-0EFC-5045-89E1-F6B77577AE7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44678" y="8280506"/>
            <a:ext cx="121706" cy="220009"/>
          </a:xfrm>
          <a:prstGeom prst="rect">
            <a:avLst/>
          </a:prstGeom>
        </p:spPr>
      </p:pic>
      <p:pic>
        <p:nvPicPr>
          <p:cNvPr id="20" name="Picture 19">
            <a:extLst>
              <a:ext uri="{FF2B5EF4-FFF2-40B4-BE49-F238E27FC236}">
                <a16:creationId xmlns:a16="http://schemas.microsoft.com/office/drawing/2014/main" id="{998BCFF6-AB1C-E443-8C2F-FC5572570CE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80112" y="8280512"/>
            <a:ext cx="121706" cy="220009"/>
          </a:xfrm>
          <a:prstGeom prst="rect">
            <a:avLst/>
          </a:prstGeom>
        </p:spPr>
      </p:pic>
      <p:pic>
        <p:nvPicPr>
          <p:cNvPr id="21" name="Picture 20">
            <a:extLst>
              <a:ext uri="{FF2B5EF4-FFF2-40B4-BE49-F238E27FC236}">
                <a16:creationId xmlns:a16="http://schemas.microsoft.com/office/drawing/2014/main" id="{2489ED87-15B8-CB44-B47F-03308CB7496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15547" y="8389732"/>
            <a:ext cx="121706" cy="110783"/>
          </a:xfrm>
          <a:prstGeom prst="rect">
            <a:avLst/>
          </a:prstGeom>
        </p:spPr>
      </p:pic>
      <p:pic>
        <p:nvPicPr>
          <p:cNvPr id="22" name="Picture 21">
            <a:extLst>
              <a:ext uri="{FF2B5EF4-FFF2-40B4-BE49-F238E27FC236}">
                <a16:creationId xmlns:a16="http://schemas.microsoft.com/office/drawing/2014/main" id="{0C54B093-EB15-6542-93A9-8C493DED72B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740487" y="7075062"/>
            <a:ext cx="121706" cy="110784"/>
          </a:xfrm>
          <a:prstGeom prst="rect">
            <a:avLst/>
          </a:prstGeom>
        </p:spPr>
      </p:pic>
      <p:sp>
        <p:nvSpPr>
          <p:cNvPr id="23" name="Rectangle 22">
            <a:extLst>
              <a:ext uri="{FF2B5EF4-FFF2-40B4-BE49-F238E27FC236}">
                <a16:creationId xmlns:a16="http://schemas.microsoft.com/office/drawing/2014/main" id="{D7F8067A-D391-4566-AC82-4360F20E679C}"/>
              </a:ext>
            </a:extLst>
          </p:cNvPr>
          <p:cNvSpPr/>
          <p:nvPr/>
        </p:nvSpPr>
        <p:spPr>
          <a:xfrm>
            <a:off x="382008" y="-1"/>
            <a:ext cx="7390392" cy="52896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182880" bIns="182880" rtlCol="0" anchor="t" anchorCtr="0"/>
          <a:lstStyle/>
          <a:p>
            <a:pPr marL="463550" indent="-455613">
              <a:spcAft>
                <a:spcPts val="400"/>
              </a:spcAft>
            </a:pPr>
            <a:r>
              <a:rPr lang="fr-FR" sz="1800" b="1" dirty="0">
                <a:solidFill>
                  <a:schemeClr val="bg1"/>
                </a:solidFill>
                <a:latin typeface="+mj-lt"/>
              </a:rPr>
              <a:t>5.	Quelle est l’efficacité du pDTG par rapport au lopinavir ritonavir (LPV/r, ou aussi connu sous le nom de </a:t>
            </a:r>
            <a:r>
              <a:rPr lang="fr-FR" sz="1800" b="1" dirty="0" err="1">
                <a:solidFill>
                  <a:schemeClr val="bg1"/>
                </a:solidFill>
                <a:latin typeface="+mj-lt"/>
              </a:rPr>
              <a:t>Kaletra</a:t>
            </a:r>
            <a:r>
              <a:rPr lang="fr-FR" sz="1800" b="1" dirty="0">
                <a:solidFill>
                  <a:schemeClr val="bg1"/>
                </a:solidFill>
                <a:latin typeface="+mj-lt"/>
              </a:rPr>
              <a:t>) ?</a:t>
            </a:r>
          </a:p>
          <a:p>
            <a:pPr marL="463550">
              <a:spcAft>
                <a:spcPts val="800"/>
              </a:spcAft>
            </a:pPr>
            <a:r>
              <a:rPr lang="fr-FR" sz="1150" dirty="0">
                <a:solidFill>
                  <a:schemeClr val="bg1"/>
                </a:solidFill>
              </a:rPr>
              <a:t>Une étude menée chez des enfants a montré que le DTG fonctionne mieux et plus rapidement que le LPV/r pour réduire la quantité de virus dans le corps.</a:t>
            </a:r>
            <a:endParaRPr lang="fr-FR" sz="1150" b="1" dirty="0">
              <a:solidFill>
                <a:schemeClr val="bg1"/>
              </a:solidFill>
            </a:endParaRPr>
          </a:p>
          <a:p>
            <a:pPr marL="463550" indent="-455613">
              <a:spcAft>
                <a:spcPts val="400"/>
              </a:spcAft>
              <a:buAutoNum type="arabicPeriod" startAt="6"/>
            </a:pPr>
            <a:r>
              <a:rPr lang="fr-FR" sz="1800" b="1" dirty="0">
                <a:solidFill>
                  <a:schemeClr val="bg1"/>
                </a:solidFill>
              </a:rPr>
              <a:t>Le pDTG est-il plus facile à administrer à votre </a:t>
            </a:r>
            <a:br>
              <a:rPr lang="fr-FR" sz="1800" b="1" dirty="0">
                <a:solidFill>
                  <a:schemeClr val="bg1"/>
                </a:solidFill>
              </a:rPr>
            </a:br>
            <a:r>
              <a:rPr lang="fr-FR" sz="1800" b="1" dirty="0">
                <a:solidFill>
                  <a:schemeClr val="bg1"/>
                </a:solidFill>
              </a:rPr>
              <a:t>enfant que le LPV/r ?</a:t>
            </a:r>
          </a:p>
          <a:p>
            <a:pPr marL="687388" indent="-223838">
              <a:spcAft>
                <a:spcPts val="400"/>
              </a:spcAft>
            </a:pPr>
            <a:r>
              <a:rPr lang="fr-FR" sz="1150" dirty="0">
                <a:solidFill>
                  <a:schemeClr val="bg1"/>
                </a:solidFill>
              </a:rPr>
              <a:t>Le pDTG est beaucoup plus facile à administrer que LPV/r : </a:t>
            </a:r>
          </a:p>
          <a:p>
            <a:pPr marL="687388" lvl="1" indent="-223838">
              <a:spcAft>
                <a:spcPts val="400"/>
              </a:spcAft>
              <a:buFont typeface="Arial" panose="020B0604020202020204" pitchFamily="34" charset="0"/>
              <a:buChar char="•"/>
            </a:pPr>
            <a:r>
              <a:rPr lang="fr-FR" sz="1150" dirty="0">
                <a:solidFill>
                  <a:schemeClr val="bg1"/>
                </a:solidFill>
              </a:rPr>
              <a:t>Le pDTG ne nécessite </a:t>
            </a:r>
            <a:r>
              <a:rPr lang="fr-FR" sz="1150" u="sng" dirty="0">
                <a:solidFill>
                  <a:schemeClr val="bg1"/>
                </a:solidFill>
              </a:rPr>
              <a:t>qu’une prise quotidienne</a:t>
            </a:r>
            <a:r>
              <a:rPr lang="fr-FR" sz="1150" dirty="0">
                <a:solidFill>
                  <a:schemeClr val="bg1"/>
                </a:solidFill>
              </a:rPr>
              <a:t> tandis que le LPV/r doit être </a:t>
            </a:r>
            <a:br>
              <a:rPr lang="fr-FR" sz="1150" dirty="0">
                <a:solidFill>
                  <a:schemeClr val="bg1"/>
                </a:solidFill>
              </a:rPr>
            </a:br>
            <a:r>
              <a:rPr lang="fr-FR" sz="1150" dirty="0">
                <a:solidFill>
                  <a:schemeClr val="bg1"/>
                </a:solidFill>
              </a:rPr>
              <a:t>administré deux fois par jour.  </a:t>
            </a:r>
          </a:p>
          <a:p>
            <a:pPr marL="687388" lvl="1" indent="-223838">
              <a:spcAft>
                <a:spcPts val="400"/>
              </a:spcAft>
              <a:buFont typeface="Arial" panose="020B0604020202020204" pitchFamily="34" charset="0"/>
              <a:buChar char="•"/>
            </a:pPr>
            <a:r>
              <a:rPr lang="fr-FR" sz="1150" dirty="0">
                <a:solidFill>
                  <a:schemeClr val="bg1"/>
                </a:solidFill>
              </a:rPr>
              <a:t>Le pDTG peut être </a:t>
            </a:r>
            <a:r>
              <a:rPr lang="fr-FR" sz="1150" u="sng" dirty="0">
                <a:solidFill>
                  <a:schemeClr val="bg1"/>
                </a:solidFill>
              </a:rPr>
              <a:t>dissous dans l'eau</a:t>
            </a:r>
            <a:r>
              <a:rPr lang="fr-FR" sz="1150" dirty="0">
                <a:solidFill>
                  <a:schemeClr val="bg1"/>
                </a:solidFill>
              </a:rPr>
              <a:t>, contrairement aux pastilles et aux granules de LPV/r qui ne peuvent pas être dissous dans l'eau. </a:t>
            </a:r>
          </a:p>
          <a:p>
            <a:pPr marL="687388" lvl="1" indent="-223838">
              <a:spcAft>
                <a:spcPts val="800"/>
              </a:spcAft>
              <a:buFont typeface="Arial" panose="020B0604020202020204" pitchFamily="34" charset="0"/>
              <a:buChar char="•"/>
            </a:pPr>
            <a:r>
              <a:rPr lang="fr-FR" sz="1150" dirty="0">
                <a:solidFill>
                  <a:schemeClr val="bg1"/>
                </a:solidFill>
              </a:rPr>
              <a:t>Le pDTG a </a:t>
            </a:r>
            <a:r>
              <a:rPr lang="fr-FR" sz="1150" u="sng" dirty="0">
                <a:solidFill>
                  <a:schemeClr val="bg1"/>
                </a:solidFill>
              </a:rPr>
              <a:t>un goût de crème à la fraise</a:t>
            </a:r>
            <a:r>
              <a:rPr lang="fr-FR" sz="1150" dirty="0">
                <a:solidFill>
                  <a:schemeClr val="bg1"/>
                </a:solidFill>
              </a:rPr>
              <a:t> alors que le LPV/r a un goût amer que les enfants n'aiment pas. </a:t>
            </a:r>
            <a:endParaRPr lang="fr-FR" sz="1150" b="1" dirty="0">
              <a:solidFill>
                <a:schemeClr val="bg1"/>
              </a:solidFill>
            </a:endParaRPr>
          </a:p>
          <a:p>
            <a:pPr marL="463550" indent="-455613">
              <a:spcAft>
                <a:spcPts val="400"/>
              </a:spcAft>
            </a:pPr>
            <a:r>
              <a:rPr lang="fr-FR" sz="1800" b="1" dirty="0">
                <a:solidFill>
                  <a:schemeClr val="bg1"/>
                </a:solidFill>
              </a:rPr>
              <a:t>7.	Le pDTG a-t-il moins d'effets secondaires que le LPV/r ? Quels sont les effets secondaires du pDTG ?</a:t>
            </a:r>
          </a:p>
          <a:p>
            <a:pPr marL="463550">
              <a:spcAft>
                <a:spcPts val="400"/>
              </a:spcAft>
            </a:pPr>
            <a:r>
              <a:rPr lang="fr-FR" sz="1100" dirty="0">
                <a:solidFill>
                  <a:schemeClr val="bg1"/>
                </a:solidFill>
              </a:rPr>
              <a:t>Le pDTG a des effets secondaires moins graves que le LPV/r. Les effets secondaires du LPV/r comprennent la diarrhée et l'affaiblissement des os, ce qui ne se produit pas avec le pDTG. Ces effets secondaires rares du pDTG incluent l’insomnie, la fatigue, et les maux de tête, mais ils disparaissent généralement après un ou deux mois. La prise de poids a été un effet secondaire courant du DTG chez les adultes, mais ne semble pas être un problème chez les enfants. Néanmoins, vous devez surveiller régulièrement le poids de votre enfant. </a:t>
            </a:r>
          </a:p>
          <a:p>
            <a:pPr marL="463550">
              <a:spcAft>
                <a:spcPts val="400"/>
              </a:spcAft>
            </a:pPr>
            <a:r>
              <a:rPr lang="fr-FR" sz="1100" dirty="0">
                <a:solidFill>
                  <a:schemeClr val="bg1"/>
                </a:solidFill>
              </a:rPr>
              <a:t>Signalez au prestataire de santé de votre enfant toute préoccupation survenant à la suite de la prise de pDTG par votre enfant. </a:t>
            </a:r>
          </a:p>
        </p:txBody>
      </p:sp>
      <p:sp>
        <p:nvSpPr>
          <p:cNvPr id="25" name="Rectangle 24">
            <a:extLst>
              <a:ext uri="{FF2B5EF4-FFF2-40B4-BE49-F238E27FC236}">
                <a16:creationId xmlns:a16="http://schemas.microsoft.com/office/drawing/2014/main" id="{6555AF25-B763-4ABC-8689-0539C440BC99}"/>
              </a:ext>
            </a:extLst>
          </p:cNvPr>
          <p:cNvSpPr/>
          <p:nvPr/>
        </p:nvSpPr>
        <p:spPr>
          <a:xfrm rot="16200000">
            <a:off x="-2454336" y="2453330"/>
            <a:ext cx="5289680" cy="38301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fr-FR" sz="1520" b="1" dirty="0">
                <a:solidFill>
                  <a:schemeClr val="bg1"/>
                </a:solidFill>
              </a:rPr>
              <a:t>Le pDTG vs. LPV/r (aussi connu sous le nom de </a:t>
            </a:r>
            <a:r>
              <a:rPr lang="fr-FR" sz="1520" b="1" dirty="0" err="1">
                <a:solidFill>
                  <a:schemeClr val="bg1"/>
                </a:solidFill>
              </a:rPr>
              <a:t>Kaletra</a:t>
            </a:r>
            <a:r>
              <a:rPr lang="fr-FR" sz="1520" b="1" dirty="0">
                <a:solidFill>
                  <a:schemeClr val="bg1"/>
                </a:solidFill>
              </a:rPr>
              <a:t>)</a:t>
            </a:r>
          </a:p>
        </p:txBody>
      </p:sp>
      <p:sp>
        <p:nvSpPr>
          <p:cNvPr id="28" name="Rectangle 27">
            <a:extLst>
              <a:ext uri="{FF2B5EF4-FFF2-40B4-BE49-F238E27FC236}">
                <a16:creationId xmlns:a16="http://schemas.microsoft.com/office/drawing/2014/main" id="{1A09D376-F248-442A-B85F-E8B956E4A211}"/>
              </a:ext>
            </a:extLst>
          </p:cNvPr>
          <p:cNvSpPr/>
          <p:nvPr/>
        </p:nvSpPr>
        <p:spPr>
          <a:xfrm rot="16200000">
            <a:off x="-2193858" y="7482529"/>
            <a:ext cx="4768719" cy="383015"/>
          </a:xfrm>
          <a:prstGeom prst="rect">
            <a:avLst/>
          </a:prstGeom>
          <a:solidFill>
            <a:srgbClr val="DB74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fr-FR" sz="1600" b="1" dirty="0">
                <a:solidFill>
                  <a:schemeClr val="bg1"/>
                </a:solidFill>
              </a:rPr>
              <a:t>La Posologie et L’Administration du pDTG</a:t>
            </a:r>
          </a:p>
        </p:txBody>
      </p:sp>
      <p:pic>
        <p:nvPicPr>
          <p:cNvPr id="1026" name="Picture 2" descr="Cartoon strawberry clipart - WikiClipArt">
            <a:extLst>
              <a:ext uri="{FF2B5EF4-FFF2-40B4-BE49-F238E27FC236}">
                <a16:creationId xmlns:a16="http://schemas.microsoft.com/office/drawing/2014/main" id="{EB98A060-98DA-4D45-96D9-E6602C8E6D7C}"/>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23269" y="1040721"/>
            <a:ext cx="1018216" cy="121689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5AE8CF16-6935-4C02-A84B-E5D53694037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08755" y="7540347"/>
            <a:ext cx="121706" cy="110784"/>
          </a:xfrm>
          <a:prstGeom prst="rect">
            <a:avLst/>
          </a:prstGeom>
        </p:spPr>
      </p:pic>
      <p:pic>
        <p:nvPicPr>
          <p:cNvPr id="27" name="Picture 26">
            <a:extLst>
              <a:ext uri="{FF2B5EF4-FFF2-40B4-BE49-F238E27FC236}">
                <a16:creationId xmlns:a16="http://schemas.microsoft.com/office/drawing/2014/main" id="{343908C5-FCFA-4601-AE65-BF70BEC22DB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68636" y="7431121"/>
            <a:ext cx="121706" cy="220009"/>
          </a:xfrm>
          <a:prstGeom prst="rect">
            <a:avLst/>
          </a:prstGeom>
        </p:spPr>
      </p:pic>
      <p:pic>
        <p:nvPicPr>
          <p:cNvPr id="29" name="Picture 28">
            <a:extLst>
              <a:ext uri="{FF2B5EF4-FFF2-40B4-BE49-F238E27FC236}">
                <a16:creationId xmlns:a16="http://schemas.microsoft.com/office/drawing/2014/main" id="{6C5EA05B-2D85-4965-A64A-56D5C5049B3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73321" y="7859585"/>
            <a:ext cx="121706" cy="220009"/>
          </a:xfrm>
          <a:prstGeom prst="rect">
            <a:avLst/>
          </a:prstGeom>
        </p:spPr>
      </p:pic>
      <p:pic>
        <p:nvPicPr>
          <p:cNvPr id="30" name="Picture 29">
            <a:extLst>
              <a:ext uri="{FF2B5EF4-FFF2-40B4-BE49-F238E27FC236}">
                <a16:creationId xmlns:a16="http://schemas.microsoft.com/office/drawing/2014/main" id="{ABD64A13-5DA8-48FC-BBF9-602AC8BD4D1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108755" y="7865432"/>
            <a:ext cx="121706" cy="220009"/>
          </a:xfrm>
          <a:prstGeom prst="rect">
            <a:avLst/>
          </a:prstGeom>
        </p:spPr>
      </p:pic>
      <p:pic>
        <p:nvPicPr>
          <p:cNvPr id="31" name="Picture 30">
            <a:extLst>
              <a:ext uri="{FF2B5EF4-FFF2-40B4-BE49-F238E27FC236}">
                <a16:creationId xmlns:a16="http://schemas.microsoft.com/office/drawing/2014/main" id="{223C0FD6-7BB3-46A7-945D-DFD7B1BD8E1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73321" y="8280922"/>
            <a:ext cx="121706" cy="220009"/>
          </a:xfrm>
          <a:prstGeom prst="rect">
            <a:avLst/>
          </a:prstGeom>
        </p:spPr>
      </p:pic>
      <p:pic>
        <p:nvPicPr>
          <p:cNvPr id="32" name="Picture 31">
            <a:extLst>
              <a:ext uri="{FF2B5EF4-FFF2-40B4-BE49-F238E27FC236}">
                <a16:creationId xmlns:a16="http://schemas.microsoft.com/office/drawing/2014/main" id="{BC03F86F-4E5C-41A7-89F8-44F1CEB372EA}"/>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108755" y="8280928"/>
            <a:ext cx="121706" cy="220009"/>
          </a:xfrm>
          <a:prstGeom prst="rect">
            <a:avLst/>
          </a:prstGeom>
        </p:spPr>
      </p:pic>
      <p:pic>
        <p:nvPicPr>
          <p:cNvPr id="33" name="Picture 32">
            <a:extLst>
              <a:ext uri="{FF2B5EF4-FFF2-40B4-BE49-F238E27FC236}">
                <a16:creationId xmlns:a16="http://schemas.microsoft.com/office/drawing/2014/main" id="{35CAD557-8746-495D-A0AE-827CE58B1B2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244190" y="8390148"/>
            <a:ext cx="121706" cy="110783"/>
          </a:xfrm>
          <a:prstGeom prst="rect">
            <a:avLst/>
          </a:prstGeom>
        </p:spPr>
      </p:pic>
      <p:pic>
        <p:nvPicPr>
          <p:cNvPr id="36" name="Picture 35">
            <a:extLst>
              <a:ext uri="{FF2B5EF4-FFF2-40B4-BE49-F238E27FC236}">
                <a16:creationId xmlns:a16="http://schemas.microsoft.com/office/drawing/2014/main" id="{5F9E6443-3120-4850-A452-EAAEFBA05A0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68636" y="6979410"/>
            <a:ext cx="121706" cy="220009"/>
          </a:xfrm>
          <a:prstGeom prst="rect">
            <a:avLst/>
          </a:prstGeom>
        </p:spPr>
      </p:pic>
    </p:spTree>
    <p:extLst>
      <p:ext uri="{BB962C8B-B14F-4D97-AF65-F5344CB8AC3E}">
        <p14:creationId xmlns:p14="http://schemas.microsoft.com/office/powerpoint/2010/main" val="3857661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67C591C3-D5F8-624A-B40F-D72D3C1EEA84}"/>
              </a:ext>
            </a:extLst>
          </p:cNvPr>
          <p:cNvSpPr/>
          <p:nvPr/>
        </p:nvSpPr>
        <p:spPr>
          <a:xfrm>
            <a:off x="382010" y="-6040"/>
            <a:ext cx="7390390" cy="10064440"/>
          </a:xfrm>
          <a:prstGeom prst="rect">
            <a:avLst/>
          </a:prstGeom>
          <a:solidFill>
            <a:srgbClr val="E87D2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t" anchorCtr="0"/>
          <a:lstStyle/>
          <a:p>
            <a:pPr marL="8732">
              <a:spcBef>
                <a:spcPts val="220"/>
              </a:spcBef>
              <a:spcAft>
                <a:spcPts val="900"/>
              </a:spcAft>
            </a:pPr>
            <a:endParaRPr lang="fr-FR" sz="1200">
              <a:solidFill>
                <a:schemeClr val="bg1"/>
              </a:solidFill>
            </a:endParaRPr>
          </a:p>
        </p:txBody>
      </p:sp>
      <p:graphicFrame>
        <p:nvGraphicFramePr>
          <p:cNvPr id="17" name="Table 16">
            <a:extLst>
              <a:ext uri="{FF2B5EF4-FFF2-40B4-BE49-F238E27FC236}">
                <a16:creationId xmlns:a16="http://schemas.microsoft.com/office/drawing/2014/main" id="{C07DAA13-0F63-7844-9758-2FE2A4744629}"/>
              </a:ext>
            </a:extLst>
          </p:cNvPr>
          <p:cNvGraphicFramePr>
            <a:graphicFrameLocks noGrp="1"/>
          </p:cNvGraphicFramePr>
          <p:nvPr>
            <p:extLst>
              <p:ext uri="{D42A27DB-BD31-4B8C-83A1-F6EECF244321}">
                <p14:modId xmlns:p14="http://schemas.microsoft.com/office/powerpoint/2010/main" val="1370527707"/>
              </p:ext>
            </p:extLst>
          </p:nvPr>
        </p:nvGraphicFramePr>
        <p:xfrm>
          <a:off x="3939294" y="2218479"/>
          <a:ext cx="3533304" cy="3530672"/>
        </p:xfrm>
        <a:graphic>
          <a:graphicData uri="http://schemas.openxmlformats.org/drawingml/2006/table">
            <a:tbl>
              <a:tblPr firstRow="1" bandRow="1">
                <a:tableStyleId>{6E25E649-3F16-4E02-A733-19D2CDBF48F0}</a:tableStyleId>
              </a:tblPr>
              <a:tblGrid>
                <a:gridCol w="1007002">
                  <a:extLst>
                    <a:ext uri="{9D8B030D-6E8A-4147-A177-3AD203B41FA5}">
                      <a16:colId xmlns:a16="http://schemas.microsoft.com/office/drawing/2014/main" val="3404884752"/>
                    </a:ext>
                  </a:extLst>
                </a:gridCol>
                <a:gridCol w="1183749">
                  <a:extLst>
                    <a:ext uri="{9D8B030D-6E8A-4147-A177-3AD203B41FA5}">
                      <a16:colId xmlns:a16="http://schemas.microsoft.com/office/drawing/2014/main" val="967984148"/>
                    </a:ext>
                  </a:extLst>
                </a:gridCol>
                <a:gridCol w="1342553">
                  <a:extLst>
                    <a:ext uri="{9D8B030D-6E8A-4147-A177-3AD203B41FA5}">
                      <a16:colId xmlns:a16="http://schemas.microsoft.com/office/drawing/2014/main" val="2656760448"/>
                    </a:ext>
                  </a:extLst>
                </a:gridCol>
              </a:tblGrid>
              <a:tr h="422735">
                <a:tc gridSpan="3">
                  <a:txBody>
                    <a:bodyPr/>
                    <a:lstStyle/>
                    <a:p>
                      <a:pPr marL="0" marR="0" lvl="0" indent="0" algn="ctr" defTabSz="1341087" rtl="0" eaLnBrk="1" fontAlgn="auto" latinLnBrk="0" hangingPunct="1">
                        <a:lnSpc>
                          <a:spcPct val="115000"/>
                        </a:lnSpc>
                        <a:spcBef>
                          <a:spcPts val="0"/>
                        </a:spcBef>
                        <a:spcAft>
                          <a:spcPts val="0"/>
                        </a:spcAft>
                        <a:buClrTx/>
                        <a:buSzTx/>
                        <a:buFontTx/>
                        <a:buNone/>
                        <a:tabLst/>
                        <a:defRPr/>
                      </a:pPr>
                      <a:r>
                        <a:rPr lang="fr-FR" sz="1200" b="1" kern="1200" noProof="0" dirty="0">
                          <a:solidFill>
                            <a:schemeClr val="bg1"/>
                          </a:solidFill>
                          <a:latin typeface="+mn-lt"/>
                          <a:ea typeface="Calibri" panose="020F0502020204030204" pitchFamily="34" charset="0"/>
                          <a:cs typeface="Times New Roman" panose="02020603050405020304" pitchFamily="18" charset="0"/>
                        </a:rPr>
                        <a:t>Volumes d’eau nécessaires pour l’administration du pDTG seul* :</a:t>
                      </a:r>
                      <a:br>
                        <a:rPr lang="fr-FR" sz="1200" b="1" kern="1200" noProof="0" dirty="0">
                          <a:solidFill>
                            <a:schemeClr val="bg1"/>
                          </a:solidFill>
                          <a:latin typeface="+mn-lt"/>
                          <a:ea typeface="Calibri" panose="020F0502020204030204" pitchFamily="34" charset="0"/>
                          <a:cs typeface="Times New Roman" panose="02020603050405020304" pitchFamily="18" charset="0"/>
                        </a:rPr>
                      </a:br>
                      <a:endParaRPr lang="fr-FR" sz="1100" b="1" kern="1200" noProof="0" dirty="0">
                        <a:solidFill>
                          <a:schemeClr val="bg1"/>
                        </a:solidFill>
                        <a:effectLst/>
                        <a:latin typeface="+mn-lt"/>
                        <a:ea typeface="Calibri" panose="020F0502020204030204" pitchFamily="34" charset="0"/>
                        <a:cs typeface="Times New Roman" panose="02020603050405020304" pitchFamily="18"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68139465"/>
                  </a:ext>
                </a:extLst>
              </a:tr>
              <a:tr h="661902">
                <a:tc>
                  <a:txBody>
                    <a:bodyPr/>
                    <a:lstStyle/>
                    <a:p>
                      <a:pPr marL="0" marR="0" algn="ctr">
                        <a:lnSpc>
                          <a:spcPct val="115000"/>
                        </a:lnSpc>
                        <a:spcBef>
                          <a:spcPts val="0"/>
                        </a:spcBef>
                        <a:spcAft>
                          <a:spcPts val="0"/>
                        </a:spcAft>
                      </a:pPr>
                      <a:r>
                        <a:rPr lang="fr-FR" sz="1200" kern="1200" noProof="0">
                          <a:solidFill>
                            <a:schemeClr val="bg1"/>
                          </a:solidFill>
                          <a:effectLst/>
                        </a:rPr>
                        <a:t>Poids</a:t>
                      </a:r>
                      <a:endParaRPr lang="fr-FR" sz="1200"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marL="0" marR="0" algn="ctr">
                        <a:lnSpc>
                          <a:spcPct val="95000"/>
                        </a:lnSpc>
                        <a:spcBef>
                          <a:spcPts val="300"/>
                        </a:spcBef>
                        <a:spcAft>
                          <a:spcPts val="300"/>
                        </a:spcAft>
                      </a:pPr>
                      <a:r>
                        <a:rPr lang="fr-FR" sz="1200" kern="1200" noProof="0">
                          <a:solidFill>
                            <a:schemeClr val="bg1"/>
                          </a:solidFill>
                          <a:effectLst/>
                        </a:rPr>
                        <a:t>Nombre de Comprimés Par Jour</a:t>
                      </a:r>
                      <a:endParaRPr lang="fr-FR" sz="1200"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marL="0" marR="0" algn="ctr">
                        <a:lnSpc>
                          <a:spcPct val="95000"/>
                        </a:lnSpc>
                        <a:spcBef>
                          <a:spcPts val="300"/>
                        </a:spcBef>
                        <a:spcAft>
                          <a:spcPts val="300"/>
                        </a:spcAft>
                      </a:pPr>
                      <a:r>
                        <a:rPr lang="fr-FR" sz="1200" kern="1200" noProof="0" dirty="0">
                          <a:solidFill>
                            <a:schemeClr val="bg1"/>
                          </a:solidFill>
                          <a:effectLst/>
                        </a:rPr>
                        <a:t>Volume D’Eau</a:t>
                      </a:r>
                      <a:endParaRPr lang="fr-FR" sz="1200" noProof="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a16="http://schemas.microsoft.com/office/drawing/2014/main" val="2958946380"/>
                  </a:ext>
                </a:extLst>
              </a:tr>
              <a:tr h="430998">
                <a:tc>
                  <a:txBody>
                    <a:bodyPr/>
                    <a:lstStyle/>
                    <a:p>
                      <a:pPr marL="45720" marR="0" algn="ctr">
                        <a:lnSpc>
                          <a:spcPct val="115000"/>
                        </a:lnSpc>
                        <a:spcBef>
                          <a:spcPts val="0"/>
                        </a:spcBef>
                        <a:spcAft>
                          <a:spcPts val="0"/>
                        </a:spcAft>
                      </a:pPr>
                      <a:r>
                        <a:rPr lang="fr-FR" sz="1200" kern="1200" noProof="0">
                          <a:solidFill>
                            <a:schemeClr val="bg1"/>
                          </a:solidFill>
                          <a:effectLst/>
                        </a:rPr>
                        <a:t>3 à &lt; 6 kg</a:t>
                      </a:r>
                      <a:endParaRPr lang="fr-FR" sz="1200"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algn="l">
                        <a:lnSpc>
                          <a:spcPct val="95000"/>
                        </a:lnSpc>
                        <a:spcBef>
                          <a:spcPts val="300"/>
                        </a:spcBef>
                        <a:spcAft>
                          <a:spcPts val="300"/>
                        </a:spcAft>
                      </a:pPr>
                      <a:r>
                        <a:rPr lang="fr-FR" sz="1200" kern="1200" noProof="0">
                          <a:solidFill>
                            <a:schemeClr val="bg1"/>
                          </a:solidFill>
                          <a:effectLst/>
                        </a:rPr>
                        <a:t>0.5</a:t>
                      </a:r>
                      <a:endParaRPr lang="fr-FR" sz="1200" noProof="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rowSpan="2">
                  <a:txBody>
                    <a:bodyPr/>
                    <a:lstStyle/>
                    <a:p>
                      <a:pPr marL="0" marR="0" algn="ctr">
                        <a:lnSpc>
                          <a:spcPct val="95000"/>
                        </a:lnSpc>
                        <a:spcBef>
                          <a:spcPts val="300"/>
                        </a:spcBef>
                        <a:spcAft>
                          <a:spcPts val="300"/>
                        </a:spcAft>
                      </a:pPr>
                      <a:r>
                        <a:rPr lang="fr-FR" sz="1200" kern="1200" noProof="0">
                          <a:solidFill>
                            <a:schemeClr val="bg1"/>
                          </a:solidFill>
                          <a:effectLst/>
                        </a:rPr>
                        <a:t>5mL </a:t>
                      </a:r>
                      <a:br>
                        <a:rPr lang="fr-FR" sz="1200" kern="1200" noProof="0">
                          <a:solidFill>
                            <a:schemeClr val="bg1"/>
                          </a:solidFill>
                          <a:effectLst/>
                        </a:rPr>
                      </a:br>
                      <a:r>
                        <a:rPr lang="fr-FR" sz="1200" kern="1200" noProof="0">
                          <a:solidFill>
                            <a:schemeClr val="bg1"/>
                          </a:solidFill>
                          <a:effectLst/>
                        </a:rPr>
                        <a:t>(1 cuillère à café)</a:t>
                      </a:r>
                      <a:endParaRPr lang="fr-FR" sz="1200"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extLst>
                  <a:ext uri="{0D108BD9-81ED-4DB2-BD59-A6C34878D82A}">
                    <a16:rowId xmlns:a16="http://schemas.microsoft.com/office/drawing/2014/main" val="3065054551"/>
                  </a:ext>
                </a:extLst>
              </a:tr>
              <a:tr h="430998">
                <a:tc>
                  <a:txBody>
                    <a:bodyPr/>
                    <a:lstStyle/>
                    <a:p>
                      <a:pPr marL="45720" marR="0" algn="ctr">
                        <a:lnSpc>
                          <a:spcPct val="115000"/>
                        </a:lnSpc>
                        <a:spcBef>
                          <a:spcPts val="0"/>
                        </a:spcBef>
                        <a:spcAft>
                          <a:spcPts val="0"/>
                        </a:spcAft>
                      </a:pPr>
                      <a:r>
                        <a:rPr lang="fr-FR" sz="1200" kern="1200" noProof="0">
                          <a:solidFill>
                            <a:schemeClr val="bg1"/>
                          </a:solidFill>
                          <a:effectLst/>
                        </a:rPr>
                        <a:t>6 à &lt; 10 kg</a:t>
                      </a:r>
                      <a:endParaRPr lang="fr-FR" sz="1200"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fr-FR" sz="1200" kern="1200" noProof="0">
                          <a:solidFill>
                            <a:schemeClr val="bg1"/>
                          </a:solidFill>
                          <a:effectLst/>
                        </a:rPr>
                        <a:t>1.5</a:t>
                      </a:r>
                      <a:endParaRPr lang="fr-FR" sz="1200"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vMerge="1">
                  <a:txBody>
                    <a:bodyPr/>
                    <a:lstStyle/>
                    <a:p>
                      <a:pPr marL="0" marR="0" algn="ctr">
                        <a:lnSpc>
                          <a:spcPct val="95000"/>
                        </a:lnSpc>
                        <a:spcBef>
                          <a:spcPts val="300"/>
                        </a:spcBef>
                        <a:spcAft>
                          <a:spcPts val="300"/>
                        </a:spcAft>
                      </a:pPr>
                      <a:endPar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3332854283"/>
                  </a:ext>
                </a:extLst>
              </a:tr>
              <a:tr h="430998">
                <a:tc>
                  <a:txBody>
                    <a:bodyPr/>
                    <a:lstStyle/>
                    <a:p>
                      <a:pPr marL="45720" marR="0" algn="ctr">
                        <a:lnSpc>
                          <a:spcPct val="115000"/>
                        </a:lnSpc>
                        <a:spcBef>
                          <a:spcPts val="0"/>
                        </a:spcBef>
                        <a:spcAft>
                          <a:spcPts val="0"/>
                        </a:spcAft>
                      </a:pPr>
                      <a:r>
                        <a:rPr lang="fr-FR" sz="1200" kern="1200" noProof="0">
                          <a:solidFill>
                            <a:schemeClr val="bg1"/>
                          </a:solidFill>
                          <a:effectLst/>
                        </a:rPr>
                        <a:t>10 à &lt; 14 kg</a:t>
                      </a:r>
                      <a:endParaRPr lang="fr-FR" sz="1200"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algn="l">
                        <a:lnSpc>
                          <a:spcPct val="95000"/>
                        </a:lnSpc>
                        <a:spcBef>
                          <a:spcPts val="300"/>
                        </a:spcBef>
                        <a:spcAft>
                          <a:spcPts val="300"/>
                        </a:spcAft>
                      </a:pPr>
                      <a:r>
                        <a:rPr lang="fr-FR" sz="1200" kern="1200" noProof="0">
                          <a:solidFill>
                            <a:schemeClr val="bg1"/>
                          </a:solidFill>
                          <a:effectLst/>
                        </a:rPr>
                        <a:t>2</a:t>
                      </a:r>
                      <a:endParaRPr lang="fr-FR" sz="1200" noProof="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2004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rowSpan="2">
                  <a:txBody>
                    <a:bodyPr/>
                    <a:lstStyle/>
                    <a:p>
                      <a:pPr marL="0" marR="0" algn="ctr">
                        <a:lnSpc>
                          <a:spcPct val="95000"/>
                        </a:lnSpc>
                        <a:spcBef>
                          <a:spcPts val="300"/>
                        </a:spcBef>
                        <a:spcAft>
                          <a:spcPts val="300"/>
                        </a:spcAft>
                      </a:pPr>
                      <a:r>
                        <a:rPr lang="fr-FR" sz="1200" kern="1200" noProof="0">
                          <a:solidFill>
                            <a:schemeClr val="bg1"/>
                          </a:solidFill>
                          <a:effectLst/>
                        </a:rPr>
                        <a:t>10mL </a:t>
                      </a:r>
                      <a:br>
                        <a:rPr lang="fr-FR" sz="1200" kern="1200" noProof="0">
                          <a:solidFill>
                            <a:schemeClr val="bg1"/>
                          </a:solidFill>
                          <a:effectLst/>
                        </a:rPr>
                      </a:br>
                      <a:r>
                        <a:rPr lang="fr-FR" sz="1200" kern="1200" noProof="0">
                          <a:solidFill>
                            <a:schemeClr val="bg1"/>
                          </a:solidFill>
                          <a:effectLst/>
                        </a:rPr>
                        <a:t>(2 cuillères à café)</a:t>
                      </a:r>
                      <a:endParaRPr lang="fr-FR" sz="1200"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123693842"/>
                  </a:ext>
                </a:extLst>
              </a:tr>
              <a:tr h="430998">
                <a:tc>
                  <a:txBody>
                    <a:bodyPr/>
                    <a:lstStyle/>
                    <a:p>
                      <a:pPr marL="45720" marR="0" algn="ctr">
                        <a:lnSpc>
                          <a:spcPct val="95000"/>
                        </a:lnSpc>
                        <a:spcBef>
                          <a:spcPts val="0"/>
                        </a:spcBef>
                        <a:spcAft>
                          <a:spcPts val="0"/>
                        </a:spcAft>
                      </a:pPr>
                      <a:r>
                        <a:rPr lang="fr-FR" sz="1200" kern="1200" noProof="0">
                          <a:solidFill>
                            <a:schemeClr val="bg1"/>
                          </a:solidFill>
                          <a:effectLst/>
                        </a:rPr>
                        <a:t>14 à &lt; 20 kg</a:t>
                      </a:r>
                      <a:endParaRPr lang="fr-FR" sz="1200"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fr-FR" sz="1200" kern="1200" noProof="0">
                          <a:solidFill>
                            <a:schemeClr val="bg1"/>
                          </a:solidFill>
                          <a:effectLst/>
                        </a:rPr>
                        <a:t>2.5</a:t>
                      </a:r>
                      <a:endParaRPr lang="fr-FR" sz="1200" noProof="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vMerge="1">
                  <a:txBody>
                    <a:bodyPr/>
                    <a:lstStyle/>
                    <a:p>
                      <a:pPr marL="0" marR="0" algn="ctr">
                        <a:lnSpc>
                          <a:spcPct val="95000"/>
                        </a:lnSpc>
                        <a:spcBef>
                          <a:spcPts val="300"/>
                        </a:spcBef>
                        <a:spcAft>
                          <a:spcPts val="300"/>
                        </a:spcAft>
                      </a:pPr>
                      <a:endPar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843360781"/>
                  </a:ext>
                </a:extLst>
              </a:tr>
              <a:tr h="401767">
                <a:tc gridSpan="3">
                  <a:txBody>
                    <a:bodyPr/>
                    <a:lstStyle/>
                    <a:p>
                      <a:pPr marL="45720" marR="0" lvl="0" indent="0" algn="ctr" defTabSz="1341087" rtl="0" eaLnBrk="1" fontAlgn="auto" latinLnBrk="0" hangingPunct="1">
                        <a:lnSpc>
                          <a:spcPct val="95000"/>
                        </a:lnSpc>
                        <a:spcBef>
                          <a:spcPts val="0"/>
                        </a:spcBef>
                        <a:spcAft>
                          <a:spcPts val="0"/>
                        </a:spcAft>
                        <a:buClrTx/>
                        <a:buSzTx/>
                        <a:buFontTx/>
                        <a:buNone/>
                        <a:tabLst/>
                        <a:defRPr/>
                      </a:pPr>
                      <a:r>
                        <a:rPr lang="fr-FR" sz="1050" i="1" kern="1200" noProof="0" dirty="0">
                          <a:solidFill>
                            <a:schemeClr val="bg1"/>
                          </a:solidFill>
                          <a:latin typeface="+mn-lt"/>
                          <a:ea typeface="Calibri" panose="020F0502020204030204" pitchFamily="34" charset="0"/>
                          <a:cs typeface="Times New Roman" panose="02020603050405020304" pitchFamily="18" charset="0"/>
                        </a:rPr>
                        <a:t>* Si vous devez administrer conjointement du pDTG et de l’ABC/3TC, utilisez 10 à 20 ml ou 2 à 4 cuillères à café d’eau pure</a:t>
                      </a:r>
                      <a:endParaRPr lang="fr-FR" sz="1050" i="1" kern="1200" noProof="0" dirty="0">
                        <a:solidFill>
                          <a:schemeClr val="bg1"/>
                        </a:solidFill>
                        <a:effectLst/>
                        <a:latin typeface="+mn-lt"/>
                        <a:ea typeface="Calibri" panose="020F0502020204030204" pitchFamily="34" charset="0"/>
                        <a:cs typeface="Times New Roman" panose="02020603050405020304" pitchFamily="18" charset="0"/>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95000"/>
                        </a:lnSpc>
                        <a:spcBef>
                          <a:spcPts val="300"/>
                        </a:spcBef>
                        <a:spcAft>
                          <a:spcPts val="300"/>
                        </a:spcAft>
                      </a:pPr>
                      <a:endPar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hMerge="1">
                  <a:txBody>
                    <a:bodyPr/>
                    <a:lstStyle/>
                    <a:p>
                      <a:pPr marL="0" marR="0" algn="ctr">
                        <a:lnSpc>
                          <a:spcPct val="95000"/>
                        </a:lnSpc>
                        <a:spcBef>
                          <a:spcPts val="300"/>
                        </a:spcBef>
                        <a:spcAft>
                          <a:spcPts val="300"/>
                        </a:spcAft>
                      </a:pPr>
                      <a:endPar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99108174"/>
                  </a:ext>
                </a:extLst>
              </a:tr>
            </a:tbl>
          </a:graphicData>
        </a:graphic>
      </p:graphicFrame>
      <p:pic>
        <p:nvPicPr>
          <p:cNvPr id="19" name="Picture 18">
            <a:extLst>
              <a:ext uri="{FF2B5EF4-FFF2-40B4-BE49-F238E27FC236}">
                <a16:creationId xmlns:a16="http://schemas.microsoft.com/office/drawing/2014/main" id="{466F472D-43DE-2847-82E0-BF38C3CEE9EF}"/>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701318" y="4093607"/>
            <a:ext cx="133877" cy="121862"/>
          </a:xfrm>
          <a:prstGeom prst="rect">
            <a:avLst/>
          </a:prstGeom>
        </p:spPr>
      </p:pic>
      <p:pic>
        <p:nvPicPr>
          <p:cNvPr id="20" name="Picture 19">
            <a:extLst>
              <a:ext uri="{FF2B5EF4-FFF2-40B4-BE49-F238E27FC236}">
                <a16:creationId xmlns:a16="http://schemas.microsoft.com/office/drawing/2014/main" id="{65B3B3DE-E688-2243-8D4D-CEDA47F4F00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547187" y="3973459"/>
            <a:ext cx="133877" cy="242010"/>
          </a:xfrm>
          <a:prstGeom prst="rect">
            <a:avLst/>
          </a:prstGeom>
        </p:spPr>
      </p:pic>
      <p:pic>
        <p:nvPicPr>
          <p:cNvPr id="21" name="Picture 20">
            <a:extLst>
              <a:ext uri="{FF2B5EF4-FFF2-40B4-BE49-F238E27FC236}">
                <a16:creationId xmlns:a16="http://schemas.microsoft.com/office/drawing/2014/main" id="{BA51BAD1-5F6D-F047-A24A-9CB15CC13EB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552340" y="4413934"/>
            <a:ext cx="133877" cy="242010"/>
          </a:xfrm>
          <a:prstGeom prst="rect">
            <a:avLst/>
          </a:prstGeom>
        </p:spPr>
      </p:pic>
      <p:pic>
        <p:nvPicPr>
          <p:cNvPr id="22" name="Picture 21">
            <a:extLst>
              <a:ext uri="{FF2B5EF4-FFF2-40B4-BE49-F238E27FC236}">
                <a16:creationId xmlns:a16="http://schemas.microsoft.com/office/drawing/2014/main" id="{3D57EE5C-0FC4-4942-B5D3-31364A81AEB5}"/>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01318" y="4420364"/>
            <a:ext cx="133877" cy="242010"/>
          </a:xfrm>
          <a:prstGeom prst="rect">
            <a:avLst/>
          </a:prstGeom>
        </p:spPr>
      </p:pic>
      <p:pic>
        <p:nvPicPr>
          <p:cNvPr id="23" name="Picture 22">
            <a:extLst>
              <a:ext uri="{FF2B5EF4-FFF2-40B4-BE49-F238E27FC236}">
                <a16:creationId xmlns:a16="http://schemas.microsoft.com/office/drawing/2014/main" id="{E29EF548-B726-2843-9AAC-491624ADC8D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552340" y="4854409"/>
            <a:ext cx="133877" cy="242010"/>
          </a:xfrm>
          <a:prstGeom prst="rect">
            <a:avLst/>
          </a:prstGeom>
        </p:spPr>
      </p:pic>
      <p:pic>
        <p:nvPicPr>
          <p:cNvPr id="24" name="Picture 23">
            <a:extLst>
              <a:ext uri="{FF2B5EF4-FFF2-40B4-BE49-F238E27FC236}">
                <a16:creationId xmlns:a16="http://schemas.microsoft.com/office/drawing/2014/main" id="{C7C6F40E-1A54-1D4F-80F2-4FD15CC1B2D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01318" y="4854409"/>
            <a:ext cx="133877" cy="242010"/>
          </a:xfrm>
          <a:prstGeom prst="rect">
            <a:avLst/>
          </a:prstGeom>
        </p:spPr>
      </p:pic>
      <p:pic>
        <p:nvPicPr>
          <p:cNvPr id="25" name="Picture 24">
            <a:extLst>
              <a:ext uri="{FF2B5EF4-FFF2-40B4-BE49-F238E27FC236}">
                <a16:creationId xmlns:a16="http://schemas.microsoft.com/office/drawing/2014/main" id="{60D445DF-81D6-D546-AF75-59E81AE8D06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850296" y="4974557"/>
            <a:ext cx="133877" cy="121862"/>
          </a:xfrm>
          <a:prstGeom prst="rect">
            <a:avLst/>
          </a:prstGeom>
        </p:spPr>
      </p:pic>
      <p:pic>
        <p:nvPicPr>
          <p:cNvPr id="26" name="Picture 25">
            <a:extLst>
              <a:ext uri="{FF2B5EF4-FFF2-40B4-BE49-F238E27FC236}">
                <a16:creationId xmlns:a16="http://schemas.microsoft.com/office/drawing/2014/main" id="{1178DE8A-D141-864A-9A98-E0B847C02B4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547730" y="3623429"/>
            <a:ext cx="133877" cy="121862"/>
          </a:xfrm>
          <a:prstGeom prst="rect">
            <a:avLst/>
          </a:prstGeom>
        </p:spPr>
      </p:pic>
      <p:sp>
        <p:nvSpPr>
          <p:cNvPr id="18" name="Rectangle 17">
            <a:extLst>
              <a:ext uri="{FF2B5EF4-FFF2-40B4-BE49-F238E27FC236}">
                <a16:creationId xmlns:a16="http://schemas.microsoft.com/office/drawing/2014/main" id="{3F46B15E-A2AB-449E-BBD6-F7D89C984129}"/>
              </a:ext>
            </a:extLst>
          </p:cNvPr>
          <p:cNvSpPr/>
          <p:nvPr/>
        </p:nvSpPr>
        <p:spPr>
          <a:xfrm rot="16200000">
            <a:off x="-4838698" y="4837692"/>
            <a:ext cx="10058402" cy="383015"/>
          </a:xfrm>
          <a:prstGeom prst="rect">
            <a:avLst/>
          </a:prstGeom>
          <a:solidFill>
            <a:srgbClr val="DB74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fr-FR" sz="1600" b="1">
                <a:solidFill>
                  <a:schemeClr val="bg1"/>
                </a:solidFill>
              </a:rPr>
              <a:t>La Posologie et L’Administration du pDTG</a:t>
            </a:r>
          </a:p>
        </p:txBody>
      </p:sp>
      <p:sp>
        <p:nvSpPr>
          <p:cNvPr id="40" name="Rectangle 39">
            <a:extLst>
              <a:ext uri="{FF2B5EF4-FFF2-40B4-BE49-F238E27FC236}">
                <a16:creationId xmlns:a16="http://schemas.microsoft.com/office/drawing/2014/main" id="{1DF88B0A-0AAF-434A-8D86-15E8425277BF}"/>
              </a:ext>
            </a:extLst>
          </p:cNvPr>
          <p:cNvSpPr/>
          <p:nvPr/>
        </p:nvSpPr>
        <p:spPr>
          <a:xfrm>
            <a:off x="382008" y="6257697"/>
            <a:ext cx="7390392" cy="3680050"/>
          </a:xfrm>
          <a:prstGeom prst="rect">
            <a:avLst/>
          </a:prstGeom>
          <a:noFill/>
        </p:spPr>
        <p:txBody>
          <a:bodyPr wrap="square" lIns="91440" tIns="182880" rIns="182880" bIns="182880" anchor="ctr">
            <a:noAutofit/>
          </a:bodyPr>
          <a:lstStyle/>
          <a:p>
            <a:pPr marL="463550" lvl="0" indent="-455613">
              <a:spcAft>
                <a:spcPts val="400"/>
              </a:spcAft>
            </a:pPr>
            <a:r>
              <a:rPr lang="fr-FR" sz="1800" b="1" dirty="0">
                <a:solidFill>
                  <a:schemeClr val="bg1"/>
                </a:solidFill>
              </a:rPr>
              <a:t>11.	Peut-on mélanger ABC/3TC 120/60 mg comprimés dispersibles et pDTG ?</a:t>
            </a:r>
            <a:endParaRPr lang="fr-FR" sz="1800" dirty="0">
              <a:solidFill>
                <a:schemeClr val="bg1"/>
              </a:solidFill>
            </a:endParaRPr>
          </a:p>
          <a:p>
            <a:pPr marL="463550" lvl="0">
              <a:spcAft>
                <a:spcPts val="400"/>
              </a:spcAft>
            </a:pPr>
            <a:r>
              <a:rPr lang="fr-FR" sz="1150" b="1" dirty="0">
                <a:solidFill>
                  <a:schemeClr val="bg1"/>
                </a:solidFill>
              </a:rPr>
              <a:t>Oui, pour administrer les deux médicaments conjointement :</a:t>
            </a:r>
          </a:p>
          <a:p>
            <a:pPr marL="808038" lvl="0" indent="-344488">
              <a:spcAft>
                <a:spcPts val="400"/>
              </a:spcAft>
              <a:buFont typeface="+mj-lt"/>
              <a:buAutoNum type="arabicPeriod"/>
            </a:pPr>
            <a:r>
              <a:rPr lang="fr-FR" sz="1150" dirty="0">
                <a:solidFill>
                  <a:schemeClr val="bg1"/>
                </a:solidFill>
              </a:rPr>
              <a:t>Déterminez la posologie de comprimés de pDTG et ABC/3TC à administrer en fonction du poids de l'enfant. </a:t>
            </a:r>
          </a:p>
          <a:p>
            <a:pPr marL="808038" lvl="0" indent="-344488">
              <a:spcAft>
                <a:spcPts val="1000"/>
              </a:spcAft>
              <a:buFont typeface="+mj-lt"/>
              <a:buAutoNum type="arabicPeriod"/>
            </a:pPr>
            <a:r>
              <a:rPr lang="fr-FR" sz="1150" dirty="0">
                <a:solidFill>
                  <a:schemeClr val="bg1"/>
                </a:solidFill>
              </a:rPr>
              <a:t>Ensuite, dans le même verre, mélangez ces comprimés avec 2 à 4 cuillères à café d’eau. Suivez les mêmes étapes que dans la FAQ #10 pour vous assurer que l’enfant avale toute la dose de médicament. N’oubliez pas qu’il faut éviter d’utiliser trop d’eau afin de s’assurer que toute la dose soit avalée sans en renverser.</a:t>
            </a:r>
            <a:endParaRPr lang="fr-FR" sz="1800" b="1" dirty="0">
              <a:solidFill>
                <a:schemeClr val="bg1"/>
              </a:solidFill>
            </a:endParaRPr>
          </a:p>
          <a:p>
            <a:pPr marL="463550" lvl="0" indent="-455613">
              <a:spcAft>
                <a:spcPts val="400"/>
              </a:spcAft>
            </a:pPr>
            <a:r>
              <a:rPr lang="fr-FR" sz="1800" b="1" dirty="0">
                <a:solidFill>
                  <a:schemeClr val="bg1"/>
                </a:solidFill>
              </a:rPr>
              <a:t>12.	Puis-je mélanger le pDTG avec des liquides autres que l'eau (comme du jus ou du lait maternel) ou dans des aliments (comme du yaourt ou de la bouillie) ? </a:t>
            </a:r>
            <a:endParaRPr lang="fr-FR" sz="1800" dirty="0">
              <a:solidFill>
                <a:schemeClr val="bg1"/>
              </a:solidFill>
            </a:endParaRPr>
          </a:p>
          <a:p>
            <a:pPr marL="463550" lvl="0">
              <a:spcAft>
                <a:spcPts val="400"/>
              </a:spcAft>
            </a:pPr>
            <a:r>
              <a:rPr lang="fr-FR" sz="1150" dirty="0">
                <a:solidFill>
                  <a:schemeClr val="bg1"/>
                </a:solidFill>
              </a:rPr>
              <a:t>Le pDTG et l’ABC/3TC devront être dispersés dans de l’eau pure, mais si l’enfant ne parvient pas à boire de l’eau, vous pouvez mélanger les comprimés avec d’autres liquides ou des aliments, tels que du lait, du jus de fruits, un yaourt ou de la bouillie. Suivez les mêmes étapes que dans la FAQ #10 et #11 pour vous assurer que l’enfant avale toute la dose de médicament.</a:t>
            </a:r>
            <a:endParaRPr lang="fr-FR" sz="1150" dirty="0">
              <a:solidFill>
                <a:schemeClr val="bg1"/>
              </a:solidFill>
              <a:latin typeface="+mj-lt"/>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0E67F88E-55B5-734E-9F79-67CF91FF0B99}"/>
              </a:ext>
            </a:extLst>
          </p:cNvPr>
          <p:cNvSpPr/>
          <p:nvPr/>
        </p:nvSpPr>
        <p:spPr>
          <a:xfrm>
            <a:off x="836406" y="1629264"/>
            <a:ext cx="2951820" cy="4747453"/>
          </a:xfrm>
          <a:prstGeom prst="rect">
            <a:avLst/>
          </a:prstGeom>
          <a:noFill/>
        </p:spPr>
        <p:txBody>
          <a:bodyPr wrap="square" lIns="91440" tIns="182880" rIns="91440" bIns="182880">
            <a:spAutoFit/>
          </a:bodyPr>
          <a:lstStyle/>
          <a:p>
            <a:pPr marL="9525" marR="0" algn="ctr">
              <a:spcBef>
                <a:spcPts val="0"/>
              </a:spcBef>
              <a:spcAft>
                <a:spcPts val="900"/>
              </a:spcAft>
            </a:pPr>
            <a:r>
              <a:rPr lang="fr-FR" sz="1150" b="1" dirty="0">
                <a:solidFill>
                  <a:schemeClr val="bg1"/>
                </a:solidFill>
                <a:latin typeface="+mj-lt"/>
                <a:ea typeface="Calibri" panose="020F0502020204030204" pitchFamily="34" charset="0"/>
                <a:cs typeface="Times New Roman" panose="02020603050405020304" pitchFamily="18" charset="0"/>
              </a:rPr>
              <a:t>Instructions pour la dissolution :</a:t>
            </a:r>
          </a:p>
          <a:p>
            <a:pPr marL="236538" marR="0" indent="-227013">
              <a:spcBef>
                <a:spcPts val="0"/>
              </a:spcBef>
              <a:spcAft>
                <a:spcPts val="900"/>
              </a:spcAft>
              <a:buFont typeface="+mj-lt"/>
              <a:buAutoNum type="arabicPeriod"/>
            </a:pPr>
            <a:r>
              <a:rPr lang="fr-FR" sz="1000" dirty="0">
                <a:solidFill>
                  <a:schemeClr val="bg1"/>
                </a:solidFill>
                <a:latin typeface="+mj-lt"/>
                <a:ea typeface="Calibri" panose="020F0502020204030204" pitchFamily="34" charset="0"/>
                <a:cs typeface="Times New Roman" panose="02020603050405020304" pitchFamily="18" charset="0"/>
              </a:rPr>
              <a:t>Mélangez le nombre correct de comprimés de pDTG avec la quantité appropriée d'eau propre. Si vous devez disperser d’un demi à un comprimé et demi seul, utilisez 1 cuillère à café d’eau pure pour dissoudre les comprimés. À partir de deux comprimés seuls, utilisez 2 cuillères à café d’eau pure pour dissoudre les comprimés </a:t>
            </a:r>
          </a:p>
          <a:p>
            <a:pPr marL="236538" marR="0" indent="-227013">
              <a:spcBef>
                <a:spcPts val="0"/>
              </a:spcBef>
              <a:spcAft>
                <a:spcPts val="900"/>
              </a:spcAft>
              <a:buFont typeface="+mj-lt"/>
              <a:buAutoNum type="arabicPeriod"/>
            </a:pPr>
            <a:r>
              <a:rPr lang="fr-FR" sz="1000" dirty="0">
                <a:solidFill>
                  <a:schemeClr val="bg1"/>
                </a:solidFill>
                <a:latin typeface="+mj-lt"/>
                <a:ea typeface="Calibri" panose="020F0502020204030204" pitchFamily="34" charset="0"/>
                <a:cs typeface="Times New Roman" panose="02020603050405020304" pitchFamily="18" charset="0"/>
              </a:rPr>
              <a:t>Remuez l'eau jusqu'à ce que les comprimés se dissolvent, puis donnez le mélange à votre enfant. S’il reste des paquets ou de gros morceaux de comprimés non dissous, mélangez à nouveau et ajoutez progressivement de l’eau jusqu’à ce que les comprimés soient complètement dissous. </a:t>
            </a:r>
          </a:p>
          <a:p>
            <a:pPr marL="236538" marR="0" indent="-227013">
              <a:spcBef>
                <a:spcPts val="0"/>
              </a:spcBef>
              <a:spcAft>
                <a:spcPts val="900"/>
              </a:spcAft>
              <a:buFont typeface="+mj-lt"/>
              <a:buAutoNum type="arabicPeriod"/>
            </a:pPr>
            <a:r>
              <a:rPr lang="fr-FR" sz="1000" dirty="0">
                <a:solidFill>
                  <a:schemeClr val="bg1"/>
                </a:solidFill>
                <a:latin typeface="+mj-lt"/>
                <a:ea typeface="Calibri" panose="020F0502020204030204" pitchFamily="34" charset="0"/>
                <a:cs typeface="Times New Roman" panose="02020603050405020304" pitchFamily="18" charset="0"/>
              </a:rPr>
              <a:t>Après avoir bu toute l’eau, s’il reste du médicament dans le verre, ajoutez-y une petite quantité d’eau, mélangez et faites boire le mélange à l’enfant. Cela permet de s'assurer que votre enfant avale toute la dose de médicament.  Recommencez jusqu’à ce qu’il ne reste plus de médicament dans le verre. L’enfant doit boire toute l’eau immédiatement ou dans les 30 minutes qui suivent.</a:t>
            </a:r>
            <a:endParaRPr lang="fr-FR" sz="1000" dirty="0">
              <a:solidFill>
                <a:schemeClr val="bg1"/>
              </a:solidFill>
              <a:effectLst/>
              <a:latin typeface="+mj-lt"/>
              <a:ea typeface="Calibri" panose="020F0502020204030204" pitchFamily="34" charset="0"/>
              <a:cs typeface="Times New Roman" panose="02020603050405020304" pitchFamily="18" charset="0"/>
            </a:endParaRPr>
          </a:p>
        </p:txBody>
      </p:sp>
      <p:sp>
        <p:nvSpPr>
          <p:cNvPr id="29" name="Rectangle 28">
            <a:extLst>
              <a:ext uri="{FF2B5EF4-FFF2-40B4-BE49-F238E27FC236}">
                <a16:creationId xmlns:a16="http://schemas.microsoft.com/office/drawing/2014/main" id="{D355A30B-BEDB-477A-9763-F41F5166F6F3}"/>
              </a:ext>
            </a:extLst>
          </p:cNvPr>
          <p:cNvSpPr/>
          <p:nvPr/>
        </p:nvSpPr>
        <p:spPr>
          <a:xfrm>
            <a:off x="382008" y="-6040"/>
            <a:ext cx="6344603" cy="1873560"/>
          </a:xfrm>
          <a:prstGeom prst="rect">
            <a:avLst/>
          </a:prstGeom>
          <a:noFill/>
        </p:spPr>
        <p:txBody>
          <a:bodyPr wrap="square" lIns="91440" tIns="182880" rIns="182880" bIns="182880">
            <a:noAutofit/>
          </a:bodyPr>
          <a:lstStyle/>
          <a:p>
            <a:pPr marL="458788" marR="0" lvl="0" indent="-450850" algn="l" defTabSz="1018824" rtl="0" eaLnBrk="1" fontAlgn="auto" latinLnBrk="0" hangingPunct="1">
              <a:lnSpc>
                <a:spcPct val="100000"/>
              </a:lnSpc>
              <a:spcBef>
                <a:spcPts val="220"/>
              </a:spcBef>
              <a:spcAft>
                <a:spcPts val="900"/>
              </a:spcAft>
              <a:buClrTx/>
              <a:buSzTx/>
              <a:buFontTx/>
              <a:buNone/>
              <a:defRPr/>
            </a:pPr>
            <a:r>
              <a:rPr kumimoji="0" lang="fr-FR" sz="1800" b="1" i="0" u="none" strike="noStrike" kern="1200" cap="none" spc="0" normalizeH="0" baseline="0" dirty="0">
                <a:ln>
                  <a:noFill/>
                </a:ln>
                <a:solidFill>
                  <a:srgbClr val="FFFFFF"/>
                </a:solidFill>
                <a:effectLst/>
                <a:uLnTx/>
                <a:uFillTx/>
                <a:latin typeface="Trebuchet MS" panose="020B0603020202020204"/>
                <a:ea typeface="+mn-ea"/>
                <a:cs typeface="+mn-cs"/>
              </a:rPr>
              <a:t>10.	Comment dois-je donner le pDTG à mon enfant ?</a:t>
            </a:r>
          </a:p>
          <a:p>
            <a:pPr marL="458788" marR="0" lvl="0" algn="l" defTabSz="1018824" rtl="0" eaLnBrk="1" fontAlgn="auto" latinLnBrk="0" hangingPunct="1">
              <a:lnSpc>
                <a:spcPct val="100000"/>
              </a:lnSpc>
              <a:spcBef>
                <a:spcPts val="220"/>
              </a:spcBef>
              <a:spcAft>
                <a:spcPts val="900"/>
              </a:spcAft>
              <a:buClrTx/>
              <a:buSzTx/>
              <a:buFontTx/>
              <a:buNone/>
              <a:defRPr/>
            </a:pPr>
            <a:r>
              <a:rPr kumimoji="0" lang="fr-FR" sz="1150" b="0" i="0" u="none" strike="noStrike" kern="1200" cap="none" spc="0" normalizeH="0" baseline="0" dirty="0">
                <a:ln>
                  <a:noFill/>
                </a:ln>
                <a:solidFill>
                  <a:srgbClr val="FFFFFF"/>
                </a:solidFill>
                <a:effectLst/>
                <a:uLnTx/>
                <a:uFillTx/>
                <a:latin typeface="Trebuchet MS" panose="020B0603020202020204"/>
                <a:ea typeface="+mn-ea"/>
                <a:cs typeface="+mn-cs"/>
              </a:rPr>
              <a:t>Le pDTG peut être soit avalé entier, soit dissous dans une petite quantité d'eau. Pour donner le pDTG à votre enfant, vous devez d'abord trouver le nombre correct de comprimés à donner à votre enfant en fonction de son poids. Si votre enfant peut avaler les comprimés entiers (sans les écraser), il peut alors les avaler avec de l'eau. Si votre enfant ne peut pas avaler de comprimés, suivez les instructions ci-dessous pour mélanger les comprimés avec une petite quantité d'eau propre.</a:t>
            </a:r>
          </a:p>
        </p:txBody>
      </p:sp>
      <p:pic>
        <p:nvPicPr>
          <p:cNvPr id="28" name="Picture 27">
            <a:extLst>
              <a:ext uri="{FF2B5EF4-FFF2-40B4-BE49-F238E27FC236}">
                <a16:creationId xmlns:a16="http://schemas.microsoft.com/office/drawing/2014/main" id="{D6341747-F4F0-4E4C-83C7-C282BBE05F1C}"/>
              </a:ext>
            </a:extLst>
          </p:cNvPr>
          <p:cNvPicPr>
            <a:picLocks noChangeAspect="1"/>
          </p:cNvPicPr>
          <p:nvPr/>
        </p:nvPicPr>
        <p:blipFill rotWithShape="1">
          <a:blip r:embed="rId4"/>
          <a:srcRect l="26807" t="40986" r="49643" b="20155"/>
          <a:stretch/>
        </p:blipFill>
        <p:spPr>
          <a:xfrm>
            <a:off x="6726611" y="424921"/>
            <a:ext cx="895755" cy="1201619"/>
          </a:xfrm>
          <a:prstGeom prst="rect">
            <a:avLst/>
          </a:prstGeom>
        </p:spPr>
      </p:pic>
    </p:spTree>
    <p:extLst>
      <p:ext uri="{BB962C8B-B14F-4D97-AF65-F5344CB8AC3E}">
        <p14:creationId xmlns:p14="http://schemas.microsoft.com/office/powerpoint/2010/main" val="3002909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EB9CDC29-0502-411B-B79D-98F172F98B2F}"/>
              </a:ext>
            </a:extLst>
          </p:cNvPr>
          <p:cNvSpPr/>
          <p:nvPr/>
        </p:nvSpPr>
        <p:spPr>
          <a:xfrm>
            <a:off x="382012" y="0"/>
            <a:ext cx="7390388" cy="55220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TextBox 21">
            <a:extLst>
              <a:ext uri="{FF2B5EF4-FFF2-40B4-BE49-F238E27FC236}">
                <a16:creationId xmlns:a16="http://schemas.microsoft.com/office/drawing/2014/main" id="{1BB3CA68-2546-2647-ACF4-427EBB7854F1}"/>
              </a:ext>
            </a:extLst>
          </p:cNvPr>
          <p:cNvSpPr txBox="1"/>
          <p:nvPr/>
        </p:nvSpPr>
        <p:spPr>
          <a:xfrm>
            <a:off x="382012" y="5522087"/>
            <a:ext cx="7390388" cy="3673407"/>
          </a:xfrm>
          <a:prstGeom prst="rect">
            <a:avLst/>
          </a:prstGeom>
          <a:solidFill>
            <a:schemeClr val="accent6"/>
          </a:solidFill>
        </p:spPr>
        <p:txBody>
          <a:bodyPr wrap="square" lIns="91440" tIns="91440" rIns="182880" bIns="182880" rtlCol="0" anchor="t">
            <a:noAutofit/>
          </a:bodyPr>
          <a:lstStyle/>
          <a:p>
            <a:pPr marL="460375" indent="-460375">
              <a:spcAft>
                <a:spcPts val="400"/>
              </a:spcAft>
            </a:pPr>
            <a:r>
              <a:rPr lang="fr-FR" sz="1800" b="1" dirty="0">
                <a:solidFill>
                  <a:schemeClr val="bg1"/>
                </a:solidFill>
              </a:rPr>
              <a:t>15.	Si mon enfant va bien en prenant un autre ARV, doit-il passer au pDTG aussi ?</a:t>
            </a:r>
            <a:endParaRPr lang="fr-FR" sz="1800" dirty="0">
              <a:solidFill>
                <a:schemeClr val="bg1"/>
              </a:solidFill>
            </a:endParaRPr>
          </a:p>
          <a:p>
            <a:pPr marL="460375">
              <a:spcAft>
                <a:spcPts val="400"/>
              </a:spcAft>
            </a:pPr>
            <a:r>
              <a:rPr lang="fr-FR" sz="1150" dirty="0">
                <a:solidFill>
                  <a:schemeClr val="bg1"/>
                </a:solidFill>
              </a:rPr>
              <a:t>Étant donné que le pDTG présente de nombreux avantages, le Ministère de la santé de X recommande que tous les enfants éligibles pour le pDTG passent au pDTG même s'ils vont bien avec un autre ARV. Si votre enfant prend actuellement d'autres ARV comme le LPV/r (lopinavir ritonavir), l'EFV (éfavirenz) ou la NVP (névirapine), renseignez-vous auprès du prestataire de santé de votre enfant pour passer au pDTG.</a:t>
            </a:r>
          </a:p>
          <a:p>
            <a:pPr marL="460375">
              <a:spcAft>
                <a:spcPts val="400"/>
              </a:spcAft>
            </a:pPr>
            <a:endParaRPr lang="fr-FR" sz="1150" b="1" dirty="0">
              <a:solidFill>
                <a:schemeClr val="bg1"/>
              </a:solidFill>
            </a:endParaRPr>
          </a:p>
          <a:p>
            <a:pPr marL="460375">
              <a:spcAft>
                <a:spcPts val="800"/>
              </a:spcAft>
            </a:pPr>
            <a:endParaRPr lang="fr-FR" sz="1150" b="1" dirty="0">
              <a:solidFill>
                <a:schemeClr val="bg1"/>
              </a:solidFill>
            </a:endParaRPr>
          </a:p>
          <a:p>
            <a:pPr marL="460375">
              <a:spcAft>
                <a:spcPts val="400"/>
              </a:spcAft>
            </a:pPr>
            <a:endParaRPr lang="fr-FR" sz="1800" b="1" dirty="0">
              <a:solidFill>
                <a:schemeClr val="bg1"/>
              </a:solidFill>
            </a:endParaRPr>
          </a:p>
          <a:p>
            <a:pPr marL="457200" lvl="0" indent="-457200">
              <a:spcAft>
                <a:spcPts val="400"/>
              </a:spcAft>
            </a:pPr>
            <a:r>
              <a:rPr lang="fr-FR" sz="1800" b="1" dirty="0">
                <a:solidFill>
                  <a:schemeClr val="bg1"/>
                </a:solidFill>
              </a:rPr>
              <a:t>16. Mon enfant pèse 20 kg ou plus. Quand doit-il passer du pDTG au DTG 50 mg ?</a:t>
            </a:r>
            <a:endParaRPr lang="fr-FR" sz="1800" dirty="0">
              <a:solidFill>
                <a:schemeClr val="bg1"/>
              </a:solidFill>
            </a:endParaRPr>
          </a:p>
          <a:p>
            <a:pPr marL="457200" lvl="0">
              <a:spcAft>
                <a:spcPts val="400"/>
              </a:spcAft>
            </a:pPr>
            <a:r>
              <a:rPr lang="fr-FR" sz="1150" dirty="0">
                <a:solidFill>
                  <a:schemeClr val="bg1"/>
                </a:solidFill>
              </a:rPr>
              <a:t>Votre enfant peut passer du pDTG au DTG 50 mg s'il pèse au moins 20 kg et est capable d'avaler des comprimés. Si vous pensez que votre enfant est prêt à passer au DTG 50 mg, veuillez en parler au prestataire de santé de votre enfant.</a:t>
            </a:r>
          </a:p>
          <a:p>
            <a:pPr marL="460375">
              <a:spcAft>
                <a:spcPts val="400"/>
              </a:spcAft>
            </a:pPr>
            <a:endParaRPr lang="fr-FR" sz="1200" dirty="0">
              <a:solidFill>
                <a:schemeClr val="bg1"/>
              </a:solidFill>
            </a:endParaRPr>
          </a:p>
        </p:txBody>
      </p:sp>
      <p:sp>
        <p:nvSpPr>
          <p:cNvPr id="33" name="Rectangle 32">
            <a:extLst>
              <a:ext uri="{FF2B5EF4-FFF2-40B4-BE49-F238E27FC236}">
                <a16:creationId xmlns:a16="http://schemas.microsoft.com/office/drawing/2014/main" id="{CAD2F22D-D5E8-8B44-A416-CBC72A9A07B1}"/>
              </a:ext>
            </a:extLst>
          </p:cNvPr>
          <p:cNvSpPr/>
          <p:nvPr/>
        </p:nvSpPr>
        <p:spPr>
          <a:xfrm>
            <a:off x="382012" y="3948477"/>
            <a:ext cx="7390388" cy="1507174"/>
          </a:xfrm>
          <a:prstGeom prst="rect">
            <a:avLst/>
          </a:prstGeom>
          <a:noFill/>
          <a:ln>
            <a:noFill/>
          </a:ln>
        </p:spPr>
        <p:txBody>
          <a:bodyPr wrap="square" lIns="91440" tIns="182880" rIns="182880" bIns="182880">
            <a:noAutofit/>
          </a:bodyPr>
          <a:lstStyle/>
          <a:p>
            <a:pPr marL="460375" indent="-460375">
              <a:spcAft>
                <a:spcPts val="400"/>
              </a:spcAft>
            </a:pPr>
            <a:r>
              <a:rPr lang="fr-FR" sz="1800" b="1" dirty="0">
                <a:solidFill>
                  <a:schemeClr val="bg1"/>
                </a:solidFill>
              </a:rPr>
              <a:t>14.	Puis-je administrer à mon enfant d'autres médicaments en plus de la pDTG ?</a:t>
            </a:r>
            <a:endParaRPr lang="fr-FR" sz="1800" dirty="0">
              <a:solidFill>
                <a:schemeClr val="bg1"/>
              </a:solidFill>
            </a:endParaRPr>
          </a:p>
          <a:p>
            <a:pPr marL="460375">
              <a:spcAft>
                <a:spcPts val="400"/>
              </a:spcAft>
            </a:pPr>
            <a:r>
              <a:rPr lang="fr-FR" sz="1150" dirty="0">
                <a:solidFill>
                  <a:schemeClr val="bg1"/>
                </a:solidFill>
              </a:rPr>
              <a:t>L’enfant doit continuer à prendre tous les autres médicaments que le médecin lui a prescrits. Cependant, il est vraiment important que vous me précisiez les médicaments (y compris les préparations à base de plantes !) que prend l’enfant avant qu’il ne commence son traitement au pDTG.</a:t>
            </a:r>
          </a:p>
        </p:txBody>
      </p:sp>
      <p:sp>
        <p:nvSpPr>
          <p:cNvPr id="27" name="Rectangle 26">
            <a:extLst>
              <a:ext uri="{FF2B5EF4-FFF2-40B4-BE49-F238E27FC236}">
                <a16:creationId xmlns:a16="http://schemas.microsoft.com/office/drawing/2014/main" id="{935AB620-490E-0343-A564-5E07B8A706B4}"/>
              </a:ext>
            </a:extLst>
          </p:cNvPr>
          <p:cNvSpPr/>
          <p:nvPr/>
        </p:nvSpPr>
        <p:spPr>
          <a:xfrm>
            <a:off x="7988061" y="8733039"/>
            <a:ext cx="4261448" cy="125380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fr-FR" sz="1800" dirty="0">
                <a:solidFill>
                  <a:schemeClr val="tx1"/>
                </a:solidFill>
              </a:rPr>
              <a:t>Dans l'espace blanc : insérez des informations de contact et/ou des logos appropriés.</a:t>
            </a:r>
            <a:endParaRPr lang="en-US" sz="1800" dirty="0">
              <a:solidFill>
                <a:schemeClr val="tx1"/>
              </a:solidFill>
            </a:endParaRPr>
          </a:p>
        </p:txBody>
      </p:sp>
      <p:graphicFrame>
        <p:nvGraphicFramePr>
          <p:cNvPr id="29" name="Table 28">
            <a:extLst>
              <a:ext uri="{FF2B5EF4-FFF2-40B4-BE49-F238E27FC236}">
                <a16:creationId xmlns:a16="http://schemas.microsoft.com/office/drawing/2014/main" id="{681AF3DE-DF3F-49D2-BBA6-F5C690A0E8F4}"/>
              </a:ext>
            </a:extLst>
          </p:cNvPr>
          <p:cNvGraphicFramePr>
            <a:graphicFrameLocks noGrp="1"/>
          </p:cNvGraphicFramePr>
          <p:nvPr>
            <p:extLst>
              <p:ext uri="{D42A27DB-BD31-4B8C-83A1-F6EECF244321}">
                <p14:modId xmlns:p14="http://schemas.microsoft.com/office/powerpoint/2010/main" val="2761501119"/>
              </p:ext>
            </p:extLst>
          </p:nvPr>
        </p:nvGraphicFramePr>
        <p:xfrm>
          <a:off x="3961354" y="371238"/>
          <a:ext cx="3591841" cy="3200864"/>
        </p:xfrm>
        <a:graphic>
          <a:graphicData uri="http://schemas.openxmlformats.org/drawingml/2006/table">
            <a:tbl>
              <a:tblPr firstRow="1" bandRow="1">
                <a:tableStyleId>{6E25E649-3F16-4E02-A733-19D2CDBF48F0}</a:tableStyleId>
              </a:tblPr>
              <a:tblGrid>
                <a:gridCol w="1159565">
                  <a:extLst>
                    <a:ext uri="{9D8B030D-6E8A-4147-A177-3AD203B41FA5}">
                      <a16:colId xmlns:a16="http://schemas.microsoft.com/office/drawing/2014/main" val="3404884752"/>
                    </a:ext>
                  </a:extLst>
                </a:gridCol>
                <a:gridCol w="1216138">
                  <a:extLst>
                    <a:ext uri="{9D8B030D-6E8A-4147-A177-3AD203B41FA5}">
                      <a16:colId xmlns:a16="http://schemas.microsoft.com/office/drawing/2014/main" val="967984148"/>
                    </a:ext>
                  </a:extLst>
                </a:gridCol>
                <a:gridCol w="1216138">
                  <a:extLst>
                    <a:ext uri="{9D8B030D-6E8A-4147-A177-3AD203B41FA5}">
                      <a16:colId xmlns:a16="http://schemas.microsoft.com/office/drawing/2014/main" val="2656760448"/>
                    </a:ext>
                  </a:extLst>
                </a:gridCol>
              </a:tblGrid>
              <a:tr h="422735">
                <a:tc gridSpan="3">
                  <a:txBody>
                    <a:bodyPr/>
                    <a:lstStyle/>
                    <a:p>
                      <a:pPr marL="0" marR="0" lvl="0" indent="0" algn="ctr" defTabSz="1341087" rtl="0" eaLnBrk="1" fontAlgn="auto" latinLnBrk="0" hangingPunct="1">
                        <a:lnSpc>
                          <a:spcPct val="115000"/>
                        </a:lnSpc>
                        <a:spcBef>
                          <a:spcPts val="0"/>
                        </a:spcBef>
                        <a:spcAft>
                          <a:spcPts val="0"/>
                        </a:spcAft>
                        <a:buClrTx/>
                        <a:buSzTx/>
                        <a:buFontTx/>
                        <a:buNone/>
                        <a:tabLst/>
                        <a:defRPr/>
                      </a:pPr>
                      <a:r>
                        <a:rPr lang="fr-FR" sz="1200" b="1" kern="1200" dirty="0">
                          <a:solidFill>
                            <a:schemeClr val="bg1"/>
                          </a:solidFill>
                          <a:latin typeface="+mn-lt"/>
                          <a:ea typeface="Calibri" panose="020F0502020204030204" pitchFamily="34" charset="0"/>
                          <a:cs typeface="Times New Roman" panose="02020603050405020304" pitchFamily="18" charset="0"/>
                        </a:rPr>
                        <a:t>Posologie recommandée de pDTG pour </a:t>
                      </a:r>
                      <a:r>
                        <a:rPr lang="fr-FR" sz="1200" b="1" u="sng" kern="1200" dirty="0">
                          <a:solidFill>
                            <a:schemeClr val="bg1"/>
                          </a:solidFill>
                          <a:latin typeface="+mn-lt"/>
                          <a:ea typeface="Calibri" panose="020F0502020204030204" pitchFamily="34" charset="0"/>
                          <a:cs typeface="Times New Roman" panose="02020603050405020304" pitchFamily="18" charset="0"/>
                        </a:rPr>
                        <a:t>les enfants suivant un traitement antituberculeux</a:t>
                      </a:r>
                      <a:r>
                        <a:rPr lang="fr-FR" sz="1200" b="1" kern="1200" dirty="0">
                          <a:solidFill>
                            <a:schemeClr val="bg1"/>
                          </a:solidFill>
                          <a:latin typeface="+mn-lt"/>
                          <a:ea typeface="Calibri" panose="020F0502020204030204" pitchFamily="34" charset="0"/>
                          <a:cs typeface="Times New Roman" panose="02020603050405020304" pitchFamily="18" charset="0"/>
                        </a:rPr>
                        <a:t> :</a:t>
                      </a:r>
                      <a:br>
                        <a:rPr lang="fr-FR" sz="1200" b="1" kern="1200" dirty="0">
                          <a:solidFill>
                            <a:schemeClr val="bg1"/>
                          </a:solidFill>
                          <a:latin typeface="+mn-lt"/>
                          <a:ea typeface="Calibri" panose="020F0502020204030204" pitchFamily="34" charset="0"/>
                          <a:cs typeface="Times New Roman" panose="02020603050405020304" pitchFamily="18" charset="0"/>
                        </a:rPr>
                      </a:br>
                      <a:endParaRPr lang="en-US" sz="1100" b="1" kern="1200" dirty="0">
                        <a:solidFill>
                          <a:schemeClr val="bg1"/>
                        </a:solidFill>
                        <a:effectLst/>
                        <a:latin typeface="+mn-lt"/>
                        <a:ea typeface="Calibri" panose="020F0502020204030204" pitchFamily="34" charset="0"/>
                        <a:cs typeface="Times New Roman" panose="02020603050405020304" pitchFamily="18"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68139465"/>
                  </a:ext>
                </a:extLst>
              </a:tr>
              <a:tr h="548640">
                <a:tc rowSpan="2">
                  <a:txBody>
                    <a:bodyPr/>
                    <a:lstStyle/>
                    <a:p>
                      <a:pPr marL="0" marR="0" algn="ctr">
                        <a:lnSpc>
                          <a:spcPct val="115000"/>
                        </a:lnSpc>
                        <a:spcBef>
                          <a:spcPts val="0"/>
                        </a:spcBef>
                        <a:spcAft>
                          <a:spcPts val="0"/>
                        </a:spcAft>
                      </a:pPr>
                      <a:r>
                        <a:rPr lang="en-GB" sz="1200" kern="1200" dirty="0" err="1">
                          <a:solidFill>
                            <a:schemeClr val="bg1"/>
                          </a:solidFill>
                          <a:effectLst/>
                        </a:rPr>
                        <a:t>Poids</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L="0" marR="0" algn="ctr">
                        <a:lnSpc>
                          <a:spcPct val="95000"/>
                        </a:lnSpc>
                        <a:spcBef>
                          <a:spcPts val="300"/>
                        </a:spcBef>
                        <a:spcAft>
                          <a:spcPts val="300"/>
                        </a:spcAft>
                      </a:pPr>
                      <a:r>
                        <a:rPr lang="fr-FR" sz="1200" kern="1200" dirty="0">
                          <a:solidFill>
                            <a:schemeClr val="bg1"/>
                          </a:solidFill>
                          <a:effectLst/>
                        </a:rPr>
                        <a:t>Nombre de Comprimés Quotidiens de pDTG Lorsque </a:t>
                      </a:r>
                      <a:r>
                        <a:rPr lang="fr-FR" sz="1200" u="sng" kern="1200" dirty="0">
                          <a:solidFill>
                            <a:schemeClr val="bg1"/>
                          </a:solidFill>
                          <a:effectLst/>
                        </a:rPr>
                        <a:t>L'Enfant Prend un Médicament Contre la TB</a:t>
                      </a:r>
                      <a:endParaRPr lang="en-US" sz="1200" b="1" u="sng" dirty="0">
                        <a:solidFill>
                          <a:schemeClr val="bg1"/>
                        </a:solidFill>
                        <a:effectLst/>
                        <a:latin typeface="Calibri" panose="020F0502020204030204" pitchFamily="34"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algn="ctr">
                        <a:lnSpc>
                          <a:spcPct val="95000"/>
                        </a:lnSpc>
                        <a:spcBef>
                          <a:spcPts val="300"/>
                        </a:spcBef>
                        <a:spcAft>
                          <a:spcPts val="300"/>
                        </a:spcAft>
                      </a:pPr>
                      <a:r>
                        <a:rPr lang="en-GB" sz="1100" kern="1200" dirty="0">
                          <a:solidFill>
                            <a:schemeClr val="bg1"/>
                          </a:solidFill>
                          <a:effectLst/>
                        </a:rPr>
                        <a:t>Water </a:t>
                      </a:r>
                      <a:br>
                        <a:rPr lang="en-GB" sz="1100" kern="1200" dirty="0">
                          <a:solidFill>
                            <a:schemeClr val="bg1"/>
                          </a:solidFill>
                          <a:effectLst/>
                        </a:rPr>
                      </a:br>
                      <a:r>
                        <a:rPr lang="en-GB" sz="1100" kern="1200" dirty="0">
                          <a:solidFill>
                            <a:schemeClr val="bg1"/>
                          </a:solidFill>
                          <a:effectLst/>
                        </a:rPr>
                        <a:t>Volume</a:t>
                      </a:r>
                      <a:endPar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958946380"/>
                  </a:ext>
                </a:extLst>
              </a:tr>
              <a:tr h="330951">
                <a:tc vMerge="1">
                  <a:txBody>
                    <a:bodyPr/>
                    <a:lstStyle/>
                    <a:p>
                      <a:endParaRPr lang="en-US"/>
                    </a:p>
                  </a:txBody>
                  <a:tcPr/>
                </a:tc>
                <a:tc>
                  <a:txBody>
                    <a:bodyPr/>
                    <a:lstStyle/>
                    <a:p>
                      <a:pPr marL="0" marR="0" algn="ctr">
                        <a:lnSpc>
                          <a:spcPct val="95000"/>
                        </a:lnSpc>
                        <a:spcBef>
                          <a:spcPts val="300"/>
                        </a:spcBef>
                        <a:spcAft>
                          <a:spcPts val="300"/>
                        </a:spcAft>
                      </a:pPr>
                      <a:r>
                        <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Matin</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algn="ctr">
                        <a:lnSpc>
                          <a:spcPct val="95000"/>
                        </a:lnSpc>
                        <a:spcBef>
                          <a:spcPts val="300"/>
                        </a:spcBef>
                        <a:spcAft>
                          <a:spcPts val="300"/>
                        </a:spcAft>
                      </a:pPr>
                      <a:r>
                        <a:rPr lang="fr-FR" sz="1200" noProof="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Soir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620588399"/>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3 à &lt; 6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0.5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0.5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3065054551"/>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6 à &lt; 10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1.5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1.5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3332854283"/>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10 à &lt; 14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2004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2004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23693842"/>
                  </a:ext>
                </a:extLst>
              </a:tr>
              <a:tr h="430998">
                <a:tc>
                  <a:txBody>
                    <a:bodyPr/>
                    <a:lstStyle/>
                    <a:p>
                      <a:pPr marL="45720" marR="0" algn="ctr">
                        <a:lnSpc>
                          <a:spcPct val="95000"/>
                        </a:lnSpc>
                        <a:spcBef>
                          <a:spcPts val="0"/>
                        </a:spcBef>
                        <a:spcAft>
                          <a:spcPts val="0"/>
                        </a:spcAft>
                      </a:pPr>
                      <a:r>
                        <a:rPr lang="en-GB" sz="1200" kern="1200" dirty="0">
                          <a:solidFill>
                            <a:schemeClr val="bg1"/>
                          </a:solidFill>
                          <a:effectLst/>
                        </a:rPr>
                        <a:t>14 à &lt; 20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843360781"/>
                  </a:ext>
                </a:extLst>
              </a:tr>
            </a:tbl>
          </a:graphicData>
        </a:graphic>
      </p:graphicFrame>
      <p:pic>
        <p:nvPicPr>
          <p:cNvPr id="36" name="Picture 35">
            <a:extLst>
              <a:ext uri="{FF2B5EF4-FFF2-40B4-BE49-F238E27FC236}">
                <a16:creationId xmlns:a16="http://schemas.microsoft.com/office/drawing/2014/main" id="{571B19CE-8100-478F-A10E-EE015960026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921308" y="2486820"/>
            <a:ext cx="133877" cy="121862"/>
          </a:xfrm>
          <a:prstGeom prst="rect">
            <a:avLst/>
          </a:prstGeom>
        </p:spPr>
      </p:pic>
      <p:pic>
        <p:nvPicPr>
          <p:cNvPr id="37" name="Picture 36">
            <a:extLst>
              <a:ext uri="{FF2B5EF4-FFF2-40B4-BE49-F238E27FC236}">
                <a16:creationId xmlns:a16="http://schemas.microsoft.com/office/drawing/2014/main" id="{9AC56181-A9BE-4310-83F2-5E858149D43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67177" y="2366672"/>
            <a:ext cx="133877" cy="242010"/>
          </a:xfrm>
          <a:prstGeom prst="rect">
            <a:avLst/>
          </a:prstGeom>
        </p:spPr>
      </p:pic>
      <p:pic>
        <p:nvPicPr>
          <p:cNvPr id="38" name="Picture 37">
            <a:extLst>
              <a:ext uri="{FF2B5EF4-FFF2-40B4-BE49-F238E27FC236}">
                <a16:creationId xmlns:a16="http://schemas.microsoft.com/office/drawing/2014/main" id="{46A58BBC-1C32-4A44-AEB9-5E603AF15D0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72330" y="2805638"/>
            <a:ext cx="133877" cy="242010"/>
          </a:xfrm>
          <a:prstGeom prst="rect">
            <a:avLst/>
          </a:prstGeom>
        </p:spPr>
      </p:pic>
      <p:pic>
        <p:nvPicPr>
          <p:cNvPr id="39" name="Picture 38">
            <a:extLst>
              <a:ext uri="{FF2B5EF4-FFF2-40B4-BE49-F238E27FC236}">
                <a16:creationId xmlns:a16="http://schemas.microsoft.com/office/drawing/2014/main" id="{ADCE084F-8757-43F0-BF29-86740F853FE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921308" y="2801051"/>
            <a:ext cx="133877" cy="242010"/>
          </a:xfrm>
          <a:prstGeom prst="rect">
            <a:avLst/>
          </a:prstGeom>
        </p:spPr>
      </p:pic>
      <p:pic>
        <p:nvPicPr>
          <p:cNvPr id="40" name="Picture 39">
            <a:extLst>
              <a:ext uri="{FF2B5EF4-FFF2-40B4-BE49-F238E27FC236}">
                <a16:creationId xmlns:a16="http://schemas.microsoft.com/office/drawing/2014/main" id="{FEC1A0B0-C5DD-40A0-A7AD-9235DCDFC06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72330" y="3233587"/>
            <a:ext cx="133877" cy="242010"/>
          </a:xfrm>
          <a:prstGeom prst="rect">
            <a:avLst/>
          </a:prstGeom>
        </p:spPr>
      </p:pic>
      <p:pic>
        <p:nvPicPr>
          <p:cNvPr id="41" name="Picture 40">
            <a:extLst>
              <a:ext uri="{FF2B5EF4-FFF2-40B4-BE49-F238E27FC236}">
                <a16:creationId xmlns:a16="http://schemas.microsoft.com/office/drawing/2014/main" id="{68A067E3-3893-4ABD-8118-4C0F8A1E40A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921308" y="3233587"/>
            <a:ext cx="133877" cy="242010"/>
          </a:xfrm>
          <a:prstGeom prst="rect">
            <a:avLst/>
          </a:prstGeom>
        </p:spPr>
      </p:pic>
      <p:pic>
        <p:nvPicPr>
          <p:cNvPr id="42" name="Picture 41">
            <a:extLst>
              <a:ext uri="{FF2B5EF4-FFF2-40B4-BE49-F238E27FC236}">
                <a16:creationId xmlns:a16="http://schemas.microsoft.com/office/drawing/2014/main" id="{88BA1D0E-B22F-431F-AF18-328A4E12967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70286" y="3353735"/>
            <a:ext cx="133877" cy="121862"/>
          </a:xfrm>
          <a:prstGeom prst="rect">
            <a:avLst/>
          </a:prstGeom>
        </p:spPr>
      </p:pic>
      <p:pic>
        <p:nvPicPr>
          <p:cNvPr id="43" name="Picture 42">
            <a:extLst>
              <a:ext uri="{FF2B5EF4-FFF2-40B4-BE49-F238E27FC236}">
                <a16:creationId xmlns:a16="http://schemas.microsoft.com/office/drawing/2014/main" id="{1C1C0FC8-51D5-4922-AB92-27243750CF9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767720" y="2032186"/>
            <a:ext cx="133877" cy="121862"/>
          </a:xfrm>
          <a:prstGeom prst="rect">
            <a:avLst/>
          </a:prstGeom>
        </p:spPr>
      </p:pic>
      <p:pic>
        <p:nvPicPr>
          <p:cNvPr id="46" name="Picture 45">
            <a:extLst>
              <a:ext uri="{FF2B5EF4-FFF2-40B4-BE49-F238E27FC236}">
                <a16:creationId xmlns:a16="http://schemas.microsoft.com/office/drawing/2014/main" id="{5386D6A7-54F1-4E49-9783-F6CEE74D5BE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29262" y="2486820"/>
            <a:ext cx="133877" cy="121862"/>
          </a:xfrm>
          <a:prstGeom prst="rect">
            <a:avLst/>
          </a:prstGeom>
        </p:spPr>
      </p:pic>
      <p:pic>
        <p:nvPicPr>
          <p:cNvPr id="65" name="Picture 64">
            <a:extLst>
              <a:ext uri="{FF2B5EF4-FFF2-40B4-BE49-F238E27FC236}">
                <a16:creationId xmlns:a16="http://schemas.microsoft.com/office/drawing/2014/main" id="{B26B7B18-44BC-41D5-88BD-B5E1418D3EA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75131" y="2366672"/>
            <a:ext cx="133877" cy="242010"/>
          </a:xfrm>
          <a:prstGeom prst="rect">
            <a:avLst/>
          </a:prstGeom>
        </p:spPr>
      </p:pic>
      <p:pic>
        <p:nvPicPr>
          <p:cNvPr id="66" name="Picture 65">
            <a:extLst>
              <a:ext uri="{FF2B5EF4-FFF2-40B4-BE49-F238E27FC236}">
                <a16:creationId xmlns:a16="http://schemas.microsoft.com/office/drawing/2014/main" id="{C0232C29-C787-4388-ACF1-11A5645B0BA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80284" y="2805638"/>
            <a:ext cx="133877" cy="242010"/>
          </a:xfrm>
          <a:prstGeom prst="rect">
            <a:avLst/>
          </a:prstGeom>
        </p:spPr>
      </p:pic>
      <p:pic>
        <p:nvPicPr>
          <p:cNvPr id="67" name="Picture 66">
            <a:extLst>
              <a:ext uri="{FF2B5EF4-FFF2-40B4-BE49-F238E27FC236}">
                <a16:creationId xmlns:a16="http://schemas.microsoft.com/office/drawing/2014/main" id="{D9106439-34FA-4917-9E7B-B8CA4E6DEDB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129262" y="2801051"/>
            <a:ext cx="133877" cy="242010"/>
          </a:xfrm>
          <a:prstGeom prst="rect">
            <a:avLst/>
          </a:prstGeom>
        </p:spPr>
      </p:pic>
      <p:pic>
        <p:nvPicPr>
          <p:cNvPr id="68" name="Picture 67">
            <a:extLst>
              <a:ext uri="{FF2B5EF4-FFF2-40B4-BE49-F238E27FC236}">
                <a16:creationId xmlns:a16="http://schemas.microsoft.com/office/drawing/2014/main" id="{30324F82-BBB5-4E7F-A34A-6DADD369E2D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80284" y="3233587"/>
            <a:ext cx="133877" cy="242010"/>
          </a:xfrm>
          <a:prstGeom prst="rect">
            <a:avLst/>
          </a:prstGeom>
        </p:spPr>
      </p:pic>
      <p:pic>
        <p:nvPicPr>
          <p:cNvPr id="69" name="Picture 68">
            <a:extLst>
              <a:ext uri="{FF2B5EF4-FFF2-40B4-BE49-F238E27FC236}">
                <a16:creationId xmlns:a16="http://schemas.microsoft.com/office/drawing/2014/main" id="{81EA46DA-C626-4A3C-8FFB-0C78B0EA202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129262" y="3233587"/>
            <a:ext cx="133877" cy="242010"/>
          </a:xfrm>
          <a:prstGeom prst="rect">
            <a:avLst/>
          </a:prstGeom>
        </p:spPr>
      </p:pic>
      <p:pic>
        <p:nvPicPr>
          <p:cNvPr id="70" name="Picture 69">
            <a:extLst>
              <a:ext uri="{FF2B5EF4-FFF2-40B4-BE49-F238E27FC236}">
                <a16:creationId xmlns:a16="http://schemas.microsoft.com/office/drawing/2014/main" id="{56DC649B-06EC-4DB4-9663-7FCCD014AFD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278240" y="3353735"/>
            <a:ext cx="133877" cy="121862"/>
          </a:xfrm>
          <a:prstGeom prst="rect">
            <a:avLst/>
          </a:prstGeom>
        </p:spPr>
      </p:pic>
      <p:pic>
        <p:nvPicPr>
          <p:cNvPr id="71" name="Picture 70">
            <a:extLst>
              <a:ext uri="{FF2B5EF4-FFF2-40B4-BE49-F238E27FC236}">
                <a16:creationId xmlns:a16="http://schemas.microsoft.com/office/drawing/2014/main" id="{71C0D862-B221-46FA-9208-F2DC89A828E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975674" y="2032186"/>
            <a:ext cx="133877" cy="121862"/>
          </a:xfrm>
          <a:prstGeom prst="rect">
            <a:avLst/>
          </a:prstGeom>
        </p:spPr>
      </p:pic>
      <p:sp>
        <p:nvSpPr>
          <p:cNvPr id="72" name="Rectangle 71">
            <a:extLst>
              <a:ext uri="{FF2B5EF4-FFF2-40B4-BE49-F238E27FC236}">
                <a16:creationId xmlns:a16="http://schemas.microsoft.com/office/drawing/2014/main" id="{C43FDCF3-B8D8-4032-A2E1-9329EE7C00CF}"/>
              </a:ext>
            </a:extLst>
          </p:cNvPr>
          <p:cNvSpPr/>
          <p:nvPr/>
        </p:nvSpPr>
        <p:spPr>
          <a:xfrm>
            <a:off x="381116" y="0"/>
            <a:ext cx="3569110" cy="4323235"/>
          </a:xfrm>
          <a:prstGeom prst="rect">
            <a:avLst/>
          </a:prstGeom>
          <a:noFill/>
          <a:ln>
            <a:noFill/>
          </a:ln>
        </p:spPr>
        <p:txBody>
          <a:bodyPr wrap="square" lIns="91440" tIns="91440" rIns="182880" bIns="182880">
            <a:spAutoFit/>
          </a:bodyPr>
          <a:lstStyle/>
          <a:p>
            <a:pPr marL="460375" indent="-460375">
              <a:spcAft>
                <a:spcPts val="400"/>
              </a:spcAft>
            </a:pPr>
            <a:r>
              <a:rPr lang="fr-FR" sz="1800" b="1" dirty="0">
                <a:solidFill>
                  <a:schemeClr val="bg1"/>
                </a:solidFill>
              </a:rPr>
              <a:t>13.	La dose de pDTG de mon enfant doit-elle être modifiée s'il a la tuberculose (TB) ? </a:t>
            </a:r>
            <a:endParaRPr lang="fr-FR" sz="1800" dirty="0">
              <a:solidFill>
                <a:schemeClr val="bg1"/>
              </a:solidFill>
            </a:endParaRPr>
          </a:p>
          <a:p>
            <a:pPr marL="460375">
              <a:spcAft>
                <a:spcPts val="400"/>
              </a:spcAft>
            </a:pPr>
            <a:r>
              <a:rPr lang="fr-FR" sz="1150" dirty="0">
                <a:solidFill>
                  <a:schemeClr val="bg1"/>
                </a:solidFill>
              </a:rPr>
              <a:t>L'administration du pDTG à votre enfant en même temps que la rifampicine (RIF), un médicament contre la TB, fait que la quantité de DTG dans le corps de votre enfant est inférieure à la normale. Par conséquent, les enfants qui suivent un traitement antituberculeux contenant de la rifampicine ont besoin d’une dose deux fois supérieure à la dose standard de pDTG pendant toute la durée de leur traitement antituberculeux. Cette dose doublée doit être administrée en deux fois : une fois le matin et une fois le soir. Le prestataire de santé de votre enfant vous dira quand votre enfant pourra reprendre sa dose habituelle.</a:t>
            </a:r>
          </a:p>
        </p:txBody>
      </p:sp>
      <p:sp>
        <p:nvSpPr>
          <p:cNvPr id="30" name="Rectangle 29">
            <a:extLst>
              <a:ext uri="{FF2B5EF4-FFF2-40B4-BE49-F238E27FC236}">
                <a16:creationId xmlns:a16="http://schemas.microsoft.com/office/drawing/2014/main" id="{4051DE12-8E49-4205-9AA2-1A35C9AE9E04}"/>
              </a:ext>
            </a:extLst>
          </p:cNvPr>
          <p:cNvSpPr/>
          <p:nvPr/>
        </p:nvSpPr>
        <p:spPr>
          <a:xfrm rot="16200000">
            <a:off x="-2570541" y="2569536"/>
            <a:ext cx="5522091" cy="383015"/>
          </a:xfrm>
          <a:prstGeom prst="rect">
            <a:avLst/>
          </a:prstGeom>
          <a:solidFill>
            <a:srgbClr val="BF82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fr-FR" sz="1600" b="1">
                <a:solidFill>
                  <a:schemeClr val="bg1"/>
                </a:solidFill>
              </a:rPr>
              <a:t>Les Interactions Médicamenteuses Avec le pDTG </a:t>
            </a:r>
          </a:p>
        </p:txBody>
      </p:sp>
      <p:sp>
        <p:nvSpPr>
          <p:cNvPr id="32" name="Rectangle 31">
            <a:extLst>
              <a:ext uri="{FF2B5EF4-FFF2-40B4-BE49-F238E27FC236}">
                <a16:creationId xmlns:a16="http://schemas.microsoft.com/office/drawing/2014/main" id="{E933F63B-A074-436C-B70D-495D2A8012CD}"/>
              </a:ext>
            </a:extLst>
          </p:cNvPr>
          <p:cNvSpPr/>
          <p:nvPr/>
        </p:nvSpPr>
        <p:spPr>
          <a:xfrm rot="16200000">
            <a:off x="-1646198" y="7167283"/>
            <a:ext cx="3673408" cy="38301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fr-FR" sz="1600" b="1">
                <a:solidFill>
                  <a:schemeClr val="bg1"/>
                </a:solidFill>
              </a:rPr>
              <a:t>Passer au pDTG</a:t>
            </a:r>
          </a:p>
        </p:txBody>
      </p:sp>
      <p:sp>
        <p:nvSpPr>
          <p:cNvPr id="48" name="Rectangle 47">
            <a:extLst>
              <a:ext uri="{FF2B5EF4-FFF2-40B4-BE49-F238E27FC236}">
                <a16:creationId xmlns:a16="http://schemas.microsoft.com/office/drawing/2014/main" id="{77E9CF0D-6ED0-487E-8FC5-2BF1E393E8F0}"/>
              </a:ext>
            </a:extLst>
          </p:cNvPr>
          <p:cNvSpPr/>
          <p:nvPr/>
        </p:nvSpPr>
        <p:spPr>
          <a:xfrm>
            <a:off x="-8695" y="9128838"/>
            <a:ext cx="7781094" cy="44494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45720" tIns="0" rIns="45720" bIns="0" rtlCol="0" anchor="ctr"/>
          <a:lstStyle/>
          <a:p>
            <a:pPr marL="114300" algn="ctr"/>
            <a:r>
              <a:rPr lang="fr-FR" sz="1400" b="1" dirty="0">
                <a:solidFill>
                  <a:schemeClr val="tx1"/>
                </a:solidFill>
              </a:rPr>
              <a:t>Pour plus d'informations sur le pDTG, parlez-en à votre prestataire de santé !</a:t>
            </a:r>
            <a:endParaRPr lang="fr-FR" sz="1400" b="1" i="1" dirty="0">
              <a:solidFill>
                <a:schemeClr val="tx1"/>
              </a:solidFill>
              <a:cs typeface="Arial" panose="020B0604020202020204" pitchFamily="34" charset="0"/>
            </a:endParaRPr>
          </a:p>
        </p:txBody>
      </p:sp>
      <p:grpSp>
        <p:nvGrpSpPr>
          <p:cNvPr id="2" name="Group 1">
            <a:extLst>
              <a:ext uri="{FF2B5EF4-FFF2-40B4-BE49-F238E27FC236}">
                <a16:creationId xmlns:a16="http://schemas.microsoft.com/office/drawing/2014/main" id="{5B99A681-D8B9-432F-AEA2-C2AA57E1314C}"/>
              </a:ext>
            </a:extLst>
          </p:cNvPr>
          <p:cNvGrpSpPr/>
          <p:nvPr/>
        </p:nvGrpSpPr>
        <p:grpSpPr>
          <a:xfrm>
            <a:off x="1505313" y="9455327"/>
            <a:ext cx="4889826" cy="604030"/>
            <a:chOff x="843203" y="9305678"/>
            <a:chExt cx="5916690" cy="730876"/>
          </a:xfrm>
        </p:grpSpPr>
        <p:pic>
          <p:nvPicPr>
            <p:cNvPr id="49" name="Picture 48" descr="Logo&#10;&#10;Description automatically generated">
              <a:extLst>
                <a:ext uri="{FF2B5EF4-FFF2-40B4-BE49-F238E27FC236}">
                  <a16:creationId xmlns:a16="http://schemas.microsoft.com/office/drawing/2014/main" id="{A42ACDF8-5DCE-4E1F-97B8-8FB884B4EB0E}"/>
                </a:ext>
              </a:extLst>
            </p:cNvPr>
            <p:cNvPicPr>
              <a:picLocks noChangeAspect="1"/>
            </p:cNvPicPr>
            <p:nvPr/>
          </p:nvPicPr>
          <p:blipFill>
            <a:blip r:embed="rId4"/>
            <a:stretch>
              <a:fillRect/>
            </a:stretch>
          </p:blipFill>
          <p:spPr>
            <a:xfrm>
              <a:off x="843203" y="9425554"/>
              <a:ext cx="1254401" cy="513164"/>
            </a:xfrm>
            <a:prstGeom prst="rect">
              <a:avLst/>
            </a:prstGeom>
          </p:spPr>
        </p:pic>
        <p:pic>
          <p:nvPicPr>
            <p:cNvPr id="50" name="Picture 49" descr="Logo, company name&#10;&#10;Description automatically generated">
              <a:extLst>
                <a:ext uri="{FF2B5EF4-FFF2-40B4-BE49-F238E27FC236}">
                  <a16:creationId xmlns:a16="http://schemas.microsoft.com/office/drawing/2014/main" id="{EB9BE306-1F5E-45BF-81F2-126AA1E0376E}"/>
                </a:ext>
              </a:extLst>
            </p:cNvPr>
            <p:cNvPicPr>
              <a:picLocks noChangeAspect="1"/>
            </p:cNvPicPr>
            <p:nvPr/>
          </p:nvPicPr>
          <p:blipFill rotWithShape="1">
            <a:blip r:embed="rId5"/>
            <a:srcRect l="13303" r="11625"/>
            <a:stretch/>
          </p:blipFill>
          <p:spPr>
            <a:xfrm>
              <a:off x="4518247" y="9305678"/>
              <a:ext cx="849733" cy="730876"/>
            </a:xfrm>
            <a:prstGeom prst="rect">
              <a:avLst/>
            </a:prstGeom>
          </p:spPr>
        </p:pic>
        <p:pic>
          <p:nvPicPr>
            <p:cNvPr id="51" name="Picture 50">
              <a:extLst>
                <a:ext uri="{FF2B5EF4-FFF2-40B4-BE49-F238E27FC236}">
                  <a16:creationId xmlns:a16="http://schemas.microsoft.com/office/drawing/2014/main" id="{1235D7D8-2530-47B6-927A-D3579EA0304C}"/>
                </a:ext>
              </a:extLst>
            </p:cNvPr>
            <p:cNvPicPr>
              <a:picLocks noChangeAspect="1"/>
            </p:cNvPicPr>
            <p:nvPr/>
          </p:nvPicPr>
          <p:blipFill rotWithShape="1">
            <a:blip r:embed="rId6"/>
            <a:srcRect l="7032" r="69420" b="24914"/>
            <a:stretch/>
          </p:blipFill>
          <p:spPr>
            <a:xfrm>
              <a:off x="2347112" y="9425554"/>
              <a:ext cx="849732" cy="513164"/>
            </a:xfrm>
            <a:prstGeom prst="rect">
              <a:avLst/>
            </a:prstGeom>
          </p:spPr>
        </p:pic>
        <p:pic>
          <p:nvPicPr>
            <p:cNvPr id="52" name="Picture 51">
              <a:extLst>
                <a:ext uri="{FF2B5EF4-FFF2-40B4-BE49-F238E27FC236}">
                  <a16:creationId xmlns:a16="http://schemas.microsoft.com/office/drawing/2014/main" id="{1B3DAB7E-40C4-4A12-9F5B-EC7DB2ECC6EF}"/>
                </a:ext>
              </a:extLst>
            </p:cNvPr>
            <p:cNvPicPr>
              <a:picLocks noChangeAspect="1"/>
            </p:cNvPicPr>
            <p:nvPr/>
          </p:nvPicPr>
          <p:blipFill rotWithShape="1">
            <a:blip r:embed="rId6"/>
            <a:srcRect l="37721" r="39573" b="24914"/>
            <a:stretch/>
          </p:blipFill>
          <p:spPr>
            <a:xfrm>
              <a:off x="3446352" y="9423626"/>
              <a:ext cx="822387" cy="515091"/>
            </a:xfrm>
            <a:prstGeom prst="rect">
              <a:avLst/>
            </a:prstGeom>
          </p:spPr>
        </p:pic>
        <p:pic>
          <p:nvPicPr>
            <p:cNvPr id="53" name="Picture 52" descr="Logo&#10;&#10;Description automatically generated">
              <a:extLst>
                <a:ext uri="{FF2B5EF4-FFF2-40B4-BE49-F238E27FC236}">
                  <a16:creationId xmlns:a16="http://schemas.microsoft.com/office/drawing/2014/main" id="{0FD75EFF-3D5A-43DF-B755-93C90B762921}"/>
                </a:ext>
              </a:extLst>
            </p:cNvPr>
            <p:cNvPicPr>
              <a:picLocks noChangeAspect="1"/>
            </p:cNvPicPr>
            <p:nvPr/>
          </p:nvPicPr>
          <p:blipFill>
            <a:blip r:embed="rId7"/>
            <a:stretch>
              <a:fillRect/>
            </a:stretch>
          </p:blipFill>
          <p:spPr>
            <a:xfrm>
              <a:off x="5617489" y="9519522"/>
              <a:ext cx="1142404" cy="366875"/>
            </a:xfrm>
            <a:prstGeom prst="rect">
              <a:avLst/>
            </a:prstGeom>
          </p:spPr>
        </p:pic>
      </p:grpSp>
      <p:grpSp>
        <p:nvGrpSpPr>
          <p:cNvPr id="3" name="Group 2">
            <a:extLst>
              <a:ext uri="{FF2B5EF4-FFF2-40B4-BE49-F238E27FC236}">
                <a16:creationId xmlns:a16="http://schemas.microsoft.com/office/drawing/2014/main" id="{EA157DDF-8456-40C3-A7EB-701848F30AFD}"/>
              </a:ext>
            </a:extLst>
          </p:cNvPr>
          <p:cNvGrpSpPr/>
          <p:nvPr/>
        </p:nvGrpSpPr>
        <p:grpSpPr>
          <a:xfrm>
            <a:off x="2270142" y="7019892"/>
            <a:ext cx="2773067" cy="899434"/>
            <a:chOff x="2342000" y="7019892"/>
            <a:chExt cx="2773067" cy="899434"/>
          </a:xfrm>
        </p:grpSpPr>
        <p:pic>
          <p:nvPicPr>
            <p:cNvPr id="54" name="Graphic 53" descr="Children with solid fill">
              <a:extLst>
                <a:ext uri="{FF2B5EF4-FFF2-40B4-BE49-F238E27FC236}">
                  <a16:creationId xmlns:a16="http://schemas.microsoft.com/office/drawing/2014/main" id="{EDFF5D3B-778C-4DAC-929C-5F747994EFC8}"/>
                </a:ext>
              </a:extLst>
            </p:cNvPr>
            <p:cNvPicPr>
              <a:picLocks noChangeAspect="1"/>
            </p:cNvPicPr>
            <p:nvPr/>
          </p:nvPicPr>
          <p:blipFill>
            <a:blip r:embed="rId8" cstate="hqprint">
              <a:duotone>
                <a:schemeClr val="accent1">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91612" y="7019892"/>
              <a:ext cx="853639" cy="853639"/>
            </a:xfrm>
            <a:prstGeom prst="rect">
              <a:avLst/>
            </a:prstGeom>
          </p:spPr>
        </p:pic>
        <p:cxnSp>
          <p:nvCxnSpPr>
            <p:cNvPr id="55" name="Straight Arrow Connector 54">
              <a:extLst>
                <a:ext uri="{FF2B5EF4-FFF2-40B4-BE49-F238E27FC236}">
                  <a16:creationId xmlns:a16="http://schemas.microsoft.com/office/drawing/2014/main" id="{30640FFA-0231-4F49-B741-B4D4630C5205}"/>
                </a:ext>
              </a:extLst>
            </p:cNvPr>
            <p:cNvCxnSpPr>
              <a:cxnSpLocks/>
            </p:cNvCxnSpPr>
            <p:nvPr/>
          </p:nvCxnSpPr>
          <p:spPr>
            <a:xfrm rot="5400000" flipV="1">
              <a:off x="4136957" y="7203988"/>
              <a:ext cx="0" cy="54864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56" name="Picture 55">
              <a:extLst>
                <a:ext uri="{FF2B5EF4-FFF2-40B4-BE49-F238E27FC236}">
                  <a16:creationId xmlns:a16="http://schemas.microsoft.com/office/drawing/2014/main" id="{B5C6A649-57BA-4002-8E93-B8070A52F6B7}"/>
                </a:ext>
              </a:extLst>
            </p:cNvPr>
            <p:cNvPicPr>
              <a:picLocks noChangeAspect="1"/>
            </p:cNvPicPr>
            <p:nvPr/>
          </p:nvPicPr>
          <p:blipFill>
            <a:blip r:embed="rId10" cstate="hqprint">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Layer>
                  </a14:imgProps>
                </a:ext>
                <a:ext uri="{28A0092B-C50C-407E-A947-70E740481C1C}">
                  <a14:useLocalDpi xmlns:a14="http://schemas.microsoft.com/office/drawing/2010/main" val="0"/>
                </a:ext>
              </a:extLst>
            </a:blip>
            <a:stretch>
              <a:fillRect/>
            </a:stretch>
          </p:blipFill>
          <p:spPr>
            <a:xfrm rot="16200000" flipH="1">
              <a:off x="4710240" y="7295733"/>
              <a:ext cx="201998" cy="365152"/>
            </a:xfrm>
            <a:prstGeom prst="rect">
              <a:avLst/>
            </a:prstGeom>
            <a:effectLst>
              <a:outerShdw blurRad="50800" dist="38100" dir="8100000" algn="tr" rotWithShape="0">
                <a:prstClr val="black">
                  <a:alpha val="40000"/>
                </a:prstClr>
              </a:outerShdw>
            </a:effectLst>
          </p:spPr>
        </p:pic>
        <p:sp>
          <p:nvSpPr>
            <p:cNvPr id="57" name="TextBox 56">
              <a:extLst>
                <a:ext uri="{FF2B5EF4-FFF2-40B4-BE49-F238E27FC236}">
                  <a16:creationId xmlns:a16="http://schemas.microsoft.com/office/drawing/2014/main" id="{BB177D74-9EA1-4C0C-8391-99C0ED55144D}"/>
                </a:ext>
              </a:extLst>
            </p:cNvPr>
            <p:cNvSpPr txBox="1"/>
            <p:nvPr/>
          </p:nvSpPr>
          <p:spPr>
            <a:xfrm>
              <a:off x="4499057" y="7665410"/>
              <a:ext cx="616010" cy="253916"/>
            </a:xfrm>
            <a:prstGeom prst="rect">
              <a:avLst/>
            </a:prstGeom>
            <a:noFill/>
          </p:spPr>
          <p:txBody>
            <a:bodyPr wrap="square" rtlCol="0">
              <a:spAutoFit/>
            </a:bodyPr>
            <a:lstStyle/>
            <a:p>
              <a:pPr algn="ctr"/>
              <a:r>
                <a:rPr lang="fr-FR" sz="1050" b="1">
                  <a:solidFill>
                    <a:schemeClr val="bg1"/>
                  </a:solidFill>
                </a:rPr>
                <a:t>pDTG</a:t>
              </a:r>
              <a:endParaRPr lang="fr-FR" sz="1050">
                <a:solidFill>
                  <a:schemeClr val="bg1"/>
                </a:solidFill>
              </a:endParaRPr>
            </a:p>
          </p:txBody>
        </p:sp>
        <p:sp>
          <p:nvSpPr>
            <p:cNvPr id="58" name="TextBox 57">
              <a:extLst>
                <a:ext uri="{FF2B5EF4-FFF2-40B4-BE49-F238E27FC236}">
                  <a16:creationId xmlns:a16="http://schemas.microsoft.com/office/drawing/2014/main" id="{F925E0AC-A71C-457C-BE0E-CDD01FAC109F}"/>
                </a:ext>
              </a:extLst>
            </p:cNvPr>
            <p:cNvSpPr txBox="1"/>
            <p:nvPr/>
          </p:nvSpPr>
          <p:spPr>
            <a:xfrm>
              <a:off x="2342000" y="7665409"/>
              <a:ext cx="1752861" cy="253916"/>
            </a:xfrm>
            <a:prstGeom prst="rect">
              <a:avLst/>
            </a:prstGeom>
            <a:noFill/>
          </p:spPr>
          <p:txBody>
            <a:bodyPr wrap="square" rtlCol="0">
              <a:spAutoFit/>
            </a:bodyPr>
            <a:lstStyle/>
            <a:p>
              <a:pPr algn="ctr"/>
              <a:r>
                <a:rPr lang="fr-FR" sz="1050" b="1" dirty="0">
                  <a:solidFill>
                    <a:schemeClr val="bg1"/>
                  </a:solidFill>
                </a:rPr>
                <a:t>Tous les enfants éligibles</a:t>
              </a:r>
              <a:endParaRPr lang="fr-FR" sz="1050" dirty="0">
                <a:solidFill>
                  <a:schemeClr val="bg1"/>
                </a:solidFill>
              </a:endParaRPr>
            </a:p>
          </p:txBody>
        </p:sp>
      </p:grpSp>
      <p:sp>
        <p:nvSpPr>
          <p:cNvPr id="45" name="Rectangle 44">
            <a:extLst>
              <a:ext uri="{FF2B5EF4-FFF2-40B4-BE49-F238E27FC236}">
                <a16:creationId xmlns:a16="http://schemas.microsoft.com/office/drawing/2014/main" id="{7EDBC9F2-8F2F-49E8-866E-02BA55FBE7A5}"/>
              </a:ext>
            </a:extLst>
          </p:cNvPr>
          <p:cNvSpPr/>
          <p:nvPr/>
        </p:nvSpPr>
        <p:spPr>
          <a:xfrm>
            <a:off x="8077533" y="5407503"/>
            <a:ext cx="2369975" cy="125380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fr-FR" sz="1800" dirty="0">
                <a:solidFill>
                  <a:schemeClr val="tx1"/>
                </a:solidFill>
              </a:rPr>
              <a:t>Remplacer le texte : Le Ministère de la Santé de X</a:t>
            </a:r>
          </a:p>
        </p:txBody>
      </p:sp>
    </p:spTree>
    <p:extLst>
      <p:ext uri="{BB962C8B-B14F-4D97-AF65-F5344CB8AC3E}">
        <p14:creationId xmlns:p14="http://schemas.microsoft.com/office/powerpoint/2010/main" val="3339107115"/>
      </p:ext>
    </p:extLst>
  </p:cSld>
  <p:clrMapOvr>
    <a:masterClrMapping/>
  </p:clrMapOvr>
</p:sld>
</file>

<file path=ppt/theme/theme1.xml><?xml version="1.0" encoding="utf-8"?>
<a:theme xmlns:a="http://schemas.openxmlformats.org/drawingml/2006/main" name="Office Theme">
  <a:themeElements>
    <a:clrScheme name="HAP--pDTG">
      <a:dk1>
        <a:srgbClr val="000000"/>
      </a:dk1>
      <a:lt1>
        <a:srgbClr val="FFFFFF"/>
      </a:lt1>
      <a:dk2>
        <a:srgbClr val="44546A"/>
      </a:dk2>
      <a:lt2>
        <a:srgbClr val="E7E6E6"/>
      </a:lt2>
      <a:accent1>
        <a:srgbClr val="E5615C"/>
      </a:accent1>
      <a:accent2>
        <a:srgbClr val="E87D20"/>
      </a:accent2>
      <a:accent3>
        <a:srgbClr val="FFAD00"/>
      </a:accent3>
      <a:accent4>
        <a:srgbClr val="FABD5C"/>
      </a:accent4>
      <a:accent5>
        <a:srgbClr val="F2DEB0"/>
      </a:accent5>
      <a:accent6>
        <a:srgbClr val="2BB096"/>
      </a:accent6>
      <a:hlink>
        <a:srgbClr val="2BB096"/>
      </a:hlink>
      <a:folHlink>
        <a:srgbClr val="24967F"/>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CHAI 2020</Template>
  <TotalTime>1184</TotalTime>
  <Words>2185</Words>
  <Application>Microsoft Office PowerPoint</Application>
  <PresentationFormat>Custom</PresentationFormat>
  <Paragraphs>120</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Calibri</vt:lpstr>
      <vt:lpstr>Arial</vt:lpstr>
      <vt:lpstr>Trebuchet MS</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Miller</dc:creator>
  <cp:lastModifiedBy>Anant Mishra</cp:lastModifiedBy>
  <cp:revision>170</cp:revision>
  <dcterms:created xsi:type="dcterms:W3CDTF">2021-05-20T20:29:50Z</dcterms:created>
  <dcterms:modified xsi:type="dcterms:W3CDTF">2021-08-04T23:12:26Z</dcterms:modified>
</cp:coreProperties>
</file>