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DCE6F2"/>
    <a:srgbClr val="604A7B"/>
    <a:srgbClr val="B3A2C7"/>
    <a:srgbClr val="CCC1DA"/>
    <a:srgbClr val="E6E0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31" autoAdjust="0"/>
    <p:restoredTop sz="94660"/>
  </p:normalViewPr>
  <p:slideViewPr>
    <p:cSldViewPr snapToGrid="0">
      <p:cViewPr>
        <p:scale>
          <a:sx n="89" d="100"/>
          <a:sy n="89" d="100"/>
        </p:scale>
        <p:origin x="8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3"/>
            <a:ext cx="8549640" cy="166602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3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59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3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63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19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72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26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1229C-8287-4C5D-86AE-F75EE874224C}" type="datetimeFigureOut">
              <a:rPr lang="en-US" smtClean="0"/>
              <a:t>6/30/2021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44F8C-A38E-4D52-9628-5BA6196495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108679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1229C-8287-4C5D-86AE-F75EE874224C}" type="datetimeFigureOut">
              <a:rPr lang="en-US" smtClean="0"/>
              <a:t>6/30/2021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44F8C-A38E-4D52-9628-5BA6196495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77079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99187" y="456989"/>
            <a:ext cx="1922621" cy="97262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834" y="456989"/>
            <a:ext cx="5603716" cy="97262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1229C-8287-4C5D-86AE-F75EE874224C}" type="datetimeFigureOut">
              <a:rPr lang="en-US" smtClean="0"/>
              <a:t>6/30/2021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44F8C-A38E-4D52-9628-5BA6196495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40744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9653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1229C-8287-4C5D-86AE-F75EE874224C}" type="datetimeFigureOut">
              <a:rPr lang="en-US" smtClean="0"/>
              <a:t>6/30/2021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44F8C-A38E-4D52-9628-5BA6196495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20721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6"/>
            <a:ext cx="8549640" cy="1543685"/>
          </a:xfrm>
        </p:spPr>
        <p:txBody>
          <a:bodyPr anchor="t"/>
          <a:lstStyle>
            <a:lvl1pPr algn="l">
              <a:defRPr sz="3091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8"/>
            <a:ext cx="8549640" cy="1700211"/>
          </a:xfrm>
        </p:spPr>
        <p:txBody>
          <a:bodyPr anchor="b"/>
          <a:lstStyle>
            <a:lvl1pPr marL="0" indent="0">
              <a:buNone/>
              <a:defRPr sz="1545">
                <a:solidFill>
                  <a:schemeClr val="tx1">
                    <a:tint val="75000"/>
                  </a:schemeClr>
                </a:solidFill>
              </a:defRPr>
            </a:lvl1pPr>
            <a:lvl2pPr marL="353278" indent="0">
              <a:buNone/>
              <a:defRPr sz="1391">
                <a:solidFill>
                  <a:schemeClr val="tx1">
                    <a:tint val="75000"/>
                  </a:schemeClr>
                </a:solidFill>
              </a:defRPr>
            </a:lvl2pPr>
            <a:lvl3pPr marL="706557" indent="0">
              <a:buNone/>
              <a:defRPr sz="1236">
                <a:solidFill>
                  <a:schemeClr val="tx1">
                    <a:tint val="75000"/>
                  </a:schemeClr>
                </a:solidFill>
              </a:defRPr>
            </a:lvl3pPr>
            <a:lvl4pPr marL="1059835" indent="0">
              <a:buNone/>
              <a:defRPr sz="1082">
                <a:solidFill>
                  <a:schemeClr val="tx1">
                    <a:tint val="75000"/>
                  </a:schemeClr>
                </a:solidFill>
              </a:defRPr>
            </a:lvl4pPr>
            <a:lvl5pPr marL="1413114" indent="0">
              <a:buNone/>
              <a:defRPr sz="1082">
                <a:solidFill>
                  <a:schemeClr val="tx1">
                    <a:tint val="75000"/>
                  </a:schemeClr>
                </a:solidFill>
              </a:defRPr>
            </a:lvl5pPr>
            <a:lvl6pPr marL="1766392" indent="0">
              <a:buNone/>
              <a:defRPr sz="1082">
                <a:solidFill>
                  <a:schemeClr val="tx1">
                    <a:tint val="75000"/>
                  </a:schemeClr>
                </a:solidFill>
              </a:defRPr>
            </a:lvl6pPr>
            <a:lvl7pPr marL="2119671" indent="0">
              <a:buNone/>
              <a:defRPr sz="1082">
                <a:solidFill>
                  <a:schemeClr val="tx1">
                    <a:tint val="75000"/>
                  </a:schemeClr>
                </a:solidFill>
              </a:defRPr>
            </a:lvl7pPr>
            <a:lvl8pPr marL="2472949" indent="0">
              <a:buNone/>
              <a:defRPr sz="1082">
                <a:solidFill>
                  <a:schemeClr val="tx1">
                    <a:tint val="75000"/>
                  </a:schemeClr>
                </a:solidFill>
              </a:defRPr>
            </a:lvl8pPr>
            <a:lvl9pPr marL="2826228" indent="0">
              <a:buNone/>
              <a:defRPr sz="10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1229C-8287-4C5D-86AE-F75EE874224C}" type="datetimeFigureOut">
              <a:rPr lang="en-US" smtClean="0"/>
              <a:t>6/30/2021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44F8C-A38E-4D52-9628-5BA6196495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01418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834" y="2659169"/>
            <a:ext cx="3763169" cy="7524115"/>
          </a:xfrm>
        </p:spPr>
        <p:txBody>
          <a:bodyPr/>
          <a:lstStyle>
            <a:lvl1pPr>
              <a:defRPr sz="2164"/>
            </a:lvl1pPr>
            <a:lvl2pPr>
              <a:defRPr sz="1854"/>
            </a:lvl2pPr>
            <a:lvl3pPr>
              <a:defRPr sz="1545"/>
            </a:lvl3pPr>
            <a:lvl4pPr>
              <a:defRPr sz="1391"/>
            </a:lvl4pPr>
            <a:lvl5pPr>
              <a:defRPr sz="1391"/>
            </a:lvl5pPr>
            <a:lvl6pPr>
              <a:defRPr sz="1391"/>
            </a:lvl6pPr>
            <a:lvl7pPr>
              <a:defRPr sz="1391"/>
            </a:lvl7pPr>
            <a:lvl8pPr>
              <a:defRPr sz="1391"/>
            </a:lvl8pPr>
            <a:lvl9pPr>
              <a:defRPr sz="13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8640" y="2659169"/>
            <a:ext cx="3763170" cy="7524115"/>
          </a:xfrm>
        </p:spPr>
        <p:txBody>
          <a:bodyPr/>
          <a:lstStyle>
            <a:lvl1pPr>
              <a:defRPr sz="2164"/>
            </a:lvl1pPr>
            <a:lvl2pPr>
              <a:defRPr sz="1854"/>
            </a:lvl2pPr>
            <a:lvl3pPr>
              <a:defRPr sz="1545"/>
            </a:lvl3pPr>
            <a:lvl4pPr>
              <a:defRPr sz="1391"/>
            </a:lvl4pPr>
            <a:lvl5pPr>
              <a:defRPr sz="1391"/>
            </a:lvl5pPr>
            <a:lvl6pPr>
              <a:defRPr sz="1391"/>
            </a:lvl6pPr>
            <a:lvl7pPr>
              <a:defRPr sz="1391"/>
            </a:lvl7pPr>
            <a:lvl8pPr>
              <a:defRPr sz="1391"/>
            </a:lvl8pPr>
            <a:lvl9pPr>
              <a:defRPr sz="13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1229C-8287-4C5D-86AE-F75EE874224C}" type="datetimeFigureOut">
              <a:rPr lang="en-US" smtClean="0"/>
              <a:t>6/30/2021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44F8C-A38E-4D52-9628-5BA6196495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55372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1854" b="1"/>
            </a:lvl1pPr>
            <a:lvl2pPr marL="353278" indent="0">
              <a:buNone/>
              <a:defRPr sz="1545" b="1"/>
            </a:lvl2pPr>
            <a:lvl3pPr marL="706557" indent="0">
              <a:buNone/>
              <a:defRPr sz="1391" b="1"/>
            </a:lvl3pPr>
            <a:lvl4pPr marL="1059835" indent="0">
              <a:buNone/>
              <a:defRPr sz="1236" b="1"/>
            </a:lvl4pPr>
            <a:lvl5pPr marL="1413114" indent="0">
              <a:buNone/>
              <a:defRPr sz="1236" b="1"/>
            </a:lvl5pPr>
            <a:lvl6pPr marL="1766392" indent="0">
              <a:buNone/>
              <a:defRPr sz="1236" b="1"/>
            </a:lvl6pPr>
            <a:lvl7pPr marL="2119671" indent="0">
              <a:buNone/>
              <a:defRPr sz="1236" b="1"/>
            </a:lvl7pPr>
            <a:lvl8pPr marL="2472949" indent="0">
              <a:buNone/>
              <a:defRPr sz="1236" b="1"/>
            </a:lvl8pPr>
            <a:lvl9pPr marL="2826228" indent="0">
              <a:buNone/>
              <a:defRPr sz="123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1854"/>
            </a:lvl1pPr>
            <a:lvl2pPr>
              <a:defRPr sz="1545"/>
            </a:lvl2pPr>
            <a:lvl3pPr>
              <a:defRPr sz="1391"/>
            </a:lvl3pPr>
            <a:lvl4pPr>
              <a:defRPr sz="1236"/>
            </a:lvl4pPr>
            <a:lvl5pPr>
              <a:defRPr sz="1236"/>
            </a:lvl5pPr>
            <a:lvl6pPr>
              <a:defRPr sz="1236"/>
            </a:lvl6pPr>
            <a:lvl7pPr>
              <a:defRPr sz="1236"/>
            </a:lvl7pPr>
            <a:lvl8pPr>
              <a:defRPr sz="1236"/>
            </a:lvl8pPr>
            <a:lvl9pPr>
              <a:defRPr sz="123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33" y="1739795"/>
            <a:ext cx="4445953" cy="725064"/>
          </a:xfrm>
        </p:spPr>
        <p:txBody>
          <a:bodyPr anchor="b"/>
          <a:lstStyle>
            <a:lvl1pPr marL="0" indent="0">
              <a:buNone/>
              <a:defRPr sz="1854" b="1"/>
            </a:lvl1pPr>
            <a:lvl2pPr marL="353278" indent="0">
              <a:buNone/>
              <a:defRPr sz="1545" b="1"/>
            </a:lvl2pPr>
            <a:lvl3pPr marL="706557" indent="0">
              <a:buNone/>
              <a:defRPr sz="1391" b="1"/>
            </a:lvl3pPr>
            <a:lvl4pPr marL="1059835" indent="0">
              <a:buNone/>
              <a:defRPr sz="1236" b="1"/>
            </a:lvl4pPr>
            <a:lvl5pPr marL="1413114" indent="0">
              <a:buNone/>
              <a:defRPr sz="1236" b="1"/>
            </a:lvl5pPr>
            <a:lvl6pPr marL="1766392" indent="0">
              <a:buNone/>
              <a:defRPr sz="1236" b="1"/>
            </a:lvl6pPr>
            <a:lvl7pPr marL="2119671" indent="0">
              <a:buNone/>
              <a:defRPr sz="1236" b="1"/>
            </a:lvl7pPr>
            <a:lvl8pPr marL="2472949" indent="0">
              <a:buNone/>
              <a:defRPr sz="1236" b="1"/>
            </a:lvl8pPr>
            <a:lvl9pPr marL="2826228" indent="0">
              <a:buNone/>
              <a:defRPr sz="123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33" y="2464859"/>
            <a:ext cx="4445953" cy="4478126"/>
          </a:xfrm>
        </p:spPr>
        <p:txBody>
          <a:bodyPr/>
          <a:lstStyle>
            <a:lvl1pPr>
              <a:defRPr sz="1854"/>
            </a:lvl1pPr>
            <a:lvl2pPr>
              <a:defRPr sz="1545"/>
            </a:lvl2pPr>
            <a:lvl3pPr>
              <a:defRPr sz="1391"/>
            </a:lvl3pPr>
            <a:lvl4pPr>
              <a:defRPr sz="1236"/>
            </a:lvl4pPr>
            <a:lvl5pPr>
              <a:defRPr sz="1236"/>
            </a:lvl5pPr>
            <a:lvl6pPr>
              <a:defRPr sz="1236"/>
            </a:lvl6pPr>
            <a:lvl7pPr>
              <a:defRPr sz="1236"/>
            </a:lvl7pPr>
            <a:lvl8pPr>
              <a:defRPr sz="1236"/>
            </a:lvl8pPr>
            <a:lvl9pPr>
              <a:defRPr sz="123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1229C-8287-4C5D-86AE-F75EE874224C}" type="datetimeFigureOut">
              <a:rPr lang="en-US" smtClean="0"/>
              <a:t>6/30/2021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44F8C-A38E-4D52-9628-5BA6196495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30730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1229C-8287-4C5D-86AE-F75EE874224C}" type="datetimeFigureOut">
              <a:rPr lang="en-US" smtClean="0"/>
              <a:t>6/30/2021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44F8C-A38E-4D52-9628-5BA6196495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51928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1229C-8287-4C5D-86AE-F75EE874224C}" type="datetimeFigureOut">
              <a:rPr lang="en-US" smtClean="0"/>
              <a:t>6/30/2021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44F8C-A38E-4D52-9628-5BA6196495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15326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09456"/>
            <a:ext cx="3309144" cy="1316990"/>
          </a:xfrm>
        </p:spPr>
        <p:txBody>
          <a:bodyPr anchor="b"/>
          <a:lstStyle>
            <a:lvl1pPr algn="l">
              <a:defRPr sz="154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4" y="309459"/>
            <a:ext cx="5622926" cy="6633529"/>
          </a:xfrm>
        </p:spPr>
        <p:txBody>
          <a:bodyPr/>
          <a:lstStyle>
            <a:lvl1pPr>
              <a:defRPr sz="2473"/>
            </a:lvl1pPr>
            <a:lvl2pPr>
              <a:defRPr sz="2164"/>
            </a:lvl2pPr>
            <a:lvl3pPr>
              <a:defRPr sz="1854"/>
            </a:lvl3pPr>
            <a:lvl4pPr>
              <a:defRPr sz="1545"/>
            </a:lvl4pPr>
            <a:lvl5pPr>
              <a:defRPr sz="1545"/>
            </a:lvl5pPr>
            <a:lvl6pPr>
              <a:defRPr sz="1545"/>
            </a:lvl6pPr>
            <a:lvl7pPr>
              <a:defRPr sz="1545"/>
            </a:lvl7pPr>
            <a:lvl8pPr>
              <a:defRPr sz="1545"/>
            </a:lvl8pPr>
            <a:lvl9pPr>
              <a:defRPr sz="154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1626449"/>
            <a:ext cx="3309144" cy="5316539"/>
          </a:xfrm>
        </p:spPr>
        <p:txBody>
          <a:bodyPr/>
          <a:lstStyle>
            <a:lvl1pPr marL="0" indent="0">
              <a:buNone/>
              <a:defRPr sz="1082"/>
            </a:lvl1pPr>
            <a:lvl2pPr marL="353278" indent="0">
              <a:buNone/>
              <a:defRPr sz="927"/>
            </a:lvl2pPr>
            <a:lvl3pPr marL="706557" indent="0">
              <a:buNone/>
              <a:defRPr sz="773"/>
            </a:lvl3pPr>
            <a:lvl4pPr marL="1059835" indent="0">
              <a:buNone/>
              <a:defRPr sz="695"/>
            </a:lvl4pPr>
            <a:lvl5pPr marL="1413114" indent="0">
              <a:buNone/>
              <a:defRPr sz="695"/>
            </a:lvl5pPr>
            <a:lvl6pPr marL="1766392" indent="0">
              <a:buNone/>
              <a:defRPr sz="695"/>
            </a:lvl6pPr>
            <a:lvl7pPr marL="2119671" indent="0">
              <a:buNone/>
              <a:defRPr sz="695"/>
            </a:lvl7pPr>
            <a:lvl8pPr marL="2472949" indent="0">
              <a:buNone/>
              <a:defRPr sz="695"/>
            </a:lvl8pPr>
            <a:lvl9pPr marL="2826228" indent="0">
              <a:buNone/>
              <a:defRPr sz="69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1229C-8287-4C5D-86AE-F75EE874224C}" type="datetimeFigureOut">
              <a:rPr lang="en-US" smtClean="0"/>
              <a:t>6/30/2021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44F8C-A38E-4D52-9628-5BA6196495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89967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1"/>
            <a:ext cx="6035040" cy="642304"/>
          </a:xfrm>
        </p:spPr>
        <p:txBody>
          <a:bodyPr anchor="b"/>
          <a:lstStyle>
            <a:lvl1pPr algn="l">
              <a:defRPr sz="154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9"/>
            <a:ext cx="6035040" cy="4663440"/>
          </a:xfrm>
        </p:spPr>
        <p:txBody>
          <a:bodyPr/>
          <a:lstStyle>
            <a:lvl1pPr marL="0" indent="0">
              <a:buNone/>
              <a:defRPr sz="2473"/>
            </a:lvl1pPr>
            <a:lvl2pPr marL="353278" indent="0">
              <a:buNone/>
              <a:defRPr sz="2164"/>
            </a:lvl2pPr>
            <a:lvl3pPr marL="706557" indent="0">
              <a:buNone/>
              <a:defRPr sz="1854"/>
            </a:lvl3pPr>
            <a:lvl4pPr marL="1059835" indent="0">
              <a:buNone/>
              <a:defRPr sz="1545"/>
            </a:lvl4pPr>
            <a:lvl5pPr marL="1413114" indent="0">
              <a:buNone/>
              <a:defRPr sz="1545"/>
            </a:lvl5pPr>
            <a:lvl6pPr marL="1766392" indent="0">
              <a:buNone/>
              <a:defRPr sz="1545"/>
            </a:lvl6pPr>
            <a:lvl7pPr marL="2119671" indent="0">
              <a:buNone/>
              <a:defRPr sz="1545"/>
            </a:lvl7pPr>
            <a:lvl8pPr marL="2472949" indent="0">
              <a:buNone/>
              <a:defRPr sz="1545"/>
            </a:lvl8pPr>
            <a:lvl9pPr marL="2826228" indent="0">
              <a:buNone/>
              <a:defRPr sz="1545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5"/>
            <a:ext cx="6035040" cy="912176"/>
          </a:xfrm>
        </p:spPr>
        <p:txBody>
          <a:bodyPr/>
          <a:lstStyle>
            <a:lvl1pPr marL="0" indent="0">
              <a:buNone/>
              <a:defRPr sz="1082"/>
            </a:lvl1pPr>
            <a:lvl2pPr marL="353278" indent="0">
              <a:buNone/>
              <a:defRPr sz="927"/>
            </a:lvl2pPr>
            <a:lvl3pPr marL="706557" indent="0">
              <a:buNone/>
              <a:defRPr sz="773"/>
            </a:lvl3pPr>
            <a:lvl4pPr marL="1059835" indent="0">
              <a:buNone/>
              <a:defRPr sz="695"/>
            </a:lvl4pPr>
            <a:lvl5pPr marL="1413114" indent="0">
              <a:buNone/>
              <a:defRPr sz="695"/>
            </a:lvl5pPr>
            <a:lvl6pPr marL="1766392" indent="0">
              <a:buNone/>
              <a:defRPr sz="695"/>
            </a:lvl6pPr>
            <a:lvl7pPr marL="2119671" indent="0">
              <a:buNone/>
              <a:defRPr sz="695"/>
            </a:lvl7pPr>
            <a:lvl8pPr marL="2472949" indent="0">
              <a:buNone/>
              <a:defRPr sz="695"/>
            </a:lvl8pPr>
            <a:lvl9pPr marL="2826228" indent="0">
              <a:buNone/>
              <a:defRPr sz="69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1229C-8287-4C5D-86AE-F75EE874224C}" type="datetimeFigureOut">
              <a:rPr lang="en-US" smtClean="0"/>
              <a:t>6/30/2021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44F8C-A38E-4D52-9628-5BA6196495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359375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3"/>
            <a:ext cx="9052560" cy="5129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6"/>
            <a:ext cx="234696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1229C-8287-4C5D-86AE-F75EE874224C}" type="datetimeFigureOut">
              <a:rPr lang="en-US" smtClean="0"/>
              <a:t>6/30/2021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6"/>
            <a:ext cx="318516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6"/>
            <a:ext cx="234696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44F8C-A38E-4D52-9628-5BA6196495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66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706557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4959" indent="-264959" algn="l" defTabSz="706557" rtl="0" eaLnBrk="1" latinLnBrk="0" hangingPunct="1">
        <a:spcBef>
          <a:spcPct val="20000"/>
        </a:spcBef>
        <a:buFont typeface="Arial" panose="020B0604020202020204" pitchFamily="34" charset="0"/>
        <a:buChar char="•"/>
        <a:defRPr sz="2473" kern="1200">
          <a:solidFill>
            <a:schemeClr val="tx1"/>
          </a:solidFill>
          <a:latin typeface="+mn-lt"/>
          <a:ea typeface="+mn-ea"/>
          <a:cs typeface="+mn-cs"/>
        </a:defRPr>
      </a:lvl1pPr>
      <a:lvl2pPr marL="574077" indent="-220799" algn="l" defTabSz="706557" rtl="0" eaLnBrk="1" latinLnBrk="0" hangingPunct="1">
        <a:spcBef>
          <a:spcPct val="20000"/>
        </a:spcBef>
        <a:buFont typeface="Arial" panose="020B0604020202020204" pitchFamily="34" charset="0"/>
        <a:buChar char="–"/>
        <a:defRPr sz="2164" kern="1200">
          <a:solidFill>
            <a:schemeClr val="tx1"/>
          </a:solidFill>
          <a:latin typeface="+mn-lt"/>
          <a:ea typeface="+mn-ea"/>
          <a:cs typeface="+mn-cs"/>
        </a:defRPr>
      </a:lvl2pPr>
      <a:lvl3pPr marL="883196" indent="-176639" algn="l" defTabSz="706557" rtl="0" eaLnBrk="1" latinLnBrk="0" hangingPunct="1">
        <a:spcBef>
          <a:spcPct val="20000"/>
        </a:spcBef>
        <a:buFont typeface="Arial" panose="020B0604020202020204" pitchFamily="34" charset="0"/>
        <a:buChar char="•"/>
        <a:defRPr sz="1854" kern="1200">
          <a:solidFill>
            <a:schemeClr val="tx1"/>
          </a:solidFill>
          <a:latin typeface="+mn-lt"/>
          <a:ea typeface="+mn-ea"/>
          <a:cs typeface="+mn-cs"/>
        </a:defRPr>
      </a:lvl3pPr>
      <a:lvl4pPr marL="1236475" indent="-176639" algn="l" defTabSz="706557" rtl="0" eaLnBrk="1" latinLnBrk="0" hangingPunct="1">
        <a:spcBef>
          <a:spcPct val="20000"/>
        </a:spcBef>
        <a:buFont typeface="Arial" panose="020B0604020202020204" pitchFamily="34" charset="0"/>
        <a:buChar char="–"/>
        <a:defRPr sz="1545" kern="1200">
          <a:solidFill>
            <a:schemeClr val="tx1"/>
          </a:solidFill>
          <a:latin typeface="+mn-lt"/>
          <a:ea typeface="+mn-ea"/>
          <a:cs typeface="+mn-cs"/>
        </a:defRPr>
      </a:lvl4pPr>
      <a:lvl5pPr marL="1589753" indent="-176639" algn="l" defTabSz="706557" rtl="0" eaLnBrk="1" latinLnBrk="0" hangingPunct="1">
        <a:spcBef>
          <a:spcPct val="20000"/>
        </a:spcBef>
        <a:buFont typeface="Arial" panose="020B0604020202020204" pitchFamily="34" charset="0"/>
        <a:buChar char="»"/>
        <a:defRPr sz="1545" kern="1200">
          <a:solidFill>
            <a:schemeClr val="tx1"/>
          </a:solidFill>
          <a:latin typeface="+mn-lt"/>
          <a:ea typeface="+mn-ea"/>
          <a:cs typeface="+mn-cs"/>
        </a:defRPr>
      </a:lvl5pPr>
      <a:lvl6pPr marL="1943031" indent="-176639" algn="l" defTabSz="706557" rtl="0" eaLnBrk="1" latinLnBrk="0" hangingPunct="1">
        <a:spcBef>
          <a:spcPct val="20000"/>
        </a:spcBef>
        <a:buFont typeface="Arial" panose="020B0604020202020204" pitchFamily="34" charset="0"/>
        <a:buChar char="•"/>
        <a:defRPr sz="1545" kern="1200">
          <a:solidFill>
            <a:schemeClr val="tx1"/>
          </a:solidFill>
          <a:latin typeface="+mn-lt"/>
          <a:ea typeface="+mn-ea"/>
          <a:cs typeface="+mn-cs"/>
        </a:defRPr>
      </a:lvl6pPr>
      <a:lvl7pPr marL="2296310" indent="-176639" algn="l" defTabSz="706557" rtl="0" eaLnBrk="1" latinLnBrk="0" hangingPunct="1">
        <a:spcBef>
          <a:spcPct val="20000"/>
        </a:spcBef>
        <a:buFont typeface="Arial" panose="020B0604020202020204" pitchFamily="34" charset="0"/>
        <a:buChar char="•"/>
        <a:defRPr sz="1545" kern="1200">
          <a:solidFill>
            <a:schemeClr val="tx1"/>
          </a:solidFill>
          <a:latin typeface="+mn-lt"/>
          <a:ea typeface="+mn-ea"/>
          <a:cs typeface="+mn-cs"/>
        </a:defRPr>
      </a:lvl7pPr>
      <a:lvl8pPr marL="2649588" indent="-176639" algn="l" defTabSz="706557" rtl="0" eaLnBrk="1" latinLnBrk="0" hangingPunct="1">
        <a:spcBef>
          <a:spcPct val="20000"/>
        </a:spcBef>
        <a:buFont typeface="Arial" panose="020B0604020202020204" pitchFamily="34" charset="0"/>
        <a:buChar char="•"/>
        <a:defRPr sz="1545" kern="1200">
          <a:solidFill>
            <a:schemeClr val="tx1"/>
          </a:solidFill>
          <a:latin typeface="+mn-lt"/>
          <a:ea typeface="+mn-ea"/>
          <a:cs typeface="+mn-cs"/>
        </a:defRPr>
      </a:lvl8pPr>
      <a:lvl9pPr marL="3002867" indent="-176639" algn="l" defTabSz="706557" rtl="0" eaLnBrk="1" latinLnBrk="0" hangingPunct="1">
        <a:spcBef>
          <a:spcPct val="20000"/>
        </a:spcBef>
        <a:buFont typeface="Arial" panose="020B0604020202020204" pitchFamily="34" charset="0"/>
        <a:buChar char="•"/>
        <a:defRPr sz="15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06557" rtl="0" eaLnBrk="1" latinLnBrk="0" hangingPunct="1">
        <a:defRPr sz="1391" kern="1200">
          <a:solidFill>
            <a:schemeClr val="tx1"/>
          </a:solidFill>
          <a:latin typeface="+mn-lt"/>
          <a:ea typeface="+mn-ea"/>
          <a:cs typeface="+mn-cs"/>
        </a:defRPr>
      </a:lvl1pPr>
      <a:lvl2pPr marL="353278" algn="l" defTabSz="706557" rtl="0" eaLnBrk="1" latinLnBrk="0" hangingPunct="1">
        <a:defRPr sz="1391" kern="1200">
          <a:solidFill>
            <a:schemeClr val="tx1"/>
          </a:solidFill>
          <a:latin typeface="+mn-lt"/>
          <a:ea typeface="+mn-ea"/>
          <a:cs typeface="+mn-cs"/>
        </a:defRPr>
      </a:lvl2pPr>
      <a:lvl3pPr marL="706557" algn="l" defTabSz="706557" rtl="0" eaLnBrk="1" latinLnBrk="0" hangingPunct="1">
        <a:defRPr sz="1391" kern="1200">
          <a:solidFill>
            <a:schemeClr val="tx1"/>
          </a:solidFill>
          <a:latin typeface="+mn-lt"/>
          <a:ea typeface="+mn-ea"/>
          <a:cs typeface="+mn-cs"/>
        </a:defRPr>
      </a:lvl3pPr>
      <a:lvl4pPr marL="1059835" algn="l" defTabSz="706557" rtl="0" eaLnBrk="1" latinLnBrk="0" hangingPunct="1">
        <a:defRPr sz="1391" kern="1200">
          <a:solidFill>
            <a:schemeClr val="tx1"/>
          </a:solidFill>
          <a:latin typeface="+mn-lt"/>
          <a:ea typeface="+mn-ea"/>
          <a:cs typeface="+mn-cs"/>
        </a:defRPr>
      </a:lvl4pPr>
      <a:lvl5pPr marL="1413114" algn="l" defTabSz="706557" rtl="0" eaLnBrk="1" latinLnBrk="0" hangingPunct="1">
        <a:defRPr sz="1391" kern="1200">
          <a:solidFill>
            <a:schemeClr val="tx1"/>
          </a:solidFill>
          <a:latin typeface="+mn-lt"/>
          <a:ea typeface="+mn-ea"/>
          <a:cs typeface="+mn-cs"/>
        </a:defRPr>
      </a:lvl5pPr>
      <a:lvl6pPr marL="1766392" algn="l" defTabSz="706557" rtl="0" eaLnBrk="1" latinLnBrk="0" hangingPunct="1">
        <a:defRPr sz="1391" kern="1200">
          <a:solidFill>
            <a:schemeClr val="tx1"/>
          </a:solidFill>
          <a:latin typeface="+mn-lt"/>
          <a:ea typeface="+mn-ea"/>
          <a:cs typeface="+mn-cs"/>
        </a:defRPr>
      </a:lvl6pPr>
      <a:lvl7pPr marL="2119671" algn="l" defTabSz="706557" rtl="0" eaLnBrk="1" latinLnBrk="0" hangingPunct="1">
        <a:defRPr sz="1391" kern="1200">
          <a:solidFill>
            <a:schemeClr val="tx1"/>
          </a:solidFill>
          <a:latin typeface="+mn-lt"/>
          <a:ea typeface="+mn-ea"/>
          <a:cs typeface="+mn-cs"/>
        </a:defRPr>
      </a:lvl7pPr>
      <a:lvl8pPr marL="2472949" algn="l" defTabSz="706557" rtl="0" eaLnBrk="1" latinLnBrk="0" hangingPunct="1">
        <a:defRPr sz="1391" kern="1200">
          <a:solidFill>
            <a:schemeClr val="tx1"/>
          </a:solidFill>
          <a:latin typeface="+mn-lt"/>
          <a:ea typeface="+mn-ea"/>
          <a:cs typeface="+mn-cs"/>
        </a:defRPr>
      </a:lvl8pPr>
      <a:lvl9pPr marL="2826228" algn="l" defTabSz="706557" rtl="0" eaLnBrk="1" latinLnBrk="0" hangingPunct="1">
        <a:defRPr sz="13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2972323" y="5033075"/>
            <a:ext cx="6969621" cy="2647691"/>
          </a:xfrm>
          <a:prstGeom prst="rect">
            <a:avLst/>
          </a:prstGeom>
          <a:noFill/>
          <a:ln w="19050">
            <a:solidFill>
              <a:srgbClr val="4F8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27157887-7690-430C-ABA2-426332BBB985}"/>
              </a:ext>
            </a:extLst>
          </p:cNvPr>
          <p:cNvSpPr/>
          <p:nvPr/>
        </p:nvSpPr>
        <p:spPr>
          <a:xfrm>
            <a:off x="7939144" y="86305"/>
            <a:ext cx="2002800" cy="382289"/>
          </a:xfrm>
          <a:prstGeom prst="rect">
            <a:avLst/>
          </a:prstGeom>
          <a:solidFill>
            <a:srgbClr val="DCE6F2">
              <a:alpha val="80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defTabSz="787288"/>
            <a:endParaRPr lang="en-US" sz="1300" i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38768" y="4590742"/>
            <a:ext cx="2749405" cy="30900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45720" rIns="45720">
            <a:noAutofit/>
          </a:bodyPr>
          <a:lstStyle/>
          <a:p>
            <a:pPr lvl="0" defTabSz="787288">
              <a:spcBef>
                <a:spcPts val="464"/>
              </a:spcBef>
            </a:pPr>
            <a:r>
              <a:rPr lang="en-US" sz="1050" dirty="0">
                <a:solidFill>
                  <a:prstClr val="black"/>
                </a:solidFill>
              </a:rPr>
              <a:t>Although the doses of lamivudine (3TC) and </a:t>
            </a:r>
            <a:r>
              <a:rPr lang="en-US" sz="1050" dirty="0" err="1">
                <a:solidFill>
                  <a:prstClr val="black"/>
                </a:solidFill>
              </a:rPr>
              <a:t>dolutegravir</a:t>
            </a:r>
            <a:r>
              <a:rPr lang="en-US" sz="1050" dirty="0">
                <a:solidFill>
                  <a:prstClr val="black"/>
                </a:solidFill>
              </a:rPr>
              <a:t> (DTG) in TLD FDC is safe for children &lt;30kg, </a:t>
            </a:r>
            <a:r>
              <a:rPr lang="en-US" sz="1050" b="1" u="sng" dirty="0">
                <a:solidFill>
                  <a:prstClr val="black"/>
                </a:solidFill>
              </a:rPr>
              <a:t>the 300mg dose of </a:t>
            </a:r>
            <a:r>
              <a:rPr lang="en-US" sz="1050" b="1" u="sng" dirty="0" err="1">
                <a:solidFill>
                  <a:prstClr val="black"/>
                </a:solidFill>
              </a:rPr>
              <a:t>tenofovir</a:t>
            </a:r>
            <a:r>
              <a:rPr lang="en-US" sz="1050" b="1" u="sng" dirty="0">
                <a:solidFill>
                  <a:prstClr val="black"/>
                </a:solidFill>
              </a:rPr>
              <a:t> (TDF) in TLD FDC is not.</a:t>
            </a:r>
            <a:r>
              <a:rPr lang="en-US" sz="1050" dirty="0">
                <a:solidFill>
                  <a:prstClr val="black"/>
                </a:solidFill>
              </a:rPr>
              <a:t> Concerns include:</a:t>
            </a:r>
            <a:endParaRPr lang="en-US" sz="1050" b="1" dirty="0">
              <a:solidFill>
                <a:prstClr val="black"/>
              </a:solidFill>
            </a:endParaRPr>
          </a:p>
          <a:p>
            <a:pPr lvl="0" defTabSz="787288">
              <a:spcBef>
                <a:spcPts val="464"/>
              </a:spcBef>
            </a:pPr>
            <a:endParaRPr lang="en-US" sz="200" b="1" dirty="0">
              <a:solidFill>
                <a:prstClr val="black"/>
              </a:solidFill>
            </a:endParaRPr>
          </a:p>
          <a:p>
            <a:pPr marL="231775" lvl="0" defTabSz="787288">
              <a:spcAft>
                <a:spcPts val="464"/>
              </a:spcAft>
            </a:pPr>
            <a:r>
              <a:rPr lang="en-US" sz="1050" b="1" dirty="0">
                <a:solidFill>
                  <a:prstClr val="black"/>
                </a:solidFill>
              </a:rPr>
              <a:t>Affects bone mineralization: </a:t>
            </a:r>
            <a:r>
              <a:rPr lang="en-US" sz="1050" dirty="0">
                <a:solidFill>
                  <a:prstClr val="black"/>
                </a:solidFill>
              </a:rPr>
              <a:t>In children &lt;30kg, especially before </a:t>
            </a:r>
            <a:r>
              <a:rPr lang="en-US" sz="1050" dirty="0" smtClean="0">
                <a:solidFill>
                  <a:prstClr val="black"/>
                </a:solidFill>
              </a:rPr>
              <a:t>they reach </a:t>
            </a:r>
            <a:r>
              <a:rPr lang="en-US" sz="1050" dirty="0">
                <a:solidFill>
                  <a:prstClr val="black"/>
                </a:solidFill>
              </a:rPr>
              <a:t>10 years of age, the foundation for bone growth is still being built. TDF 300mg can affect this process, weakening a child’s bones, putting them at elevated risk of spontaneous fractures. A history of bone aches following long term TDF use should give a high index of </a:t>
            </a:r>
            <a:r>
              <a:rPr lang="en-US" sz="1050" dirty="0" smtClean="0">
                <a:solidFill>
                  <a:prstClr val="black"/>
                </a:solidFill>
              </a:rPr>
              <a:t>suspicion.</a:t>
            </a:r>
            <a:endParaRPr lang="en-US" sz="1050" dirty="0">
              <a:solidFill>
                <a:prstClr val="black"/>
              </a:solidFill>
            </a:endParaRPr>
          </a:p>
          <a:p>
            <a:pPr marL="231775" lvl="0" defTabSz="787288">
              <a:spcAft>
                <a:spcPts val="464"/>
              </a:spcAft>
            </a:pPr>
            <a:r>
              <a:rPr lang="en-US" sz="1050" b="1" dirty="0">
                <a:solidFill>
                  <a:prstClr val="black"/>
                </a:solidFill>
              </a:rPr>
              <a:t>Kidney toxicity: </a:t>
            </a:r>
            <a:r>
              <a:rPr lang="en-US" sz="1050" dirty="0">
                <a:solidFill>
                  <a:prstClr val="black"/>
                </a:solidFill>
              </a:rPr>
              <a:t>TDF is also associated with a </a:t>
            </a:r>
            <a:r>
              <a:rPr lang="en-US" sz="1050" dirty="0" smtClean="0">
                <a:solidFill>
                  <a:prstClr val="black"/>
                </a:solidFill>
              </a:rPr>
              <a:t>risk </a:t>
            </a:r>
            <a:r>
              <a:rPr lang="en-US" sz="1050" dirty="0">
                <a:solidFill>
                  <a:prstClr val="black"/>
                </a:solidFill>
              </a:rPr>
              <a:t>of acute kidney injury and reduced kidney function in children. Depending on severity, this could also lead to the loss of vital minerals and proteins.</a:t>
            </a:r>
            <a:endParaRPr lang="en-US" sz="1050" b="1" dirty="0">
              <a:solidFill>
                <a:prstClr val="black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CE73615-ED5E-467D-9BE0-29EE0D04E935}"/>
              </a:ext>
            </a:extLst>
          </p:cNvPr>
          <p:cNvSpPr/>
          <p:nvPr/>
        </p:nvSpPr>
        <p:spPr>
          <a:xfrm>
            <a:off x="139936" y="640664"/>
            <a:ext cx="9802009" cy="23661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defTabSz="787288"/>
            <a:r>
              <a:rPr lang="en-US" sz="1100" dirty="0">
                <a:solidFill>
                  <a:prstClr val="black"/>
                </a:solidFill>
                <a:latin typeface="Calibri"/>
              </a:rPr>
              <a:t>Since July 2018, WHO has recommended DTG as part of the preferred first-line (1L) treatment for all people living with HIV, including CLHIV. </a:t>
            </a:r>
            <a:r>
              <a:rPr lang="en-US" sz="1100" b="1" dirty="0">
                <a:solidFill>
                  <a:prstClr val="black"/>
                </a:solidFill>
                <a:latin typeface="Calibri"/>
              </a:rPr>
              <a:t>The recommended dosing of DTG, and the make up of the other ARVs in the child’s regimen, differ based on the child’s weight.</a:t>
            </a:r>
          </a:p>
          <a:p>
            <a:pPr defTabSz="787288"/>
            <a:endParaRPr lang="en-US" sz="1100" dirty="0">
              <a:solidFill>
                <a:prstClr val="black"/>
              </a:solidFill>
              <a:latin typeface="Calibri"/>
            </a:endParaRPr>
          </a:p>
          <a:p>
            <a:pPr defTabSz="787288"/>
            <a:endParaRPr lang="en-US" sz="1100" i="1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787288"/>
            <a:endParaRPr lang="en-US" sz="1100" i="1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787288"/>
            <a:endParaRPr lang="en-US" sz="1100" i="1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787288"/>
            <a:endParaRPr lang="en-US" sz="1100" i="1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787288"/>
            <a:endParaRPr lang="en-US" sz="1100" i="1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787288"/>
            <a:endParaRPr lang="en-US" sz="1100" i="1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787288"/>
            <a:endParaRPr lang="en-US" sz="1100" i="1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84532" defTabSz="787288">
              <a:spcAft>
                <a:spcPts val="464"/>
              </a:spcAft>
            </a:pPr>
            <a:endParaRPr lang="en-US" sz="1100" b="1" dirty="0">
              <a:solidFill>
                <a:prstClr val="black"/>
              </a:solidFill>
              <a:latin typeface="Calibri"/>
            </a:endParaRPr>
          </a:p>
          <a:p>
            <a:pPr marL="484532" defTabSz="787288">
              <a:spcAft>
                <a:spcPts val="464"/>
              </a:spcAft>
            </a:pPr>
            <a:endParaRPr lang="en-US" sz="1100" b="1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537282"/>
              </p:ext>
            </p:extLst>
          </p:nvPr>
        </p:nvGraphicFramePr>
        <p:xfrm>
          <a:off x="177771" y="1254535"/>
          <a:ext cx="9726336" cy="17374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3584">
                  <a:extLst>
                    <a:ext uri="{9D8B030D-6E8A-4147-A177-3AD203B41FA5}">
                      <a16:colId xmlns:a16="http://schemas.microsoft.com/office/drawing/2014/main" val="1422417753"/>
                    </a:ext>
                  </a:extLst>
                </a:gridCol>
                <a:gridCol w="1007536">
                  <a:extLst>
                    <a:ext uri="{9D8B030D-6E8A-4147-A177-3AD203B41FA5}">
                      <a16:colId xmlns:a16="http://schemas.microsoft.com/office/drawing/2014/main" val="2669329321"/>
                    </a:ext>
                  </a:extLst>
                </a:gridCol>
                <a:gridCol w="1007536">
                  <a:extLst>
                    <a:ext uri="{9D8B030D-6E8A-4147-A177-3AD203B41FA5}">
                      <a16:colId xmlns:a16="http://schemas.microsoft.com/office/drawing/2014/main" val="2821978272"/>
                    </a:ext>
                  </a:extLst>
                </a:gridCol>
                <a:gridCol w="1007536">
                  <a:extLst>
                    <a:ext uri="{9D8B030D-6E8A-4147-A177-3AD203B41FA5}">
                      <a16:colId xmlns:a16="http://schemas.microsoft.com/office/drawing/2014/main" val="3001432936"/>
                    </a:ext>
                  </a:extLst>
                </a:gridCol>
                <a:gridCol w="1007536">
                  <a:extLst>
                    <a:ext uri="{9D8B030D-6E8A-4147-A177-3AD203B41FA5}">
                      <a16:colId xmlns:a16="http://schemas.microsoft.com/office/drawing/2014/main" val="2985457163"/>
                    </a:ext>
                  </a:extLst>
                </a:gridCol>
                <a:gridCol w="1007536">
                  <a:extLst>
                    <a:ext uri="{9D8B030D-6E8A-4147-A177-3AD203B41FA5}">
                      <a16:colId xmlns:a16="http://schemas.microsoft.com/office/drawing/2014/main" val="1498351455"/>
                    </a:ext>
                  </a:extLst>
                </a:gridCol>
                <a:gridCol w="1007536">
                  <a:extLst>
                    <a:ext uri="{9D8B030D-6E8A-4147-A177-3AD203B41FA5}">
                      <a16:colId xmlns:a16="http://schemas.microsoft.com/office/drawing/2014/main" val="1105505256"/>
                    </a:ext>
                  </a:extLst>
                </a:gridCol>
                <a:gridCol w="1007536">
                  <a:extLst>
                    <a:ext uri="{9D8B030D-6E8A-4147-A177-3AD203B41FA5}">
                      <a16:colId xmlns:a16="http://schemas.microsoft.com/office/drawing/2014/main" val="1562157332"/>
                    </a:ext>
                  </a:extLst>
                </a:gridCol>
              </a:tblGrid>
              <a:tr h="210456">
                <a:tc>
                  <a:txBody>
                    <a:bodyPr/>
                    <a:lstStyle/>
                    <a:p>
                      <a:pPr marL="0" marR="0" lvl="0" indent="0" algn="ctr" defTabSz="10188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ARV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0658" marR="70658" marT="35329" marB="35329" anchor="ctr">
                    <a:solidFill>
                      <a:schemeClr val="accent1">
                        <a:lumMod val="60000"/>
                        <a:lumOff val="40000"/>
                        <a:alpha val="8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3 – 5.9kg</a:t>
                      </a:r>
                    </a:p>
                  </a:txBody>
                  <a:tcPr marL="0" marR="0" marT="35329" marB="35329" anchor="ctr">
                    <a:solidFill>
                      <a:schemeClr val="accent1">
                        <a:lumMod val="60000"/>
                        <a:lumOff val="40000"/>
                        <a:alpha val="8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– 9.9kg</a:t>
                      </a:r>
                    </a:p>
                  </a:txBody>
                  <a:tcPr marL="0" marR="0" marT="35329" marB="35329" anchor="ctr">
                    <a:solidFill>
                      <a:schemeClr val="accent1">
                        <a:lumMod val="60000"/>
                        <a:lumOff val="40000"/>
                        <a:alpha val="8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10 – 13.9kg</a:t>
                      </a:r>
                    </a:p>
                  </a:txBody>
                  <a:tcPr marL="0" marR="0" marT="35329" marB="35329" anchor="ctr">
                    <a:solidFill>
                      <a:schemeClr val="accent1">
                        <a:lumMod val="60000"/>
                        <a:lumOff val="40000"/>
                        <a:alpha val="8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14 – 19.9kg</a:t>
                      </a:r>
                    </a:p>
                  </a:txBody>
                  <a:tcPr marL="0" marR="0" marT="35329" marB="35329" anchor="ctr">
                    <a:solidFill>
                      <a:schemeClr val="accent1">
                        <a:lumMod val="60000"/>
                        <a:lumOff val="40000"/>
                        <a:alpha val="8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20 – 24.9kg</a:t>
                      </a:r>
                    </a:p>
                  </a:txBody>
                  <a:tcPr marL="0" marR="0" marT="35329" marB="35329" anchor="ctr">
                    <a:solidFill>
                      <a:schemeClr val="accent1">
                        <a:lumMod val="60000"/>
                        <a:lumOff val="40000"/>
                        <a:alpha val="8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25 – 29.9kg</a:t>
                      </a:r>
                    </a:p>
                  </a:txBody>
                  <a:tcPr marL="0" marR="0" marT="35329" marB="35329" anchor="ctr">
                    <a:solidFill>
                      <a:schemeClr val="accent1">
                        <a:lumMod val="60000"/>
                        <a:lumOff val="40000"/>
                        <a:alpha val="8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≥30 kg</a:t>
                      </a:r>
                    </a:p>
                  </a:txBody>
                  <a:tcPr marL="0" marR="0" marT="35329" marB="35329" anchor="ctr">
                    <a:solidFill>
                      <a:schemeClr val="accent1">
                        <a:lumMod val="60000"/>
                        <a:lumOff val="40000"/>
                        <a:alpha val="89804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5268083"/>
                  </a:ext>
                </a:extLst>
              </a:tr>
              <a:tr h="301475">
                <a:tc>
                  <a:txBody>
                    <a:bodyPr/>
                    <a:lstStyle/>
                    <a:p>
                      <a:r>
                        <a:rPr lang="en-US" sz="1100" dirty="0"/>
                        <a:t>ABC/3TC 120/60mg</a:t>
                      </a:r>
                      <a:r>
                        <a:rPr lang="en-US" sz="1100" baseline="0" dirty="0"/>
                        <a:t> scored dispersible tablet</a:t>
                      </a:r>
                      <a:endParaRPr lang="en-US" sz="1100" dirty="0"/>
                    </a:p>
                  </a:txBody>
                  <a:tcPr marL="21197" marR="21197" marT="21197" marB="211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marL="21197" marR="21197" marT="2119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1.5</a:t>
                      </a:r>
                    </a:p>
                  </a:txBody>
                  <a:tcPr marL="21197" marR="21197" marT="2119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marL="21197" marR="21197" marT="2119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2.5</a:t>
                      </a:r>
                    </a:p>
                  </a:txBody>
                  <a:tcPr marL="21197" marR="21197" marT="2119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</a:t>
                      </a:r>
                    </a:p>
                  </a:txBody>
                  <a:tcPr marL="21197" marR="21197" marT="2119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 smtClean="0"/>
                        <a:t>transition to ABC/3TC 600/300</a:t>
                      </a:r>
                      <a:endParaRPr lang="en-US" sz="1000" i="1" dirty="0"/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</a:p>
                  </a:txBody>
                  <a:tcPr marL="21197" marR="21197" marT="21197" marB="21197" anchor="b"/>
                </a:tc>
                <a:extLst>
                  <a:ext uri="{0D108BD9-81ED-4DB2-BD59-A6C34878D82A}">
                    <a16:rowId xmlns:a16="http://schemas.microsoft.com/office/drawing/2014/main" val="3602968895"/>
                  </a:ext>
                </a:extLst>
              </a:tr>
              <a:tr h="301475">
                <a:tc>
                  <a:txBody>
                    <a:bodyPr/>
                    <a:lstStyle/>
                    <a:p>
                      <a:r>
                        <a:rPr lang="en-US" sz="1100" dirty="0"/>
                        <a:t>DTG 10mg scored dispersible tablet</a:t>
                      </a:r>
                    </a:p>
                  </a:txBody>
                  <a:tcPr marL="21197" marR="21197" marT="21197" marB="211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0.5</a:t>
                      </a:r>
                    </a:p>
                  </a:txBody>
                  <a:tcPr marL="21197" marR="21197" marT="2119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1.5</a:t>
                      </a:r>
                    </a:p>
                  </a:txBody>
                  <a:tcPr marL="21197" marR="21197" marT="2119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marL="21197" marR="21197" marT="21197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2.5</a:t>
                      </a:r>
                    </a:p>
                  </a:txBody>
                  <a:tcPr marL="21197" marR="21197" marT="21197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dirty="0"/>
                        <a:t>transition to DTG 50mg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</a:p>
                  </a:txBody>
                  <a:tcPr marL="21197" marR="21197" marT="21197" marB="21197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</a:p>
                  </a:txBody>
                  <a:tcPr marL="21197" marR="21197" marT="21197" marB="21197" anchor="b"/>
                </a:tc>
                <a:extLst>
                  <a:ext uri="{0D108BD9-81ED-4DB2-BD59-A6C34878D82A}">
                    <a16:rowId xmlns:a16="http://schemas.microsoft.com/office/drawing/2014/main" val="3619723778"/>
                  </a:ext>
                </a:extLst>
              </a:tr>
              <a:tr h="286558">
                <a:tc>
                  <a:txBody>
                    <a:bodyPr/>
                    <a:lstStyle/>
                    <a:p>
                      <a:pPr algn="l"/>
                      <a:r>
                        <a:rPr lang="en-US" sz="1100" b="0" dirty="0"/>
                        <a:t>ABC/3TC 600/300mg tablet</a:t>
                      </a:r>
                    </a:p>
                  </a:txBody>
                  <a:tcPr marL="21197" marR="21197" marT="21197" marB="211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</a:p>
                  </a:txBody>
                  <a:tcPr marL="21197" marR="21197" marT="21197" marB="21197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</a:p>
                  </a:txBody>
                  <a:tcPr marL="21197" marR="21197" marT="21197" marB="21197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</a:p>
                  </a:txBody>
                  <a:tcPr marL="21197" marR="21197" marT="21197" marB="21197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</a:p>
                  </a:txBody>
                  <a:tcPr marL="21197" marR="21197" marT="21197" marB="21197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</a:p>
                  </a:txBody>
                  <a:tcPr marL="21197" marR="21197" marT="21197" marB="21197" anchor="b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100" b="0" dirty="0"/>
                        <a:t>1</a:t>
                      </a:r>
                    </a:p>
                  </a:txBody>
                  <a:tcPr marL="21197" marR="21197" marT="21197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-</a:t>
                      </a:r>
                    </a:p>
                  </a:txBody>
                  <a:tcPr marL="21197" marR="21197" marT="21197" marB="21197" anchor="b"/>
                </a:tc>
                <a:extLst>
                  <a:ext uri="{0D108BD9-81ED-4DB2-BD59-A6C34878D82A}">
                    <a16:rowId xmlns:a16="http://schemas.microsoft.com/office/drawing/2014/main" val="2703674715"/>
                  </a:ext>
                </a:extLst>
              </a:tr>
              <a:tr h="301475">
                <a:tc>
                  <a:txBody>
                    <a:bodyPr/>
                    <a:lstStyle/>
                    <a:p>
                      <a:pPr algn="l"/>
                      <a:r>
                        <a:rPr lang="en-US" sz="1100" b="0" dirty="0"/>
                        <a:t>DTG 50 mg tablet</a:t>
                      </a:r>
                    </a:p>
                  </a:txBody>
                  <a:tcPr marL="21197" marR="21197" marT="21197" marB="211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</a:p>
                  </a:txBody>
                  <a:tcPr marL="21197" marR="21197" marT="21197" marB="21197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</a:p>
                  </a:txBody>
                  <a:tcPr marL="21197" marR="21197" marT="21197" marB="21197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</a:p>
                  </a:txBody>
                  <a:tcPr marL="21197" marR="21197" marT="21197" marB="21197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</a:p>
                  </a:txBody>
                  <a:tcPr marL="21197" marR="21197" marT="21197" marB="21197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marL="21197" marR="21197" marT="21197" marB="0" anchor="b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100" b="0" i="0" dirty="0"/>
                        <a:t>1</a:t>
                      </a:r>
                    </a:p>
                  </a:txBody>
                  <a:tcPr marL="21197" marR="21197" marT="21197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1" dirty="0"/>
                        <a:t>transition to TLD</a:t>
                      </a:r>
                    </a:p>
                  </a:txBody>
                  <a:tcPr marL="21197" marR="21197" marT="21197" marB="21197" anchor="ctr"/>
                </a:tc>
                <a:extLst>
                  <a:ext uri="{0D108BD9-81ED-4DB2-BD59-A6C34878D82A}">
                    <a16:rowId xmlns:a16="http://schemas.microsoft.com/office/drawing/2014/main" val="4082123693"/>
                  </a:ext>
                </a:extLst>
              </a:tr>
              <a:tr h="301475">
                <a:tc>
                  <a:txBody>
                    <a:bodyPr/>
                    <a:lstStyle/>
                    <a:p>
                      <a:pPr algn="l"/>
                      <a:r>
                        <a:rPr lang="en-US" sz="1100" b="0" dirty="0"/>
                        <a:t>TDF/3TC/DTG 300/300/50mg tablet (TLD FDC)</a:t>
                      </a:r>
                    </a:p>
                  </a:txBody>
                  <a:tcPr marL="21197" marR="21197" marT="21197" marB="211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</a:p>
                  </a:txBody>
                  <a:tcPr marL="21197" marR="21197" marT="21197" marB="21197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</a:p>
                  </a:txBody>
                  <a:tcPr marL="21197" marR="21197" marT="21197" marB="21197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</a:p>
                  </a:txBody>
                  <a:tcPr marL="21197" marR="21197" marT="21197" marB="21197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</a:p>
                  </a:txBody>
                  <a:tcPr marL="21197" marR="21197" marT="21197" marB="21197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</a:p>
                  </a:txBody>
                  <a:tcPr marL="21197" marR="21197" marT="21197" marB="21197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100" dirty="0"/>
                        <a:t>-</a:t>
                      </a:r>
                    </a:p>
                  </a:txBody>
                  <a:tcPr marL="21197" marR="21197" marT="21197" marB="21197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marL="21197" marR="21197" marT="21197" marB="21197" anchor="b"/>
                </a:tc>
                <a:extLst>
                  <a:ext uri="{0D108BD9-81ED-4DB2-BD59-A6C34878D82A}">
                    <a16:rowId xmlns:a16="http://schemas.microsoft.com/office/drawing/2014/main" val="3881753070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8CE73615-ED5E-467D-9BE0-29EE0D04E935}"/>
              </a:ext>
            </a:extLst>
          </p:cNvPr>
          <p:cNvSpPr/>
          <p:nvPr/>
        </p:nvSpPr>
        <p:spPr>
          <a:xfrm>
            <a:off x="138768" y="3200714"/>
            <a:ext cx="2749405" cy="1025043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defTabSz="787288">
              <a:spcBef>
                <a:spcPts val="464"/>
              </a:spcBef>
            </a:pPr>
            <a:r>
              <a:rPr lang="en-US" sz="1050" dirty="0">
                <a:solidFill>
                  <a:prstClr val="black"/>
                </a:solidFill>
              </a:rPr>
              <a:t>Data from several countries showed a portion of children are being transitioned early to TLD</a:t>
            </a:r>
            <a:r>
              <a:rPr lang="en-US" sz="1050" dirty="0">
                <a:solidFill>
                  <a:prstClr val="black"/>
                </a:solidFill>
                <a:latin typeface="Calibri"/>
              </a:rPr>
              <a:t>. </a:t>
            </a:r>
            <a:r>
              <a:rPr lang="en-US" sz="1050" b="1" dirty="0">
                <a:solidFill>
                  <a:prstClr val="black"/>
                </a:solidFill>
                <a:latin typeface="Calibri"/>
              </a:rPr>
              <a:t>This memo outlines the critical importance of practicing weight-based dosing and prescribing of optimal ARVs for children &amp; adolescents living with HIV.</a:t>
            </a:r>
            <a:endParaRPr lang="en-US" sz="1050" b="1" kern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7157887-7690-430C-ABA2-426332BBB985}"/>
              </a:ext>
            </a:extLst>
          </p:cNvPr>
          <p:cNvSpPr/>
          <p:nvPr/>
        </p:nvSpPr>
        <p:spPr>
          <a:xfrm>
            <a:off x="139936" y="86019"/>
            <a:ext cx="7799208" cy="385304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t"/>
          <a:lstStyle/>
          <a:p>
            <a:pPr defTabSz="787288"/>
            <a:r>
              <a:rPr lang="en-US" sz="1300" b="1" dirty="0">
                <a:solidFill>
                  <a:prstClr val="white"/>
                </a:solidFill>
                <a:latin typeface="Calibri"/>
              </a:rPr>
              <a:t>Pediatric Prescribing Brief: Critical Importance of Practicing and Adhering to Weight-Based Dosing of Preferred 1L ARV Formulations for </a:t>
            </a:r>
            <a:r>
              <a:rPr lang="en-US" sz="1300" b="1" dirty="0" smtClean="0">
                <a:solidFill>
                  <a:prstClr val="white"/>
                </a:solidFill>
                <a:latin typeface="Calibri"/>
              </a:rPr>
              <a:t>Children living with HIV; </a:t>
            </a:r>
            <a:r>
              <a:rPr lang="en-US" sz="1300" b="1" dirty="0" smtClean="0">
                <a:solidFill>
                  <a:prstClr val="white"/>
                </a:solidFill>
                <a:latin typeface="Calibri"/>
              </a:rPr>
              <a:t>June</a:t>
            </a:r>
            <a:r>
              <a:rPr lang="en-US" sz="1300" b="1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1300" b="1" dirty="0">
                <a:solidFill>
                  <a:prstClr val="white"/>
                </a:solidFill>
                <a:latin typeface="Calibri"/>
              </a:rPr>
              <a:t>2021</a:t>
            </a:r>
            <a:endParaRPr lang="en-US" sz="1300" i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Text Box 2">
            <a:extLst>
              <a:ext uri="{FF2B5EF4-FFF2-40B4-BE49-F238E27FC236}">
                <a16:creationId xmlns:a16="http://schemas.microsoft.com/office/drawing/2014/main" id="{72CE1608-F6C3-4BB7-8D62-5119E276B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936" y="494357"/>
            <a:ext cx="9802009" cy="179405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headEnd/>
            <a:tailEnd/>
          </a:ln>
          <a:effectLst/>
        </p:spPr>
        <p:txBody>
          <a:bodyPr rot="0" vert="horz" wrap="square" lIns="70658" tIns="35329" rIns="70658" bIns="35329" anchor="ctr" anchorCtr="0">
            <a:noAutofit/>
          </a:bodyPr>
          <a:lstStyle/>
          <a:p>
            <a:pPr algn="ctr" defTabSz="706557">
              <a:lnSpc>
                <a:spcPct val="115000"/>
              </a:lnSpc>
              <a:spcAft>
                <a:spcPts val="773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latin typeface="Calibri"/>
                <a:ea typeface="Calibri"/>
                <a:cs typeface="Times New Roman"/>
              </a:rPr>
              <a:t>Current WHO Treatment Guidelines for Children Living with HIV (CLHIV)</a:t>
            </a:r>
          </a:p>
        </p:txBody>
      </p:sp>
      <p:sp>
        <p:nvSpPr>
          <p:cNvPr id="30" name="Text Box 2">
            <a:extLst>
              <a:ext uri="{FF2B5EF4-FFF2-40B4-BE49-F238E27FC236}">
                <a16:creationId xmlns:a16="http://schemas.microsoft.com/office/drawing/2014/main" id="{72CE1608-F6C3-4BB7-8D62-5119E276B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768" y="4276377"/>
            <a:ext cx="2749390" cy="352866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headEnd/>
            <a:tailEnd/>
          </a:ln>
          <a:effectLst/>
        </p:spPr>
        <p:txBody>
          <a:bodyPr rot="0" vert="horz" wrap="square" lIns="70658" tIns="35329" rIns="70658" bIns="35329" anchor="ctr" anchorCtr="0">
            <a:noAutofit/>
          </a:bodyPr>
          <a:lstStyle/>
          <a:p>
            <a:pPr algn="ctr" defTabSz="706557">
              <a:lnSpc>
                <a:spcPct val="115000"/>
              </a:lnSpc>
              <a:spcAft>
                <a:spcPts val="773"/>
              </a:spcAft>
              <a:defRPr/>
            </a:pPr>
            <a:r>
              <a:rPr lang="en-US" sz="1100" b="1" kern="0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Concerns about Using TLD Fixed Dose Combination (FDC) in Children &lt;30kg</a:t>
            </a:r>
          </a:p>
        </p:txBody>
      </p:sp>
      <p:sp>
        <p:nvSpPr>
          <p:cNvPr id="13" name="Text Box 2">
            <a:extLst>
              <a:ext uri="{FF2B5EF4-FFF2-40B4-BE49-F238E27FC236}">
                <a16:creationId xmlns:a16="http://schemas.microsoft.com/office/drawing/2014/main" id="{72CE1608-F6C3-4BB7-8D62-5119E276B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768" y="3045433"/>
            <a:ext cx="2749405" cy="179588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headEnd/>
            <a:tailEnd/>
          </a:ln>
          <a:effectLst/>
        </p:spPr>
        <p:txBody>
          <a:bodyPr rot="0" vert="horz" wrap="square" lIns="70658" tIns="35329" rIns="70658" bIns="35329" anchor="ctr" anchorCtr="0">
            <a:noAutofit/>
          </a:bodyPr>
          <a:lstStyle/>
          <a:p>
            <a:pPr algn="ctr" defTabSz="706557">
              <a:lnSpc>
                <a:spcPct val="115000"/>
              </a:lnSpc>
              <a:spcAft>
                <a:spcPts val="773"/>
              </a:spcAft>
              <a:defRPr/>
            </a:pPr>
            <a:r>
              <a:rPr lang="en-US" sz="1100" b="1" kern="0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Background</a:t>
            </a:r>
          </a:p>
        </p:txBody>
      </p:sp>
      <p:pic>
        <p:nvPicPr>
          <p:cNvPr id="75" name="Picture 2" descr="https://viivhealthcare.com/content/dam/cf-viiv/viiv-healthcare/master/pictures/tivica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851" y="2346886"/>
            <a:ext cx="323246" cy="231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16" descr="Related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168" y="1088715"/>
            <a:ext cx="205122" cy="20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7663" y="972340"/>
            <a:ext cx="188446" cy="316283"/>
          </a:xfrm>
          <a:prstGeom prst="rect">
            <a:avLst/>
          </a:prstGeom>
        </p:spPr>
      </p:pic>
      <p:pic>
        <p:nvPicPr>
          <p:cNvPr id="81" name="Picture 28" descr="Related image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03"/>
          <a:stretch/>
        </p:blipFill>
        <p:spPr bwMode="auto">
          <a:xfrm flipH="1">
            <a:off x="9261131" y="847075"/>
            <a:ext cx="279982" cy="443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804937">
            <a:off x="9274873" y="2668168"/>
            <a:ext cx="252499" cy="19486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93"/>
          <a:stretch/>
        </p:blipFill>
        <p:spPr>
          <a:xfrm flipH="1">
            <a:off x="4238683" y="1086273"/>
            <a:ext cx="260760" cy="214364"/>
          </a:xfrm>
          <a:prstGeom prst="rect">
            <a:avLst/>
          </a:prstGeom>
        </p:spPr>
      </p:pic>
      <p:pic>
        <p:nvPicPr>
          <p:cNvPr id="137" name="Picture 2" descr="https://viivhealthcare.com/content/dam/cf-viiv/viiv-healthcare/master/pictures/tivica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403" y="2346886"/>
            <a:ext cx="323246" cy="231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8279193" y="936034"/>
            <a:ext cx="211665" cy="354276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7298048" y="940067"/>
            <a:ext cx="166833" cy="34621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20962" y="991249"/>
            <a:ext cx="142183" cy="297267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23769" y="1799984"/>
            <a:ext cx="152144" cy="180001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3032259" flipH="1">
            <a:off x="4407769" y="1848450"/>
            <a:ext cx="107822" cy="102921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89258" y="1790152"/>
            <a:ext cx="152144" cy="180001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3032259" flipH="1">
            <a:off x="6487300" y="1846046"/>
            <a:ext cx="107822" cy="102921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3032259" flipH="1">
            <a:off x="3295627" y="1847396"/>
            <a:ext cx="107822" cy="102921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89972" y="1811020"/>
            <a:ext cx="152144" cy="180001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41671" y="1809027"/>
            <a:ext cx="152144" cy="180001"/>
          </a:xfrm>
          <a:prstGeom prst="rect">
            <a:avLst/>
          </a:prstGeom>
        </p:spPr>
      </p:pic>
      <p:pic>
        <p:nvPicPr>
          <p:cNvPr id="1026" name="Picture 2" descr="Rx Item-Abacavir/Lamivudine 600Mg/300mg 30 Tab By Cipla Pharma"/>
          <p:cNvPicPr>
            <a:picLocks noChangeAspect="1" noChangeArrowheads="1"/>
          </p:cNvPicPr>
          <p:nvPr/>
        </p:nvPicPr>
        <p:blipFill rotWithShape="1">
          <a:blip r:embed="rId13" cstate="print">
            <a:clrChange>
              <a:clrFrom>
                <a:srgbClr val="ACACAC"/>
              </a:clrFrom>
              <a:clrTo>
                <a:srgbClr val="ACACA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3" t="51514" r="13774" b="7074"/>
          <a:stretch/>
        </p:blipFill>
        <p:spPr bwMode="auto">
          <a:xfrm>
            <a:off x="8257966" y="2127131"/>
            <a:ext cx="273369" cy="11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48152" y="1805409"/>
            <a:ext cx="152144" cy="1800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grayscl/>
          </a:blip>
          <a:stretch>
            <a:fillRect/>
          </a:stretch>
        </p:blipFill>
        <p:spPr>
          <a:xfrm>
            <a:off x="6455551" y="1549867"/>
            <a:ext cx="116181" cy="119598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14">
            <a:grayscl/>
          </a:blip>
          <a:stretch>
            <a:fillRect/>
          </a:stretch>
        </p:blipFill>
        <p:spPr>
          <a:xfrm rot="1341027">
            <a:off x="4395573" y="1549738"/>
            <a:ext cx="116181" cy="1195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5">
            <a:grayscl/>
          </a:blip>
          <a:stretch>
            <a:fillRect/>
          </a:stretch>
        </p:blipFill>
        <p:spPr>
          <a:xfrm>
            <a:off x="3275544" y="1512395"/>
            <a:ext cx="146371" cy="165136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15">
            <a:grayscl/>
          </a:blip>
          <a:stretch>
            <a:fillRect/>
          </a:stretch>
        </p:blipFill>
        <p:spPr>
          <a:xfrm>
            <a:off x="5209637" y="1516555"/>
            <a:ext cx="146371" cy="165136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15">
            <a:grayscl/>
          </a:blip>
          <a:stretch>
            <a:fillRect/>
          </a:stretch>
        </p:blipFill>
        <p:spPr>
          <a:xfrm>
            <a:off x="5382926" y="1516555"/>
            <a:ext cx="146371" cy="165136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15">
            <a:grayscl/>
          </a:blip>
          <a:stretch>
            <a:fillRect/>
          </a:stretch>
        </p:blipFill>
        <p:spPr>
          <a:xfrm>
            <a:off x="6116220" y="1512619"/>
            <a:ext cx="146371" cy="165136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15">
            <a:grayscl/>
          </a:blip>
          <a:stretch>
            <a:fillRect/>
          </a:stretch>
        </p:blipFill>
        <p:spPr>
          <a:xfrm>
            <a:off x="6289509" y="1512619"/>
            <a:ext cx="146371" cy="165136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15">
            <a:grayscl/>
          </a:blip>
          <a:stretch>
            <a:fillRect/>
          </a:stretch>
        </p:blipFill>
        <p:spPr>
          <a:xfrm>
            <a:off x="7136411" y="1504200"/>
            <a:ext cx="146371" cy="165136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15">
            <a:grayscl/>
          </a:blip>
          <a:stretch>
            <a:fillRect/>
          </a:stretch>
        </p:blipFill>
        <p:spPr>
          <a:xfrm>
            <a:off x="7309700" y="1504200"/>
            <a:ext cx="146371" cy="165136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15">
            <a:grayscl/>
          </a:blip>
          <a:stretch>
            <a:fillRect/>
          </a:stretch>
        </p:blipFill>
        <p:spPr>
          <a:xfrm>
            <a:off x="7484229" y="1504200"/>
            <a:ext cx="146371" cy="165136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15">
            <a:grayscl/>
          </a:blip>
          <a:stretch>
            <a:fillRect/>
          </a:stretch>
        </p:blipFill>
        <p:spPr>
          <a:xfrm>
            <a:off x="4238683" y="1510776"/>
            <a:ext cx="146371" cy="165136"/>
          </a:xfrm>
          <a:prstGeom prst="rect">
            <a:avLst/>
          </a:prstGeom>
        </p:spPr>
      </p:pic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319990"/>
              </p:ext>
            </p:extLst>
          </p:nvPr>
        </p:nvGraphicFramePr>
        <p:xfrm>
          <a:off x="2972323" y="3209818"/>
          <a:ext cx="6969621" cy="159507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442651">
                  <a:extLst>
                    <a:ext uri="{9D8B030D-6E8A-4147-A177-3AD203B41FA5}">
                      <a16:colId xmlns:a16="http://schemas.microsoft.com/office/drawing/2014/main" val="691160066"/>
                    </a:ext>
                  </a:extLst>
                </a:gridCol>
                <a:gridCol w="6526970">
                  <a:extLst>
                    <a:ext uri="{9D8B030D-6E8A-4147-A177-3AD203B41FA5}">
                      <a16:colId xmlns:a16="http://schemas.microsoft.com/office/drawing/2014/main" val="3061237665"/>
                    </a:ext>
                  </a:extLst>
                </a:gridCol>
              </a:tblGrid>
              <a:tr h="26584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100" dirty="0"/>
                        <a:t>Perform a </a:t>
                      </a:r>
                      <a:r>
                        <a:rPr lang="en-US" sz="1100" b="1" dirty="0"/>
                        <a:t>dose check every clinic visit </a:t>
                      </a:r>
                      <a:r>
                        <a:rPr lang="en-US" sz="1100" dirty="0" smtClean="0"/>
                        <a:t>to ensure the correct prescribed dose has been taken since the last visit.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488504492"/>
                  </a:ext>
                </a:extLst>
              </a:tr>
              <a:tr h="265845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Weigh children at every appointment </a:t>
                      </a:r>
                      <a:r>
                        <a:rPr lang="en-US" sz="1100" dirty="0"/>
                        <a:t>to ensure they are still on the right dose</a:t>
                      </a:r>
                      <a:r>
                        <a:rPr lang="en-US" sz="1100" baseline="0" dirty="0"/>
                        <a:t> and ART regimen.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35075924"/>
                  </a:ext>
                </a:extLst>
              </a:tr>
              <a:tr h="265845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Participate in </a:t>
                      </a:r>
                      <a:r>
                        <a:rPr lang="en-US" sz="1100" b="1" dirty="0"/>
                        <a:t>pediatric dosing and</a:t>
                      </a:r>
                      <a:r>
                        <a:rPr lang="en-US" sz="1100" b="1" baseline="0" dirty="0"/>
                        <a:t> data review meetings and trainings </a:t>
                      </a:r>
                      <a:r>
                        <a:rPr lang="en-US" sz="1100" baseline="0" dirty="0"/>
                        <a:t>to stay up to date with latest guidelines.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16281349"/>
                  </a:ext>
                </a:extLst>
              </a:tr>
              <a:tr h="265845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Use available </a:t>
                      </a:r>
                      <a:r>
                        <a:rPr lang="en-US" sz="1100" b="1" dirty="0"/>
                        <a:t>dosing tools and job aids</a:t>
                      </a:r>
                      <a:r>
                        <a:rPr lang="en-US" sz="1100" dirty="0"/>
                        <a:t>, and notify facility supervisor if these resources are unavailable.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977736378"/>
                  </a:ext>
                </a:extLst>
              </a:tr>
              <a:tr h="265845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Emphasize to caregivers / older children </a:t>
                      </a:r>
                      <a:r>
                        <a:rPr lang="en-US" sz="1100" dirty="0"/>
                        <a:t>the importance of adhering to the specific dosing prescribed.</a:t>
                      </a:r>
                      <a:endParaRPr lang="en-US" sz="1100" dirty="0">
                        <a:solidFill>
                          <a:prstClr val="black"/>
                        </a:solidFill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21300103"/>
                  </a:ext>
                </a:extLst>
              </a:tr>
              <a:tr h="26584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Accurately </a:t>
                      </a:r>
                      <a:r>
                        <a:rPr lang="en-US" sz="1100" b="1" dirty="0"/>
                        <a:t>document ART regimens and weight </a:t>
                      </a:r>
                      <a:r>
                        <a:rPr lang="en-US" sz="1100" dirty="0"/>
                        <a:t>in patient charts.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03572953"/>
                  </a:ext>
                </a:extLst>
              </a:tr>
            </a:tbl>
          </a:graphicData>
        </a:graphic>
      </p:graphicFrame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14"/>
          <a:stretch/>
        </p:blipFill>
        <p:spPr>
          <a:xfrm>
            <a:off x="3069203" y="3783411"/>
            <a:ext cx="240538" cy="207549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26"/>
          <a:stretch/>
        </p:blipFill>
        <p:spPr>
          <a:xfrm>
            <a:off x="3039941" y="3482317"/>
            <a:ext cx="303296" cy="254083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58"/>
          <a:stretch/>
        </p:blipFill>
        <p:spPr>
          <a:xfrm>
            <a:off x="3010397" y="3998743"/>
            <a:ext cx="344278" cy="27763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620"/>
          <a:stretch/>
        </p:blipFill>
        <p:spPr>
          <a:xfrm>
            <a:off x="3057732" y="4543503"/>
            <a:ext cx="280629" cy="2227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3"/>
          <a:stretch/>
        </p:blipFill>
        <p:spPr>
          <a:xfrm>
            <a:off x="3076953" y="3244979"/>
            <a:ext cx="272868" cy="2338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09"/>
          <a:stretch/>
        </p:blipFill>
        <p:spPr>
          <a:xfrm>
            <a:off x="151295" y="6857086"/>
            <a:ext cx="265425" cy="225322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32"/>
          <a:stretch/>
        </p:blipFill>
        <p:spPr>
          <a:xfrm>
            <a:off x="140421" y="5430524"/>
            <a:ext cx="263840" cy="2276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23"/>
          <a:stretch/>
        </p:blipFill>
        <p:spPr>
          <a:xfrm>
            <a:off x="3020808" y="4256163"/>
            <a:ext cx="323455" cy="275187"/>
          </a:xfrm>
          <a:prstGeom prst="rect">
            <a:avLst/>
          </a:prstGeom>
        </p:spPr>
      </p:pic>
      <p:sp>
        <p:nvSpPr>
          <p:cNvPr id="65" name="Text Box 2">
            <a:extLst>
              <a:ext uri="{FF2B5EF4-FFF2-40B4-BE49-F238E27FC236}">
                <a16:creationId xmlns:a16="http://schemas.microsoft.com/office/drawing/2014/main" id="{72CE1608-F6C3-4BB7-8D62-5119E276B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2323" y="4839200"/>
            <a:ext cx="6969621" cy="212812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rgbClr val="4F81BD"/>
            </a:solidFill>
            <a:prstDash val="solid"/>
            <a:headEnd/>
            <a:tailEnd/>
          </a:ln>
          <a:effectLst/>
        </p:spPr>
        <p:txBody>
          <a:bodyPr rot="0" vert="horz" wrap="square" lIns="70658" tIns="35329" rIns="70658" bIns="35329" anchor="ctr" anchorCtr="0">
            <a:noAutofit/>
          </a:bodyPr>
          <a:lstStyle/>
          <a:p>
            <a:pPr defTabSz="706557">
              <a:lnSpc>
                <a:spcPct val="115000"/>
              </a:lnSpc>
              <a:spcAft>
                <a:spcPts val="773"/>
              </a:spcAft>
              <a:defRPr/>
            </a:pPr>
            <a:r>
              <a:rPr lang="en-US" sz="1200" b="1" kern="0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    Prescribing Guidance: 		     			</a:t>
            </a:r>
          </a:p>
        </p:txBody>
      </p:sp>
      <p:sp>
        <p:nvSpPr>
          <p:cNvPr id="67" name="Rounded Rectangle 66"/>
          <p:cNvSpPr/>
          <p:nvPr/>
        </p:nvSpPr>
        <p:spPr>
          <a:xfrm>
            <a:off x="3036400" y="5091546"/>
            <a:ext cx="2943785" cy="371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>
              <a:defRPr/>
            </a:pPr>
            <a:r>
              <a:rPr lang="en-US" sz="1100" dirty="0">
                <a:solidFill>
                  <a:prstClr val="black"/>
                </a:solidFill>
              </a:rPr>
              <a:t>A child ≥20 and &lt;30kg is on a regimen containing a sub-optimal, but weight appropriate, ARV like EFV</a:t>
            </a:r>
          </a:p>
        </p:txBody>
      </p:sp>
      <p:sp>
        <p:nvSpPr>
          <p:cNvPr id="69" name="Rounded Rectangle 68"/>
          <p:cNvSpPr/>
          <p:nvPr/>
        </p:nvSpPr>
        <p:spPr>
          <a:xfrm>
            <a:off x="6179677" y="5091546"/>
            <a:ext cx="3699236" cy="37119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>
              <a:defRPr/>
            </a:pPr>
            <a:r>
              <a:rPr lang="en-US" sz="1100" dirty="0">
                <a:solidFill>
                  <a:prstClr val="black"/>
                </a:solidFill>
              </a:rPr>
              <a:t>Transition them from EFV to DTG 50mg single tablet, maintain on ABC until they reach 30kg, and then transition to TLD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3033323" y="5502824"/>
            <a:ext cx="2941467" cy="371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>
              <a:defRPr/>
            </a:pPr>
            <a:r>
              <a:rPr lang="en-US" sz="1100" dirty="0">
                <a:solidFill>
                  <a:prstClr val="black"/>
                </a:solidFill>
              </a:rPr>
              <a:t>A child &lt;30kg is failing on current 1L regimen of ABC/3TC+DTG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3051516" y="6545569"/>
            <a:ext cx="2603616" cy="2743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>
              <a:defRPr/>
            </a:pPr>
            <a:r>
              <a:rPr lang="en-US" sz="1100" dirty="0">
                <a:solidFill>
                  <a:prstClr val="black"/>
                </a:solidFill>
              </a:rPr>
              <a:t>A caregiver asks for child &lt;30kg to be on TLD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6179676" y="5509765"/>
            <a:ext cx="3699236" cy="37119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>
              <a:defRPr/>
            </a:pPr>
            <a:r>
              <a:rPr lang="en-US" sz="1100" dirty="0">
                <a:solidFill>
                  <a:prstClr val="black"/>
                </a:solidFill>
              </a:rPr>
              <a:t>Transition to appropriately sequenced 2L option as per the client’s history and country national guidelines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5860018" y="6545569"/>
            <a:ext cx="4018894" cy="2743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>
              <a:defRPr/>
            </a:pPr>
            <a:r>
              <a:rPr lang="en-US" sz="1100" dirty="0">
                <a:solidFill>
                  <a:prstClr val="black"/>
                </a:solidFill>
              </a:rPr>
              <a:t>Explain why children must be ≥30kg to take TLD, referencing job aides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3053581" y="5901268"/>
            <a:ext cx="3139085" cy="27042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>
              <a:defRPr/>
            </a:pPr>
            <a:r>
              <a:rPr lang="en-US" sz="1100" dirty="0">
                <a:solidFill>
                  <a:prstClr val="black"/>
                </a:solidFill>
              </a:rPr>
              <a:t>A child is </a:t>
            </a:r>
            <a:r>
              <a:rPr lang="en-US" sz="1100" dirty="0" smtClean="0">
                <a:solidFill>
                  <a:prstClr val="black"/>
                </a:solidFill>
              </a:rPr>
              <a:t>&lt;30kg</a:t>
            </a:r>
            <a:r>
              <a:rPr lang="en-US" sz="1100" dirty="0">
                <a:solidFill>
                  <a:prstClr val="black"/>
                </a:solidFill>
              </a:rPr>
              <a:t>, and ABC is not available / stocked out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3053581" y="6851599"/>
            <a:ext cx="1836471" cy="3780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>
              <a:defRPr/>
            </a:pPr>
            <a:r>
              <a:rPr lang="en-US" sz="1100" dirty="0" smtClean="0">
                <a:solidFill>
                  <a:prstClr val="black"/>
                </a:solidFill>
              </a:rPr>
              <a:t>TDF-induced nephrotoxicity is suspected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3049657" y="7261376"/>
            <a:ext cx="1322318" cy="3749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>
              <a:defRPr/>
            </a:pPr>
            <a:r>
              <a:rPr lang="en-US" sz="1100" dirty="0">
                <a:solidFill>
                  <a:schemeClr val="tx1"/>
                </a:solidFill>
              </a:rPr>
              <a:t>A child is close to 30kg</a:t>
            </a:r>
          </a:p>
        </p:txBody>
      </p:sp>
      <p:sp>
        <p:nvSpPr>
          <p:cNvPr id="79" name="Rounded Rectangle 78"/>
          <p:cNvSpPr/>
          <p:nvPr/>
        </p:nvSpPr>
        <p:spPr>
          <a:xfrm>
            <a:off x="6384198" y="5910736"/>
            <a:ext cx="3496174" cy="2743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>
              <a:defRPr/>
            </a:pPr>
            <a:r>
              <a:rPr lang="en-US" sz="1100" dirty="0">
                <a:solidFill>
                  <a:prstClr val="black"/>
                </a:solidFill>
              </a:rPr>
              <a:t>Substitute with AZT until replenishment of ABC stock</a:t>
            </a:r>
          </a:p>
        </p:txBody>
      </p:sp>
      <p:sp>
        <p:nvSpPr>
          <p:cNvPr id="82" name="Rounded Rectangle 81"/>
          <p:cNvSpPr/>
          <p:nvPr/>
        </p:nvSpPr>
        <p:spPr>
          <a:xfrm>
            <a:off x="5115983" y="6853400"/>
            <a:ext cx="4762930" cy="3749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>
              <a:defRPr/>
            </a:pPr>
            <a:r>
              <a:rPr lang="en-US" sz="1100" dirty="0">
                <a:solidFill>
                  <a:prstClr val="black"/>
                </a:solidFill>
              </a:rPr>
              <a:t>Perform creatinine </a:t>
            </a:r>
            <a:r>
              <a:rPr lang="en-US" sz="1100" dirty="0" smtClean="0">
                <a:solidFill>
                  <a:prstClr val="black"/>
                </a:solidFill>
              </a:rPr>
              <a:t>and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>
                <a:solidFill>
                  <a:prstClr val="black"/>
                </a:solidFill>
              </a:rPr>
              <a:t>urinalysis. If </a:t>
            </a:r>
            <a:r>
              <a:rPr lang="en-US" sz="1100" dirty="0" smtClean="0">
                <a:solidFill>
                  <a:prstClr val="black"/>
                </a:solidFill>
              </a:rPr>
              <a:t>abnormal readings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>
                <a:solidFill>
                  <a:prstClr val="black"/>
                </a:solidFill>
              </a:rPr>
              <a:t>(GFR is &lt; 60mls/min), then substitute with ABC. If ABC is contraindicated, substitute with AZT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4538421" y="7265756"/>
            <a:ext cx="5340491" cy="3749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>
              <a:defRPr/>
            </a:pPr>
            <a:r>
              <a:rPr lang="en-US" sz="1100" dirty="0" smtClean="0">
                <a:solidFill>
                  <a:prstClr val="black"/>
                </a:solidFill>
              </a:rPr>
              <a:t>Keep </a:t>
            </a:r>
            <a:r>
              <a:rPr lang="en-US" sz="1100" dirty="0">
                <a:solidFill>
                  <a:prstClr val="black"/>
                </a:solidFill>
              </a:rPr>
              <a:t>them on ABC/3TC+DTG. It can </a:t>
            </a:r>
            <a:r>
              <a:rPr lang="en-US" sz="1100" dirty="0" smtClean="0">
                <a:solidFill>
                  <a:prstClr val="black"/>
                </a:solidFill>
              </a:rPr>
              <a:t>take some time for a child to reach 30kg (i.e., it can take </a:t>
            </a:r>
            <a:r>
              <a:rPr lang="en-US" sz="1100" dirty="0">
                <a:solidFill>
                  <a:prstClr val="black"/>
                </a:solidFill>
              </a:rPr>
              <a:t>12-18 months for a child to go from 25 to </a:t>
            </a:r>
            <a:r>
              <a:rPr lang="en-US" sz="1100" dirty="0" smtClean="0">
                <a:solidFill>
                  <a:prstClr val="black"/>
                </a:solidFill>
              </a:rPr>
              <a:t>30kg). </a:t>
            </a:r>
            <a:r>
              <a:rPr lang="en-US" sz="1100" dirty="0">
                <a:solidFill>
                  <a:prstClr val="black"/>
                </a:solidFill>
              </a:rPr>
              <a:t>Transition them only once they are 30kg</a:t>
            </a:r>
          </a:p>
        </p:txBody>
      </p:sp>
      <p:sp>
        <p:nvSpPr>
          <p:cNvPr id="85" name="Right Arrow 84"/>
          <p:cNvSpPr/>
          <p:nvPr/>
        </p:nvSpPr>
        <p:spPr>
          <a:xfrm>
            <a:off x="5996800" y="5235668"/>
            <a:ext cx="164592" cy="1342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ight Arrow 85"/>
          <p:cNvSpPr/>
          <p:nvPr/>
        </p:nvSpPr>
        <p:spPr>
          <a:xfrm>
            <a:off x="5995468" y="5628449"/>
            <a:ext cx="164592" cy="1342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ight Arrow 86"/>
          <p:cNvSpPr/>
          <p:nvPr/>
        </p:nvSpPr>
        <p:spPr>
          <a:xfrm>
            <a:off x="6196939" y="5978997"/>
            <a:ext cx="164592" cy="1342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ight Arrow 87"/>
          <p:cNvSpPr/>
          <p:nvPr/>
        </p:nvSpPr>
        <p:spPr>
          <a:xfrm>
            <a:off x="5678870" y="6620696"/>
            <a:ext cx="164592" cy="1342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ight Arrow 97"/>
          <p:cNvSpPr/>
          <p:nvPr/>
        </p:nvSpPr>
        <p:spPr>
          <a:xfrm>
            <a:off x="4920248" y="6969973"/>
            <a:ext cx="164592" cy="1342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ight Arrow 98"/>
          <p:cNvSpPr/>
          <p:nvPr/>
        </p:nvSpPr>
        <p:spPr>
          <a:xfrm>
            <a:off x="4373829" y="7381679"/>
            <a:ext cx="164592" cy="1342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 Box 2">
            <a:extLst>
              <a:ext uri="{FF2B5EF4-FFF2-40B4-BE49-F238E27FC236}">
                <a16:creationId xmlns:a16="http://schemas.microsoft.com/office/drawing/2014/main" id="{72CE1608-F6C3-4BB7-8D62-5119E276B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2322" y="3048582"/>
            <a:ext cx="6969623" cy="182793"/>
          </a:xfrm>
          <a:prstGeom prst="rect">
            <a:avLst/>
          </a:prstGeom>
          <a:solidFill>
            <a:srgbClr val="4F81BD"/>
          </a:solidFill>
          <a:ln w="19050" cap="flat" cmpd="sng" algn="ctr">
            <a:solidFill>
              <a:srgbClr val="4F81BD"/>
            </a:solidFill>
            <a:prstDash val="solid"/>
            <a:headEnd/>
            <a:tailEnd/>
          </a:ln>
          <a:effectLst/>
        </p:spPr>
        <p:txBody>
          <a:bodyPr rot="0" vert="horz" wrap="square" lIns="70658" tIns="35329" rIns="70658" bIns="35329" anchor="ctr" anchorCtr="0">
            <a:noAutofit/>
          </a:bodyPr>
          <a:lstStyle/>
          <a:p>
            <a:pPr algn="ctr" defTabSz="706557">
              <a:lnSpc>
                <a:spcPct val="115000"/>
              </a:lnSpc>
              <a:spcAft>
                <a:spcPts val="773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latin typeface="Calibri"/>
                <a:ea typeface="Calibri"/>
                <a:cs typeface="Times New Roman"/>
              </a:rPr>
              <a:t>Recommendations for Clinicians and HCWs: Best Practices</a:t>
            </a:r>
          </a:p>
        </p:txBody>
      </p:sp>
      <p:sp>
        <p:nvSpPr>
          <p:cNvPr id="102" name="Right Arrow 101"/>
          <p:cNvSpPr/>
          <p:nvPr/>
        </p:nvSpPr>
        <p:spPr>
          <a:xfrm>
            <a:off x="5494994" y="4857098"/>
            <a:ext cx="1839766" cy="177913"/>
          </a:xfrm>
          <a:prstGeom prst="rightArrow">
            <a:avLst>
              <a:gd name="adj1" fmla="val 54776"/>
              <a:gd name="adj2" fmla="val 105936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ounded Rectangle 102"/>
          <p:cNvSpPr/>
          <p:nvPr/>
        </p:nvSpPr>
        <p:spPr>
          <a:xfrm>
            <a:off x="4783528" y="4855365"/>
            <a:ext cx="480488" cy="1920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>
              <a:defRPr/>
            </a:pPr>
            <a:r>
              <a:rPr lang="en-US" sz="1200" b="1" kern="0">
                <a:solidFill>
                  <a:schemeClr val="tx1"/>
                </a:solidFill>
                <a:ea typeface="Calibri"/>
                <a:cs typeface="Times New Roman"/>
              </a:rPr>
              <a:t>If….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7597255" y="4851470"/>
            <a:ext cx="435164" cy="19190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 defTabSz="706557">
              <a:lnSpc>
                <a:spcPct val="115000"/>
              </a:lnSpc>
              <a:spcAft>
                <a:spcPts val="773"/>
              </a:spcAft>
              <a:defRPr/>
            </a:pPr>
            <a:r>
              <a:rPr lang="en-US" sz="1200" b="1" kern="0" dirty="0">
                <a:solidFill>
                  <a:schemeClr val="tx1"/>
                </a:solidFill>
                <a:ea typeface="Calibri"/>
                <a:cs typeface="Times New Roman"/>
              </a:rPr>
              <a:t>Then:</a:t>
            </a:r>
          </a:p>
        </p:txBody>
      </p:sp>
      <p:sp>
        <p:nvSpPr>
          <p:cNvPr id="100" name="Rounded Rectangle 99"/>
          <p:cNvSpPr/>
          <p:nvPr/>
        </p:nvSpPr>
        <p:spPr>
          <a:xfrm>
            <a:off x="3049656" y="6219132"/>
            <a:ext cx="2735273" cy="2743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>
              <a:defRPr/>
            </a:pPr>
            <a:r>
              <a:rPr lang="en-US" sz="1100" dirty="0" smtClean="0">
                <a:solidFill>
                  <a:prstClr val="black"/>
                </a:solidFill>
              </a:rPr>
              <a:t>A </a:t>
            </a:r>
            <a:r>
              <a:rPr lang="en-US" sz="1100" dirty="0">
                <a:solidFill>
                  <a:prstClr val="black"/>
                </a:solidFill>
              </a:rPr>
              <a:t>child </a:t>
            </a:r>
            <a:r>
              <a:rPr lang="en-US" sz="1100" dirty="0" smtClean="0">
                <a:solidFill>
                  <a:prstClr val="black"/>
                </a:solidFill>
              </a:rPr>
              <a:t>&gt;25kg has </a:t>
            </a:r>
            <a:r>
              <a:rPr lang="en-US" sz="1100" dirty="0">
                <a:solidFill>
                  <a:prstClr val="black"/>
                </a:solidFill>
              </a:rPr>
              <a:t>chronic hepatitis B</a:t>
            </a:r>
          </a:p>
        </p:txBody>
      </p:sp>
      <p:sp>
        <p:nvSpPr>
          <p:cNvPr id="101" name="Rounded Rectangle 100"/>
          <p:cNvSpPr/>
          <p:nvPr/>
        </p:nvSpPr>
        <p:spPr>
          <a:xfrm>
            <a:off x="6045962" y="6226073"/>
            <a:ext cx="3845940" cy="2743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>
              <a:defRPr/>
            </a:pPr>
            <a:r>
              <a:rPr lang="en-US" sz="1100" dirty="0" smtClean="0">
                <a:solidFill>
                  <a:prstClr val="black"/>
                </a:solidFill>
              </a:rPr>
              <a:t>Consider TAF/X/D if available and consult an </a:t>
            </a:r>
            <a:r>
              <a:rPr lang="en-US" sz="1100" dirty="0" smtClean="0">
                <a:solidFill>
                  <a:prstClr val="black"/>
                </a:solidFill>
              </a:rPr>
              <a:t>expert/specialist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106" name="Right Arrow 105"/>
          <p:cNvSpPr/>
          <p:nvPr/>
        </p:nvSpPr>
        <p:spPr>
          <a:xfrm>
            <a:off x="5834971" y="6296084"/>
            <a:ext cx="164592" cy="1342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7" name="Picture 106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344" y="135000"/>
            <a:ext cx="1839196" cy="29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18682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2426</TotalTime>
  <Words>717</Words>
  <Application>Microsoft Office PowerPoint</Application>
  <PresentationFormat>Custom</PresentationFormat>
  <Paragraphs>90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Simao</dc:creator>
  <cp:lastModifiedBy>Lauren Simao</cp:lastModifiedBy>
  <cp:revision>55</cp:revision>
  <dcterms:created xsi:type="dcterms:W3CDTF">2021-03-17T20:05:00Z</dcterms:created>
  <dcterms:modified xsi:type="dcterms:W3CDTF">2021-06-30T22:23:06Z</dcterms:modified>
</cp:coreProperties>
</file>