
<file path=[Content_Types].xml><?xml version="1.0" encoding="utf-8"?>
<Types xmlns="http://schemas.openxmlformats.org/package/2006/content-types">
  <Default Extension="bin" ContentType="application/vnd.openxmlformats-officedocument.oleObject"/>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bookmarkIdSeed="2">
  <p:sldMasterIdLst>
    <p:sldMasterId id="2147483648" r:id="rId1"/>
    <p:sldMasterId id="2147483721" r:id="rId2"/>
  </p:sldMasterIdLst>
  <p:notesMasterIdLst>
    <p:notesMasterId r:id="rId4"/>
  </p:notesMasterIdLst>
  <p:handoutMasterIdLst>
    <p:handoutMasterId r:id="rId5"/>
  </p:handoutMasterIdLst>
  <p:sldIdLst>
    <p:sldId id="256" r:id="rId3"/>
  </p:sldIdLst>
  <p:sldSz cx="7772400" cy="10058400"/>
  <p:notesSz cx="6881813" cy="9296400"/>
  <p:custDataLst>
    <p:tags r:id="rId6"/>
  </p:custDataLst>
  <p:defaultTextStyle>
    <a:defPPr>
      <a:defRPr lang="en-US"/>
    </a:defPPr>
    <a:lvl1pPr marL="0" algn="l" defTabSz="1018879" rtl="0" eaLnBrk="1" latinLnBrk="0" hangingPunct="1">
      <a:defRPr sz="21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988">
          <p15:clr>
            <a:srgbClr val="A4A3A4"/>
          </p15:clr>
        </p15:guide>
        <p15:guide id="2" orient="horz" pos="289">
          <p15:clr>
            <a:srgbClr val="A4A3A4"/>
          </p15:clr>
        </p15:guide>
        <p15:guide id="3" orient="horz" pos="481">
          <p15:clr>
            <a:srgbClr val="A4A3A4"/>
          </p15:clr>
        </p15:guide>
        <p15:guide id="4" orient="horz" pos="811">
          <p15:clr>
            <a:srgbClr val="A4A3A4"/>
          </p15:clr>
        </p15:guide>
        <p15:guide id="5" orient="horz" pos="3317">
          <p15:clr>
            <a:srgbClr val="A4A3A4"/>
          </p15:clr>
        </p15:guide>
        <p15:guide id="6" pos="289">
          <p15:clr>
            <a:srgbClr val="A4A3A4"/>
          </p15:clr>
        </p15:guide>
        <p15:guide id="7" pos="4609">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5791"/>
    <a:srgbClr val="B9CDE5"/>
    <a:srgbClr val="1F497D"/>
    <a:srgbClr val="CDCECF"/>
    <a:srgbClr val="DBEEF4"/>
    <a:srgbClr val="4BACC6"/>
    <a:srgbClr val="D9D9D9"/>
    <a:srgbClr val="E6E6E6"/>
    <a:srgbClr val="F2F2F2"/>
    <a:srgbClr val="E8E8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5AB1C69-6EDB-4FF4-983F-18BD219EF322}">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8" autoAdjust="0"/>
    <p:restoredTop sz="94864" autoAdjust="0"/>
  </p:normalViewPr>
  <p:slideViewPr>
    <p:cSldViewPr snapToGrid="0">
      <p:cViewPr>
        <p:scale>
          <a:sx n="80" d="100"/>
          <a:sy n="80" d="100"/>
        </p:scale>
        <p:origin x="1656" y="-84"/>
      </p:cViewPr>
      <p:guideLst>
        <p:guide orient="horz" pos="5988"/>
        <p:guide orient="horz" pos="289"/>
        <p:guide orient="horz" pos="481"/>
        <p:guide orient="horz" pos="811"/>
        <p:guide orient="horz" pos="3317"/>
        <p:guide pos="289"/>
        <p:guide pos="4609"/>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howGuides="1">
      <p:cViewPr varScale="1">
        <p:scale>
          <a:sx n="80" d="100"/>
          <a:sy n="80" d="100"/>
        </p:scale>
        <p:origin x="-2022" y="-10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tags" Target="tags/tag1.xml"/><Relationship Id="rId11" Type="http://schemas.openxmlformats.org/officeDocument/2006/relationships/tableStyles" Target="tableStyles.xml"/><Relationship Id="rId5" Type="http://schemas.openxmlformats.org/officeDocument/2006/relationships/handoutMaster" Target="handoutMasters/handoutMaster1.xml"/><Relationship Id="rId10" Type="http://schemas.openxmlformats.org/officeDocument/2006/relationships/theme" Target="theme/theme1.xml"/><Relationship Id="rId4" Type="http://schemas.openxmlformats.org/officeDocument/2006/relationships/notesMaster" Target="notesMasters/notes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6" tIns="46588" rIns="93176" bIns="46588" rtlCol="0"/>
          <a:lstStyle>
            <a:lvl1pPr algn="l">
              <a:defRPr sz="12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3898103" y="0"/>
            <a:ext cx="2982119" cy="464820"/>
          </a:xfrm>
          <a:prstGeom prst="rect">
            <a:avLst/>
          </a:prstGeom>
        </p:spPr>
        <p:txBody>
          <a:bodyPr vert="horz" lIns="93176" tIns="46588" rIns="93176" bIns="46588" rtlCol="0"/>
          <a:lstStyle>
            <a:lvl1pPr algn="r">
              <a:defRPr sz="1200"/>
            </a:lvl1pPr>
          </a:lstStyle>
          <a:p>
            <a:fld id="{C8A44135-346D-4984-992A-2748774C843D}" type="datetimeFigureOut">
              <a:rPr lang="en-US" smtClean="0">
                <a:latin typeface="Arial" panose="020B0604020202020204" pitchFamily="34" charset="0"/>
              </a:rPr>
              <a:pPr/>
              <a:t>1/19/2021</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0" y="8829966"/>
            <a:ext cx="2982119" cy="464820"/>
          </a:xfrm>
          <a:prstGeom prst="rect">
            <a:avLst/>
          </a:prstGeom>
        </p:spPr>
        <p:txBody>
          <a:bodyPr vert="horz" lIns="93176" tIns="46588" rIns="93176" bIns="46588" rtlCol="0" anchor="b"/>
          <a:lstStyle>
            <a:lvl1pPr algn="l">
              <a:defRPr sz="12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898103" y="8829966"/>
            <a:ext cx="2982119" cy="464820"/>
          </a:xfrm>
          <a:prstGeom prst="rect">
            <a:avLst/>
          </a:prstGeom>
        </p:spPr>
        <p:txBody>
          <a:bodyPr vert="horz" lIns="93176" tIns="46588" rIns="93176" bIns="46588" rtlCol="0" anchor="b"/>
          <a:lstStyle>
            <a:lvl1pPr algn="r">
              <a:defRPr sz="1200"/>
            </a:lvl1pPr>
          </a:lstStyle>
          <a:p>
            <a:fld id="{BCAAC5F6-A6E1-42E4-A9E7-356BF7413E45}"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2749569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6" tIns="46588" rIns="93176" bIns="4658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98103" y="0"/>
            <a:ext cx="2982119" cy="464820"/>
          </a:xfrm>
          <a:prstGeom prst="rect">
            <a:avLst/>
          </a:prstGeom>
        </p:spPr>
        <p:txBody>
          <a:bodyPr vert="horz" lIns="93176" tIns="46588" rIns="93176" bIns="46588" rtlCol="0"/>
          <a:lstStyle>
            <a:lvl1pPr algn="r">
              <a:defRPr sz="1200">
                <a:latin typeface="Arial" panose="020B0604020202020204" pitchFamily="34" charset="0"/>
              </a:defRPr>
            </a:lvl1pPr>
          </a:lstStyle>
          <a:p>
            <a:fld id="{69A07C00-4D30-4D5D-9A03-C91B9C1FD54F}" type="datetimeFigureOut">
              <a:rPr lang="en-US" smtClean="0"/>
              <a:pPr/>
              <a:t>1/19/2021</a:t>
            </a:fld>
            <a:endParaRPr lang="en-US" dirty="0"/>
          </a:p>
        </p:txBody>
      </p:sp>
      <p:sp>
        <p:nvSpPr>
          <p:cNvPr id="4" name="Slide Image Placeholder 3"/>
          <p:cNvSpPr>
            <a:spLocks noGrp="1" noRot="1" noChangeAspect="1"/>
          </p:cNvSpPr>
          <p:nvPr>
            <p:ph type="sldImg" idx="2"/>
          </p:nvPr>
        </p:nvSpPr>
        <p:spPr>
          <a:xfrm>
            <a:off x="2095500" y="696913"/>
            <a:ext cx="2690813" cy="3486150"/>
          </a:xfrm>
          <a:prstGeom prst="rect">
            <a:avLst/>
          </a:prstGeom>
          <a:noFill/>
          <a:ln w="12700">
            <a:solidFill>
              <a:prstClr val="black"/>
            </a:solidFill>
          </a:ln>
        </p:spPr>
        <p:txBody>
          <a:bodyPr vert="horz" lIns="93176" tIns="46588" rIns="93176" bIns="46588" rtlCol="0" anchor="ctr"/>
          <a:lstStyle/>
          <a:p>
            <a:endParaRPr lang="en-US" dirty="0"/>
          </a:p>
        </p:txBody>
      </p:sp>
      <p:sp>
        <p:nvSpPr>
          <p:cNvPr id="5" name="Notes Placeholder 4"/>
          <p:cNvSpPr>
            <a:spLocks noGrp="1"/>
          </p:cNvSpPr>
          <p:nvPr>
            <p:ph type="body" sz="quarter" idx="3"/>
          </p:nvPr>
        </p:nvSpPr>
        <p:spPr>
          <a:xfrm>
            <a:off x="688182" y="4415791"/>
            <a:ext cx="5505450" cy="4183380"/>
          </a:xfrm>
          <a:prstGeom prst="rect">
            <a:avLst/>
          </a:prstGeom>
        </p:spPr>
        <p:txBody>
          <a:bodyPr vert="horz" lIns="93176" tIns="46588" rIns="93176" bIns="4658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6"/>
            <a:ext cx="2982119" cy="464820"/>
          </a:xfrm>
          <a:prstGeom prst="rect">
            <a:avLst/>
          </a:prstGeom>
        </p:spPr>
        <p:txBody>
          <a:bodyPr vert="horz" lIns="93176" tIns="46588" rIns="93176" bIns="4658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98103" y="8829966"/>
            <a:ext cx="2982119" cy="464820"/>
          </a:xfrm>
          <a:prstGeom prst="rect">
            <a:avLst/>
          </a:prstGeom>
        </p:spPr>
        <p:txBody>
          <a:bodyPr vert="horz" lIns="93176" tIns="46588" rIns="93176" bIns="46588" rtlCol="0" anchor="b"/>
          <a:lstStyle>
            <a:lvl1pPr algn="r">
              <a:defRPr sz="1200">
                <a:latin typeface="Arial" panose="020B0604020202020204" pitchFamily="34" charset="0"/>
              </a:defRPr>
            </a:lvl1pPr>
          </a:lstStyle>
          <a:p>
            <a:fld id="{FB8132A0-C946-4BCE-B355-3FB5DF19E0D3}" type="slidenum">
              <a:rPr lang="en-US" smtClean="0"/>
              <a:pPr/>
              <a:t>‹#›</a:t>
            </a:fld>
            <a:endParaRPr lang="en-US" dirty="0"/>
          </a:p>
        </p:txBody>
      </p:sp>
    </p:spTree>
    <p:extLst>
      <p:ext uri="{BB962C8B-B14F-4D97-AF65-F5344CB8AC3E}">
        <p14:creationId xmlns:p14="http://schemas.microsoft.com/office/powerpoint/2010/main" val="646733796"/>
      </p:ext>
    </p:extLst>
  </p:cSld>
  <p:clrMap bg1="lt1" tx1="dk1" bg2="lt2" tx2="dk2" accent1="accent1" accent2="accent2" accent3="accent3" accent4="accent4" accent5="accent5" accent6="accent6" hlink="hlink" folHlink="folHlink"/>
  <p:notesStyle>
    <a:lvl1pPr marL="0" algn="l" defTabSz="1455542" rtl="0" eaLnBrk="1" latinLnBrk="0" hangingPunct="1">
      <a:defRPr sz="1900" kern="1200">
        <a:solidFill>
          <a:schemeClr val="tx1"/>
        </a:solidFill>
        <a:latin typeface="Arial" panose="020B0604020202020204" pitchFamily="34" charset="0"/>
        <a:ea typeface="+mn-ea"/>
        <a:cs typeface="+mn-cs"/>
      </a:defRPr>
    </a:lvl1pPr>
    <a:lvl2pPr marL="727771" algn="l" defTabSz="1455542" rtl="0" eaLnBrk="1" latinLnBrk="0" hangingPunct="1">
      <a:defRPr sz="1900" kern="1200">
        <a:solidFill>
          <a:schemeClr val="tx1"/>
        </a:solidFill>
        <a:latin typeface="Arial" panose="020B0604020202020204" pitchFamily="34" charset="0"/>
        <a:ea typeface="+mn-ea"/>
        <a:cs typeface="+mn-cs"/>
      </a:defRPr>
    </a:lvl2pPr>
    <a:lvl3pPr marL="1455542" algn="l" defTabSz="1455542" rtl="0" eaLnBrk="1" latinLnBrk="0" hangingPunct="1">
      <a:defRPr sz="1900" kern="1200">
        <a:solidFill>
          <a:schemeClr val="tx1"/>
        </a:solidFill>
        <a:latin typeface="Arial" panose="020B0604020202020204" pitchFamily="34" charset="0"/>
        <a:ea typeface="+mn-ea"/>
        <a:cs typeface="+mn-cs"/>
      </a:defRPr>
    </a:lvl3pPr>
    <a:lvl4pPr marL="2183313" algn="l" defTabSz="1455542" rtl="0" eaLnBrk="1" latinLnBrk="0" hangingPunct="1">
      <a:defRPr sz="1900" kern="1200">
        <a:solidFill>
          <a:schemeClr val="tx1"/>
        </a:solidFill>
        <a:latin typeface="Arial" panose="020B0604020202020204" pitchFamily="34" charset="0"/>
        <a:ea typeface="+mn-ea"/>
        <a:cs typeface="+mn-cs"/>
      </a:defRPr>
    </a:lvl4pPr>
    <a:lvl5pPr marL="2911084" algn="l" defTabSz="1455542" rtl="0" eaLnBrk="1" latinLnBrk="0" hangingPunct="1">
      <a:defRPr sz="1900" kern="1200">
        <a:solidFill>
          <a:schemeClr val="tx1"/>
        </a:solidFill>
        <a:latin typeface="Arial" panose="020B0604020202020204" pitchFamily="34" charset="0"/>
        <a:ea typeface="+mn-ea"/>
        <a:cs typeface="+mn-cs"/>
      </a:defRPr>
    </a:lvl5pPr>
    <a:lvl6pPr marL="3638855" algn="l" defTabSz="1455542" rtl="0" eaLnBrk="1" latinLnBrk="0" hangingPunct="1">
      <a:defRPr sz="1900" kern="1200">
        <a:solidFill>
          <a:schemeClr val="tx1"/>
        </a:solidFill>
        <a:latin typeface="+mn-lt"/>
        <a:ea typeface="+mn-ea"/>
        <a:cs typeface="+mn-cs"/>
      </a:defRPr>
    </a:lvl6pPr>
    <a:lvl7pPr marL="4366626" algn="l" defTabSz="1455542" rtl="0" eaLnBrk="1" latinLnBrk="0" hangingPunct="1">
      <a:defRPr sz="1900" kern="1200">
        <a:solidFill>
          <a:schemeClr val="tx1"/>
        </a:solidFill>
        <a:latin typeface="+mn-lt"/>
        <a:ea typeface="+mn-ea"/>
        <a:cs typeface="+mn-cs"/>
      </a:defRPr>
    </a:lvl7pPr>
    <a:lvl8pPr marL="5094397" algn="l" defTabSz="1455542" rtl="0" eaLnBrk="1" latinLnBrk="0" hangingPunct="1">
      <a:defRPr sz="1900" kern="1200">
        <a:solidFill>
          <a:schemeClr val="tx1"/>
        </a:solidFill>
        <a:latin typeface="+mn-lt"/>
        <a:ea typeface="+mn-ea"/>
        <a:cs typeface="+mn-cs"/>
      </a:defRPr>
    </a:lvl8pPr>
    <a:lvl9pPr marL="5822168" algn="l" defTabSz="1455542" rtl="0" eaLnBrk="1" latinLnBrk="0" hangingPunct="1">
      <a:defRPr sz="1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ck-up">
    <p:spTree>
      <p:nvGrpSpPr>
        <p:cNvPr id="1" name=""/>
        <p:cNvGrpSpPr/>
        <p:nvPr/>
      </p:nvGrpSpPr>
      <p:grpSpPr>
        <a:xfrm>
          <a:off x="0" y="0"/>
          <a:ext cx="0" cy="0"/>
          <a:chOff x="0" y="0"/>
          <a:chExt cx="0" cy="0"/>
        </a:xfrm>
      </p:grpSpPr>
      <p:sp>
        <p:nvSpPr>
          <p:cNvPr id="12" name="TextBox 11"/>
          <p:cNvSpPr txBox="1"/>
          <p:nvPr userDrawn="1"/>
        </p:nvSpPr>
        <p:spPr bwMode="gray">
          <a:xfrm>
            <a:off x="458788" y="9645779"/>
            <a:ext cx="2335381" cy="92333"/>
          </a:xfrm>
          <a:prstGeom prst="rect">
            <a:avLst/>
          </a:prstGeom>
          <a:noFill/>
        </p:spPr>
        <p:txBody>
          <a:bodyPr wrap="square" lIns="0" tIns="0" rIns="0" bIns="0" rtlCol="0">
            <a:spAutoFit/>
          </a:bodyPr>
          <a:lstStyle/>
          <a:p>
            <a:pPr marL="0" marR="0" lvl="0" indent="0" algn="l" defTabSz="1018879"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chemeClr val="accent3"/>
                </a:solidFill>
                <a:effectLst/>
                <a:uLnTx/>
                <a:uFillTx/>
                <a:latin typeface="+mn-lt"/>
                <a:ea typeface="+mn-ea"/>
                <a:cs typeface="+mn-cs"/>
              </a:rPr>
              <a:t>©2016 The Advisory Board Company • </a:t>
            </a:r>
            <a:r>
              <a:rPr kumimoji="0" lang="en-US" sz="600" b="1" i="0" u="none" strike="noStrike" kern="1200" cap="none" spc="0" normalizeH="0" baseline="0" noProof="0" dirty="0">
                <a:ln>
                  <a:noFill/>
                </a:ln>
                <a:solidFill>
                  <a:schemeClr val="accent3"/>
                </a:solidFill>
                <a:effectLst/>
                <a:uLnTx/>
                <a:uFillTx/>
                <a:latin typeface="+mn-lt"/>
                <a:ea typeface="+mn-ea"/>
                <a:cs typeface="+mn-cs"/>
              </a:rPr>
              <a:t>advisory.com</a:t>
            </a:r>
          </a:p>
        </p:txBody>
      </p:sp>
      <p:cxnSp>
        <p:nvCxnSpPr>
          <p:cNvPr id="15" name="Straight Connector 14"/>
          <p:cNvCxnSpPr/>
          <p:nvPr userDrawn="1"/>
        </p:nvCxnSpPr>
        <p:spPr bwMode="gray">
          <a:xfrm>
            <a:off x="2238467" y="706499"/>
            <a:ext cx="0" cy="59436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4"/>
          <p:cNvSpPr>
            <a:spLocks noGrp="1"/>
          </p:cNvSpPr>
          <p:nvPr>
            <p:ph type="body" sz="quarter" idx="10" hasCustomPrompt="1"/>
          </p:nvPr>
        </p:nvSpPr>
        <p:spPr bwMode="gray">
          <a:xfrm>
            <a:off x="2375691" y="710425"/>
            <a:ext cx="2451172" cy="586509"/>
          </a:xfrm>
          <a:prstGeom prst="rect">
            <a:avLst/>
          </a:prstGeom>
        </p:spPr>
        <p:txBody>
          <a:bodyPr lIns="0" tIns="0" rIns="0" bIns="0" anchor="ctr" anchorCtr="0"/>
          <a:lstStyle>
            <a:lvl1pPr marL="0" indent="0">
              <a:spcBef>
                <a:spcPts val="0"/>
              </a:spcBef>
              <a:buNone/>
              <a:defRPr sz="1200" baseline="0">
                <a:solidFill>
                  <a:schemeClr val="accent4"/>
                </a:solidFill>
              </a:defRPr>
            </a:lvl1pPr>
          </a:lstStyle>
          <a:p>
            <a:pPr lvl="0"/>
            <a:r>
              <a:rPr lang="en-US" dirty="0"/>
              <a:t>Program Name Appears Here Identically to Official Lock-up</a:t>
            </a:r>
          </a:p>
        </p:txBody>
      </p:sp>
      <p:sp>
        <p:nvSpPr>
          <p:cNvPr id="22" name="Text Placeholder 8"/>
          <p:cNvSpPr>
            <a:spLocks noGrp="1"/>
          </p:cNvSpPr>
          <p:nvPr>
            <p:ph type="body" sz="quarter" idx="11" hasCustomPrompt="1"/>
          </p:nvPr>
        </p:nvSpPr>
        <p:spPr bwMode="gray">
          <a:xfrm>
            <a:off x="1242007" y="4471627"/>
            <a:ext cx="6074781" cy="1077218"/>
          </a:xfrm>
          <a:prstGeom prst="rect">
            <a:avLst/>
          </a:prstGeom>
        </p:spPr>
        <p:txBody>
          <a:bodyPr wrap="square" lIns="0" tIns="0" rIns="0" bIns="0" anchor="b">
            <a:spAutoFit/>
          </a:bodyPr>
          <a:lstStyle>
            <a:lvl1pPr marL="0" indent="0">
              <a:spcBef>
                <a:spcPts val="0"/>
              </a:spcBef>
              <a:buNone/>
              <a:defRPr sz="3500" b="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Title – Arial </a:t>
            </a:r>
            <a:br>
              <a:rPr lang="en-US" dirty="0"/>
            </a:br>
            <a:r>
              <a:rPr lang="en-US" dirty="0"/>
              <a:t>35pt Regular, Use Title Case</a:t>
            </a:r>
          </a:p>
        </p:txBody>
      </p:sp>
      <p:sp>
        <p:nvSpPr>
          <p:cNvPr id="23" name="Text Placeholder 8"/>
          <p:cNvSpPr>
            <a:spLocks noGrp="1"/>
          </p:cNvSpPr>
          <p:nvPr>
            <p:ph type="body" sz="quarter" idx="12" hasCustomPrompt="1"/>
          </p:nvPr>
        </p:nvSpPr>
        <p:spPr bwMode="gray">
          <a:xfrm>
            <a:off x="1242007" y="5687496"/>
            <a:ext cx="6074781" cy="184666"/>
          </a:xfrm>
          <a:prstGeom prst="rect">
            <a:avLst/>
          </a:prstGeom>
        </p:spPr>
        <p:txBody>
          <a:bodyPr wrap="square" lIns="0" tIns="0" rIns="0" bIns="0" anchor="t">
            <a:spAutoFit/>
          </a:bodyPr>
          <a:lstStyle>
            <a:lvl1pPr marL="0" indent="0">
              <a:spcBef>
                <a:spcPts val="0"/>
              </a:spcBef>
              <a:buNone/>
              <a:defRPr sz="1200" b="0" i="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Subtitle – Arial 12pt Regular, Use Title Case</a:t>
            </a:r>
          </a:p>
        </p:txBody>
      </p:sp>
      <p:sp>
        <p:nvSpPr>
          <p:cNvPr id="24" name="Text Placeholder 31"/>
          <p:cNvSpPr>
            <a:spLocks noGrp="1"/>
          </p:cNvSpPr>
          <p:nvPr>
            <p:ph type="body" sz="quarter" idx="52" hasCustomPrompt="1"/>
          </p:nvPr>
        </p:nvSpPr>
        <p:spPr bwMode="gray">
          <a:xfrm>
            <a:off x="1472450" y="6409886"/>
            <a:ext cx="4572000" cy="1272143"/>
          </a:xfrm>
          <a:prstGeom prst="rect">
            <a:avLst/>
          </a:prstGeom>
        </p:spPr>
        <p:txBody>
          <a:bodyPr wrap="square" lIns="0" tIns="45720" rIns="0" bIns="45720">
            <a:spAutoFit/>
          </a:bodyPr>
          <a:lstStyle>
            <a:lvl1pPr>
              <a:lnSpc>
                <a:spcPct val="100000"/>
              </a:lnSpc>
              <a:spcBef>
                <a:spcPts val="500"/>
              </a:spcBef>
              <a:defRPr sz="1000" baseline="0">
                <a:solidFill>
                  <a:schemeClr val="accent4"/>
                </a:solidFill>
              </a:defRPr>
            </a:lvl1pPr>
            <a:lvl2pPr>
              <a:lnSpc>
                <a:spcPct val="100000"/>
              </a:lnSpc>
              <a:spcBef>
                <a:spcPts val="500"/>
              </a:spcBef>
              <a:defRPr sz="1000">
                <a:solidFill>
                  <a:schemeClr val="accent4"/>
                </a:solidFill>
              </a:defRPr>
            </a:lvl2pPr>
            <a:lvl3pPr>
              <a:lnSpc>
                <a:spcPct val="100000"/>
              </a:lnSpc>
              <a:spcBef>
                <a:spcPts val="500"/>
              </a:spcBef>
              <a:defRPr sz="1000">
                <a:solidFill>
                  <a:schemeClr val="accent4"/>
                </a:solidFill>
              </a:defRPr>
            </a:lvl3pPr>
            <a:lvl4pPr>
              <a:lnSpc>
                <a:spcPct val="100000"/>
              </a:lnSpc>
              <a:spcBef>
                <a:spcPts val="500"/>
              </a:spcBef>
              <a:defRPr sz="1000">
                <a:solidFill>
                  <a:schemeClr val="accent4"/>
                </a:solidFill>
              </a:defRPr>
            </a:lvl4pPr>
            <a:lvl5pPr>
              <a:lnSpc>
                <a:spcPct val="100000"/>
              </a:lnSpc>
              <a:spcBef>
                <a:spcPts val="500"/>
              </a:spcBef>
              <a:defRPr sz="1000">
                <a:solidFill>
                  <a:schemeClr val="accent4"/>
                </a:solidFill>
              </a:defRPr>
            </a:lvl5pPr>
          </a:lstStyle>
          <a:p>
            <a:pPr lvl="0"/>
            <a:r>
              <a:rPr lang="en-US" dirty="0"/>
              <a:t>Bulleted text if needed – Arial 10pt Regular</a:t>
            </a:r>
            <a:br>
              <a:rPr lang="en-US" dirty="0"/>
            </a:br>
            <a:r>
              <a:rPr lang="en-US" dirty="0"/>
              <a:t>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8534" y="576051"/>
            <a:ext cx="1755648" cy="85279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Standard Two Slides">
    <p:spTree>
      <p:nvGrpSpPr>
        <p:cNvPr id="1" name=""/>
        <p:cNvGrpSpPr/>
        <p:nvPr/>
      </p:nvGrpSpPr>
      <p:grpSpPr>
        <a:xfrm>
          <a:off x="0" y="0"/>
          <a:ext cx="0" cy="0"/>
          <a:chOff x="0" y="0"/>
          <a:chExt cx="0" cy="0"/>
        </a:xfrm>
      </p:grpSpPr>
      <p:sp>
        <p:nvSpPr>
          <p:cNvPr id="15"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cxnSp>
        <p:nvCxnSpPr>
          <p:cNvPr id="16" name="Straight Connector 15"/>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8"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19"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
        <p:nvSpPr>
          <p:cNvPr id="21" name="Text Placeholder 15"/>
          <p:cNvSpPr>
            <a:spLocks noGrp="1"/>
          </p:cNvSpPr>
          <p:nvPr>
            <p:ph type="body" sz="quarter" idx="32" hasCustomPrompt="1"/>
          </p:nvPr>
        </p:nvSpPr>
        <p:spPr bwMode="gray">
          <a:xfrm>
            <a:off x="458899" y="1285874"/>
            <a:ext cx="1828800" cy="3724918"/>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cxnSp>
        <p:nvCxnSpPr>
          <p:cNvPr id="28" name="Straight Connector 27"/>
          <p:cNvCxnSpPr/>
          <p:nvPr userDrawn="1"/>
        </p:nvCxnSpPr>
        <p:spPr bwMode="gray">
          <a:xfrm>
            <a:off x="2329643" y="1285874"/>
            <a:ext cx="0" cy="3721608"/>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4" name="Text Placeholder 15"/>
          <p:cNvSpPr>
            <a:spLocks noGrp="1"/>
          </p:cNvSpPr>
          <p:nvPr>
            <p:ph type="body" sz="quarter" idx="44" hasCustomPrompt="1"/>
          </p:nvPr>
        </p:nvSpPr>
        <p:spPr bwMode="gray">
          <a:xfrm>
            <a:off x="458899" y="5329600"/>
            <a:ext cx="1828800" cy="3724918"/>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cxnSp>
        <p:nvCxnSpPr>
          <p:cNvPr id="35" name="Straight Connector 34"/>
          <p:cNvCxnSpPr/>
          <p:nvPr userDrawn="1"/>
        </p:nvCxnSpPr>
        <p:spPr bwMode="gray">
          <a:xfrm>
            <a:off x="2329643" y="5329600"/>
            <a:ext cx="0" cy="3721608"/>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8" name="Text Placeholder 4"/>
          <p:cNvSpPr>
            <a:spLocks noGrp="1"/>
          </p:cNvSpPr>
          <p:nvPr>
            <p:ph type="body" sz="quarter" idx="45" hasCustomPrompt="1"/>
          </p:nvPr>
        </p:nvSpPr>
        <p:spPr bwMode="gray">
          <a:xfrm>
            <a:off x="2437351" y="1543049"/>
            <a:ext cx="4879437" cy="184666"/>
          </a:xfrm>
          <a:prstGeom prst="rect">
            <a:avLst/>
          </a:prstGeom>
        </p:spPr>
        <p:txBody>
          <a:bodyPr wrap="square" lIns="0" tIns="0" rIns="0" bIns="0">
            <a:spAutoFit/>
          </a:bodyPr>
          <a:lstStyle>
            <a:lvl1pPr marL="0" indent="0">
              <a:spcBef>
                <a:spcPts val="0"/>
              </a:spcBef>
              <a:buNone/>
              <a:defRPr sz="1200" i="1" baseline="0">
                <a:solidFill>
                  <a:schemeClr val="tx1"/>
                </a:solidFill>
              </a:defRPr>
            </a:lvl1pPr>
          </a:lstStyle>
          <a:p>
            <a:pPr lvl="0"/>
            <a:r>
              <a:rPr lang="en-US" dirty="0"/>
              <a:t>Slide Subtitle – Arial 12pt Regular Italic, Use Title Case</a:t>
            </a:r>
          </a:p>
        </p:txBody>
      </p:sp>
      <p:sp>
        <p:nvSpPr>
          <p:cNvPr id="22" name="Text Placeholder 4"/>
          <p:cNvSpPr>
            <a:spLocks noGrp="1"/>
          </p:cNvSpPr>
          <p:nvPr>
            <p:ph type="body" sz="quarter" idx="23" hasCustomPrompt="1"/>
          </p:nvPr>
        </p:nvSpPr>
        <p:spPr bwMode="gray">
          <a:xfrm>
            <a:off x="458899" y="729525"/>
            <a:ext cx="6856301"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sp>
        <p:nvSpPr>
          <p:cNvPr id="23" name="Text Placeholder 4"/>
          <p:cNvSpPr>
            <a:spLocks noGrp="1"/>
          </p:cNvSpPr>
          <p:nvPr>
            <p:ph type="body" sz="quarter" idx="11" hasCustomPrompt="1"/>
          </p:nvPr>
        </p:nvSpPr>
        <p:spPr bwMode="gray">
          <a:xfrm>
            <a:off x="2437351" y="1285874"/>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24" name="Text Placeholder 4"/>
          <p:cNvSpPr>
            <a:spLocks noGrp="1"/>
          </p:cNvSpPr>
          <p:nvPr>
            <p:ph type="body" sz="quarter" idx="48" hasCustomPrompt="1"/>
          </p:nvPr>
        </p:nvSpPr>
        <p:spPr bwMode="gray">
          <a:xfrm>
            <a:off x="2437351" y="5583238"/>
            <a:ext cx="4879437" cy="184666"/>
          </a:xfrm>
          <a:prstGeom prst="rect">
            <a:avLst/>
          </a:prstGeom>
        </p:spPr>
        <p:txBody>
          <a:bodyPr wrap="square" lIns="0" tIns="0" rIns="0" bIns="0">
            <a:spAutoFit/>
          </a:bodyPr>
          <a:lstStyle>
            <a:lvl1pPr marL="0" indent="0">
              <a:spcBef>
                <a:spcPts val="0"/>
              </a:spcBef>
              <a:buNone/>
              <a:defRPr sz="1200" i="1" baseline="0">
                <a:solidFill>
                  <a:schemeClr val="tx1"/>
                </a:solidFill>
              </a:defRPr>
            </a:lvl1pPr>
          </a:lstStyle>
          <a:p>
            <a:pPr lvl="0"/>
            <a:r>
              <a:rPr lang="en-US" dirty="0"/>
              <a:t>Slide Subtitle – Arial 12pt Regular Italic, Use Title Case</a:t>
            </a:r>
          </a:p>
        </p:txBody>
      </p:sp>
      <p:sp>
        <p:nvSpPr>
          <p:cNvPr id="25" name="Text Placeholder 4"/>
          <p:cNvSpPr>
            <a:spLocks noGrp="1"/>
          </p:cNvSpPr>
          <p:nvPr>
            <p:ph type="body" sz="quarter" idx="49" hasCustomPrompt="1"/>
          </p:nvPr>
        </p:nvSpPr>
        <p:spPr bwMode="gray">
          <a:xfrm>
            <a:off x="2437351" y="5326063"/>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ox Text: Standard">
    <p:spTree>
      <p:nvGrpSpPr>
        <p:cNvPr id="1" name=""/>
        <p:cNvGrpSpPr/>
        <p:nvPr/>
      </p:nvGrpSpPr>
      <p:grpSpPr>
        <a:xfrm>
          <a:off x="0" y="0"/>
          <a:ext cx="0" cy="0"/>
          <a:chOff x="0" y="0"/>
          <a:chExt cx="0" cy="0"/>
        </a:xfrm>
      </p:grpSpPr>
      <p:sp>
        <p:nvSpPr>
          <p:cNvPr id="23" name="Text Placeholder 42"/>
          <p:cNvSpPr>
            <a:spLocks noGrp="1"/>
          </p:cNvSpPr>
          <p:nvPr>
            <p:ph type="body" sz="quarter" idx="43" hasCustomPrompt="1"/>
          </p:nvPr>
        </p:nvSpPr>
        <p:spPr bwMode="gray">
          <a:xfrm>
            <a:off x="458788" y="458112"/>
            <a:ext cx="1870855" cy="9047838"/>
          </a:xfrm>
          <a:prstGeom prst="rect">
            <a:avLst/>
          </a:prstGeom>
          <a:ln w="19050">
            <a:solidFill>
              <a:schemeClr val="accent3"/>
            </a:solidFill>
            <a:miter lim="800000"/>
          </a:ln>
        </p:spPr>
        <p:txBody>
          <a:bodyPr lIns="137160" tIns="137160" rIns="137160" bIns="0">
            <a:noAutofit/>
          </a:bodyPr>
          <a:lstStyle>
            <a:lvl1pPr marL="0" marR="0" indent="0" algn="l" defTabSz="1039999" rtl="0" eaLnBrk="1" fontAlgn="base" latinLnBrk="0" hangingPunct="1">
              <a:lnSpc>
                <a:spcPct val="100000"/>
              </a:lnSpc>
              <a:spcBef>
                <a:spcPts val="0"/>
              </a:spcBef>
              <a:spcAft>
                <a:spcPct val="0"/>
              </a:spcAft>
              <a:buClrTx/>
              <a:buSzTx/>
              <a:buFontTx/>
              <a:buNone/>
              <a:tabLst/>
              <a:defRPr sz="1100" b="1">
                <a:solidFill>
                  <a:schemeClr val="accent3"/>
                </a:solidFill>
              </a:defRPr>
            </a:lvl1pPr>
            <a:lvl2pPr marL="0" indent="1588">
              <a:defRPr/>
            </a:lvl2pPr>
            <a:lvl3pPr marL="0" indent="1588">
              <a:defRPr/>
            </a:lvl3pPr>
            <a:lvl4pPr marL="0" indent="1588">
              <a:defRPr/>
            </a:lvl4pPr>
            <a:lvl5pPr marL="0" indent="1588">
              <a:defRPr/>
            </a:lvl5pPr>
          </a:lstStyle>
          <a:p>
            <a:pPr lvl="0"/>
            <a:r>
              <a:rPr lang="en-US" dirty="0"/>
              <a:t>Box Title – </a:t>
            </a:r>
            <a:br>
              <a:rPr lang="en-US" dirty="0"/>
            </a:br>
            <a:r>
              <a:rPr lang="en-US" dirty="0"/>
              <a:t>Arial 11pt Bold</a:t>
            </a:r>
          </a:p>
        </p:txBody>
      </p:sp>
      <p:sp>
        <p:nvSpPr>
          <p:cNvPr id="15" name="Text Placeholder 4"/>
          <p:cNvSpPr>
            <a:spLocks noGrp="1"/>
          </p:cNvSpPr>
          <p:nvPr>
            <p:ph type="body" sz="quarter" idx="21" hasCustomPrompt="1"/>
          </p:nvPr>
        </p:nvSpPr>
        <p:spPr bwMode="gray">
          <a:xfrm>
            <a:off x="2437351"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18" name="Text Placeholder 4"/>
          <p:cNvSpPr>
            <a:spLocks noGrp="1"/>
          </p:cNvSpPr>
          <p:nvPr>
            <p:ph type="body" sz="quarter" idx="22" hasCustomPrompt="1"/>
          </p:nvPr>
        </p:nvSpPr>
        <p:spPr bwMode="gray">
          <a:xfrm>
            <a:off x="2437351" y="1130579"/>
            <a:ext cx="4884134"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cxnSp>
        <p:nvCxnSpPr>
          <p:cNvPr id="19" name="Straight Connector 18"/>
          <p:cNvCxnSpPr/>
          <p:nvPr userDrawn="1"/>
        </p:nvCxnSpPr>
        <p:spPr bwMode="gray">
          <a:xfrm>
            <a:off x="2432654" y="1066294"/>
            <a:ext cx="4884134"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3" hasCustomPrompt="1"/>
          </p:nvPr>
        </p:nvSpPr>
        <p:spPr bwMode="gray">
          <a:xfrm>
            <a:off x="2437351" y="729525"/>
            <a:ext cx="4884134"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a:t>
            </a:r>
          </a:p>
        </p:txBody>
      </p:sp>
      <p:sp>
        <p:nvSpPr>
          <p:cNvPr id="21"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4" name="Text Placeholder 40"/>
          <p:cNvSpPr>
            <a:spLocks noGrp="1"/>
          </p:cNvSpPr>
          <p:nvPr>
            <p:ph type="body" sz="quarter" idx="44" hasCustomPrompt="1"/>
          </p:nvPr>
        </p:nvSpPr>
        <p:spPr bwMode="gray">
          <a:xfrm>
            <a:off x="458788" y="1075819"/>
            <a:ext cx="1870855" cy="8430131"/>
          </a:xfrm>
          <a:prstGeom prst="rect">
            <a:avLst/>
          </a:prstGeom>
        </p:spPr>
        <p:txBody>
          <a:bodyPr lIns="137160" tIns="0" rIns="13716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sz="1000"/>
            </a:lvl1pPr>
            <a:lvl2pPr marL="0" indent="1588" algn="l">
              <a:lnSpc>
                <a:spcPts val="1400"/>
              </a:lnSpc>
              <a:spcBef>
                <a:spcPts val="300"/>
              </a:spcBef>
              <a:buNone/>
              <a:defRPr sz="1000"/>
            </a:lvl2pPr>
            <a:lvl3pPr marL="0" indent="1588" algn="l">
              <a:lnSpc>
                <a:spcPts val="1400"/>
              </a:lnSpc>
              <a:spcBef>
                <a:spcPts val="300"/>
              </a:spcBef>
              <a:buNone/>
              <a:defRPr sz="1000"/>
            </a:lvl3pPr>
            <a:lvl4pPr marL="0" indent="1588" algn="l">
              <a:lnSpc>
                <a:spcPts val="1400"/>
              </a:lnSpc>
              <a:spcBef>
                <a:spcPts val="300"/>
              </a:spcBef>
              <a:buNone/>
              <a:defRPr sz="1000"/>
            </a:lvl4pPr>
            <a:lvl5pPr marL="0" indent="1588" algn="l">
              <a:lnSpc>
                <a:spcPts val="1400"/>
              </a:lnSpc>
              <a:spcBef>
                <a:spcPts val="300"/>
              </a:spcBef>
              <a:buNone/>
              <a:defRPr sz="1000"/>
            </a:lvl5pPr>
          </a:lstStyle>
          <a:p>
            <a:pPr lvl="0"/>
            <a:r>
              <a:rPr lang="en-US" dirty="0"/>
              <a:t>Body Text – </a:t>
            </a:r>
            <a:br>
              <a:rPr lang="en-US" dirty="0"/>
            </a:br>
            <a:r>
              <a:rPr lang="en-US" dirty="0"/>
              <a:t>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a:t>
            </a:r>
          </a:p>
        </p:txBody>
      </p:sp>
      <p:sp>
        <p:nvSpPr>
          <p:cNvPr id="11" name="Text Placeholder 23"/>
          <p:cNvSpPr>
            <a:spLocks noGrp="1"/>
          </p:cNvSpPr>
          <p:nvPr>
            <p:ph type="body" sz="quarter" idx="20" hasCustomPrompt="1"/>
          </p:nvPr>
        </p:nvSpPr>
        <p:spPr bwMode="gray">
          <a:xfrm>
            <a:off x="2437351" y="9275118"/>
            <a:ext cx="1670113" cy="230832"/>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haded Text: Standard">
    <p:spTree>
      <p:nvGrpSpPr>
        <p:cNvPr id="1" name=""/>
        <p:cNvGrpSpPr/>
        <p:nvPr/>
      </p:nvGrpSpPr>
      <p:grpSpPr>
        <a:xfrm>
          <a:off x="0" y="0"/>
          <a:ext cx="0" cy="0"/>
          <a:chOff x="0" y="0"/>
          <a:chExt cx="0" cy="0"/>
        </a:xfrm>
      </p:grpSpPr>
      <p:sp>
        <p:nvSpPr>
          <p:cNvPr id="10" name="Rectangle 9"/>
          <p:cNvSpPr/>
          <p:nvPr userDrawn="1"/>
        </p:nvSpPr>
        <p:spPr bwMode="gray">
          <a:xfrm>
            <a:off x="458788" y="458788"/>
            <a:ext cx="1870855" cy="9047162"/>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Bef>
                <a:spcPts val="500"/>
              </a:spcBef>
            </a:pPr>
            <a:endParaRPr lang="en-US" sz="1000" dirty="0">
              <a:solidFill>
                <a:schemeClr val="bg1"/>
              </a:solidFill>
            </a:endParaRPr>
          </a:p>
        </p:txBody>
      </p:sp>
      <p:sp>
        <p:nvSpPr>
          <p:cNvPr id="11" name="Text Placeholder 42"/>
          <p:cNvSpPr>
            <a:spLocks noGrp="1"/>
          </p:cNvSpPr>
          <p:nvPr>
            <p:ph type="body" sz="quarter" idx="42" hasCustomPrompt="1"/>
          </p:nvPr>
        </p:nvSpPr>
        <p:spPr bwMode="gray">
          <a:xfrm>
            <a:off x="458788" y="458788"/>
            <a:ext cx="1870855" cy="477054"/>
          </a:xfrm>
          <a:prstGeom prst="rect">
            <a:avLst/>
          </a:prstGeom>
          <a:ln w="19050">
            <a:noFill/>
            <a:miter lim="800000"/>
          </a:ln>
        </p:spPr>
        <p:txBody>
          <a:bodyPr wrap="square" lIns="137160" tIns="137160" rIns="137160" bIns="0">
            <a:spAutoFit/>
          </a:bodyPr>
          <a:lstStyle>
            <a:lvl1pPr marL="0" marR="0" indent="0" algn="l" defTabSz="1039999" rtl="0" eaLnBrk="1" fontAlgn="base" latinLnBrk="0" hangingPunct="1">
              <a:lnSpc>
                <a:spcPct val="100000"/>
              </a:lnSpc>
              <a:spcBef>
                <a:spcPts val="0"/>
              </a:spcBef>
              <a:spcAft>
                <a:spcPct val="0"/>
              </a:spcAft>
              <a:buClrTx/>
              <a:buSzTx/>
              <a:buFontTx/>
              <a:buNone/>
              <a:tabLst/>
              <a:defRPr sz="1100" b="1">
                <a:solidFill>
                  <a:schemeClr val="tx1"/>
                </a:solidFill>
              </a:defRPr>
            </a:lvl1pPr>
            <a:lvl2pPr marL="0" indent="1588">
              <a:defRPr/>
            </a:lvl2pPr>
            <a:lvl3pPr marL="0" indent="1588">
              <a:defRPr/>
            </a:lvl3pPr>
            <a:lvl4pPr marL="0" indent="1588">
              <a:defRPr/>
            </a:lvl4pPr>
            <a:lvl5pPr marL="0" indent="1588">
              <a:defRPr/>
            </a:lvl5pPr>
          </a:lstStyle>
          <a:p>
            <a:pPr lvl="0"/>
            <a:r>
              <a:rPr lang="en-US" dirty="0"/>
              <a:t>Box Title – </a:t>
            </a:r>
            <a:br>
              <a:rPr lang="en-US" dirty="0"/>
            </a:br>
            <a:r>
              <a:rPr lang="en-US" dirty="0"/>
              <a:t>Arial 11pt Bold</a:t>
            </a:r>
          </a:p>
        </p:txBody>
      </p:sp>
      <p:cxnSp>
        <p:nvCxnSpPr>
          <p:cNvPr id="19" name="Straight Connector 18"/>
          <p:cNvCxnSpPr/>
          <p:nvPr userDrawn="1"/>
        </p:nvCxnSpPr>
        <p:spPr bwMode="gray">
          <a:xfrm>
            <a:off x="2432654" y="1066294"/>
            <a:ext cx="4884134"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1"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2" name="Text Placeholder 23"/>
          <p:cNvSpPr>
            <a:spLocks noGrp="1"/>
          </p:cNvSpPr>
          <p:nvPr>
            <p:ph type="body" sz="quarter" idx="20" hasCustomPrompt="1"/>
          </p:nvPr>
        </p:nvSpPr>
        <p:spPr bwMode="gray">
          <a:xfrm>
            <a:off x="2437351" y="9275118"/>
            <a:ext cx="1670113" cy="230832"/>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
        <p:nvSpPr>
          <p:cNvPr id="24" name="Text Placeholder 40"/>
          <p:cNvSpPr>
            <a:spLocks noGrp="1"/>
          </p:cNvSpPr>
          <p:nvPr>
            <p:ph type="body" sz="quarter" idx="44" hasCustomPrompt="1"/>
          </p:nvPr>
        </p:nvSpPr>
        <p:spPr bwMode="gray">
          <a:xfrm>
            <a:off x="458788" y="1075819"/>
            <a:ext cx="1870855" cy="8430131"/>
          </a:xfrm>
          <a:prstGeom prst="rect">
            <a:avLst/>
          </a:prstGeom>
        </p:spPr>
        <p:txBody>
          <a:bodyPr lIns="137160" tIns="0" rIns="13716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sz="1000"/>
            </a:lvl1pPr>
            <a:lvl2pPr marL="0" indent="1588" algn="l">
              <a:lnSpc>
                <a:spcPts val="1400"/>
              </a:lnSpc>
              <a:spcBef>
                <a:spcPts val="300"/>
              </a:spcBef>
              <a:buNone/>
              <a:defRPr sz="1000"/>
            </a:lvl2pPr>
            <a:lvl3pPr marL="0" indent="1588" algn="l">
              <a:lnSpc>
                <a:spcPts val="1400"/>
              </a:lnSpc>
              <a:spcBef>
                <a:spcPts val="300"/>
              </a:spcBef>
              <a:buNone/>
              <a:defRPr sz="1000"/>
            </a:lvl3pPr>
            <a:lvl4pPr marL="0" indent="1588" algn="l">
              <a:lnSpc>
                <a:spcPts val="1400"/>
              </a:lnSpc>
              <a:spcBef>
                <a:spcPts val="300"/>
              </a:spcBef>
              <a:buNone/>
              <a:defRPr sz="1000"/>
            </a:lvl4pPr>
            <a:lvl5pPr marL="0" indent="1588" algn="l">
              <a:lnSpc>
                <a:spcPts val="1400"/>
              </a:lnSpc>
              <a:spcBef>
                <a:spcPts val="300"/>
              </a:spcBef>
              <a:buNone/>
              <a:defRPr sz="1000"/>
            </a:lvl5pPr>
          </a:lstStyle>
          <a:p>
            <a:pPr lvl="0"/>
            <a:r>
              <a:rPr lang="en-US" dirty="0"/>
              <a:t>Body Text – </a:t>
            </a:r>
            <a:br>
              <a:rPr lang="en-US" dirty="0"/>
            </a:br>
            <a:r>
              <a:rPr lang="en-US" dirty="0"/>
              <a:t>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a:t>
            </a:r>
          </a:p>
        </p:txBody>
      </p:sp>
      <p:sp>
        <p:nvSpPr>
          <p:cNvPr id="12" name="Text Placeholder 4"/>
          <p:cNvSpPr>
            <a:spLocks noGrp="1"/>
          </p:cNvSpPr>
          <p:nvPr>
            <p:ph type="body" sz="quarter" idx="21" hasCustomPrompt="1"/>
          </p:nvPr>
        </p:nvSpPr>
        <p:spPr bwMode="gray">
          <a:xfrm>
            <a:off x="2437351"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13" name="Text Placeholder 4"/>
          <p:cNvSpPr>
            <a:spLocks noGrp="1"/>
          </p:cNvSpPr>
          <p:nvPr>
            <p:ph type="body" sz="quarter" idx="22" hasCustomPrompt="1"/>
          </p:nvPr>
        </p:nvSpPr>
        <p:spPr bwMode="gray">
          <a:xfrm>
            <a:off x="2437351" y="1130579"/>
            <a:ext cx="4884134"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14" name="Text Placeholder 4"/>
          <p:cNvSpPr>
            <a:spLocks noGrp="1"/>
          </p:cNvSpPr>
          <p:nvPr>
            <p:ph type="body" sz="quarter" idx="23" hasCustomPrompt="1"/>
          </p:nvPr>
        </p:nvSpPr>
        <p:spPr bwMode="gray">
          <a:xfrm>
            <a:off x="2437351" y="729525"/>
            <a:ext cx="4884134"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a:t>
            </a:r>
          </a:p>
        </p:txBody>
      </p:sp>
    </p:spTree>
    <p:extLst>
      <p:ext uri="{BB962C8B-B14F-4D97-AF65-F5344CB8AC3E}">
        <p14:creationId xmlns:p14="http://schemas.microsoft.com/office/powerpoint/2010/main" val="1463774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ack Cover: DC">
    <p:spTree>
      <p:nvGrpSpPr>
        <p:cNvPr id="1" name=""/>
        <p:cNvGrpSpPr/>
        <p:nvPr/>
      </p:nvGrpSpPr>
      <p:grpSpPr>
        <a:xfrm>
          <a:off x="0" y="0"/>
          <a:ext cx="0" cy="0"/>
          <a:chOff x="0" y="0"/>
          <a:chExt cx="0" cy="0"/>
        </a:xfrm>
      </p:grpSpPr>
      <p:grpSp>
        <p:nvGrpSpPr>
          <p:cNvPr id="8" name="Group 7"/>
          <p:cNvGrpSpPr/>
          <p:nvPr userDrawn="1"/>
        </p:nvGrpSpPr>
        <p:grpSpPr bwMode="gray">
          <a:xfrm>
            <a:off x="1285374" y="8775674"/>
            <a:ext cx="5201652" cy="787948"/>
            <a:chOff x="2432951" y="6550282"/>
            <a:chExt cx="5201652" cy="787948"/>
          </a:xfrm>
        </p:grpSpPr>
        <p:sp>
          <p:nvSpPr>
            <p:cNvPr id="10" name="TextBox 9"/>
            <p:cNvSpPr txBox="1"/>
            <p:nvPr userDrawn="1"/>
          </p:nvSpPr>
          <p:spPr bwMode="gray">
            <a:xfrm>
              <a:off x="4055109" y="6752231"/>
              <a:ext cx="2540450" cy="384050"/>
            </a:xfrm>
            <a:prstGeom prst="rect">
              <a:avLst/>
            </a:prstGeom>
            <a:noFill/>
          </p:spPr>
          <p:txBody>
            <a:bodyPr wrap="square" lIns="45720" rIns="45720" rtlCol="0" anchor="ctr">
              <a:noAutofit/>
            </a:bodyPr>
            <a:lstStyle/>
            <a:p>
              <a:pPr algn="ctr">
                <a:spcBef>
                  <a:spcPts val="100"/>
                </a:spcBef>
              </a:pPr>
              <a:r>
                <a:rPr lang="en-US" sz="930" dirty="0">
                  <a:solidFill>
                    <a:schemeClr val="accent4"/>
                  </a:solidFill>
                </a:rPr>
                <a:t>2445 M Street NW </a:t>
              </a:r>
              <a:r>
                <a:rPr lang="en-US" sz="930" b="1" dirty="0">
                  <a:solidFill>
                    <a:schemeClr val="accent1"/>
                  </a:solidFill>
                </a:rPr>
                <a:t>I</a:t>
              </a:r>
              <a:r>
                <a:rPr lang="en-US" sz="930" dirty="0">
                  <a:solidFill>
                    <a:schemeClr val="accent4"/>
                  </a:solidFill>
                </a:rPr>
                <a:t> Washington DC 20037</a:t>
              </a:r>
            </a:p>
            <a:p>
              <a:pPr algn="ctr">
                <a:spcBef>
                  <a:spcPts val="100"/>
                </a:spcBef>
              </a:pPr>
              <a:r>
                <a:rPr lang="en-US" sz="930" dirty="0">
                  <a:solidFill>
                    <a:schemeClr val="accent4"/>
                  </a:solidFill>
                </a:rPr>
                <a:t>P 202.266.5600 </a:t>
              </a:r>
              <a:r>
                <a:rPr lang="en-US" sz="930" b="1" dirty="0">
                  <a:solidFill>
                    <a:schemeClr val="accent1"/>
                  </a:solidFill>
                </a:rPr>
                <a:t>I</a:t>
              </a:r>
              <a:r>
                <a:rPr lang="en-US" sz="930" dirty="0">
                  <a:solidFill>
                    <a:schemeClr val="accent4"/>
                  </a:solidFill>
                </a:rPr>
                <a:t> F 202.266.5700</a:t>
              </a:r>
            </a:p>
          </p:txBody>
        </p:sp>
        <p:sp>
          <p:nvSpPr>
            <p:cNvPr id="11" name="TextBox 10"/>
            <p:cNvSpPr txBox="1"/>
            <p:nvPr userDrawn="1"/>
          </p:nvSpPr>
          <p:spPr bwMode="gray">
            <a:xfrm>
              <a:off x="6614941" y="6829041"/>
              <a:ext cx="1019662" cy="230430"/>
            </a:xfrm>
            <a:prstGeom prst="rect">
              <a:avLst/>
            </a:prstGeom>
            <a:noFill/>
          </p:spPr>
          <p:txBody>
            <a:bodyPr wrap="square" lIns="45720" rIns="45720" rtlCol="0" anchor="ctr">
              <a:noAutofit/>
            </a:bodyPr>
            <a:lstStyle/>
            <a:p>
              <a:pPr algn="ctr">
                <a:spcBef>
                  <a:spcPts val="100"/>
                </a:spcBef>
              </a:pPr>
              <a:r>
                <a:rPr lang="en-US" sz="1000" b="1" dirty="0">
                  <a:solidFill>
                    <a:schemeClr val="accent4"/>
                  </a:solidFill>
                </a:rPr>
                <a:t>advisory.com</a:t>
              </a:r>
            </a:p>
          </p:txBody>
        </p:sp>
        <p:cxnSp>
          <p:nvCxnSpPr>
            <p:cNvPr id="12" name="Straight Connector 11"/>
            <p:cNvCxnSpPr/>
            <p:nvPr userDrawn="1"/>
          </p:nvCxnSpPr>
          <p:spPr bwMode="gray">
            <a:xfrm>
              <a:off x="6595560" y="6663817"/>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2432951" y="6550282"/>
              <a:ext cx="1622158" cy="787948"/>
            </a:xfrm>
            <a:prstGeom prst="rect">
              <a:avLst/>
            </a:prstGeom>
          </p:spPr>
        </p:pic>
        <p:cxnSp>
          <p:nvCxnSpPr>
            <p:cNvPr id="14" name="Straight Connector 13"/>
            <p:cNvCxnSpPr/>
            <p:nvPr userDrawn="1"/>
          </p:nvCxnSpPr>
          <p:spPr bwMode="gray">
            <a:xfrm>
              <a:off x="4055109" y="6663817"/>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ack Cover: DC &amp; London">
    <p:spTree>
      <p:nvGrpSpPr>
        <p:cNvPr id="1" name=""/>
        <p:cNvGrpSpPr/>
        <p:nvPr/>
      </p:nvGrpSpPr>
      <p:grpSpPr>
        <a:xfrm>
          <a:off x="0" y="0"/>
          <a:ext cx="0" cy="0"/>
          <a:chOff x="0" y="0"/>
          <a:chExt cx="0" cy="0"/>
        </a:xfrm>
      </p:grpSpPr>
      <p:grpSp>
        <p:nvGrpSpPr>
          <p:cNvPr id="22" name="Group 21"/>
          <p:cNvGrpSpPr/>
          <p:nvPr userDrawn="1"/>
        </p:nvGrpSpPr>
        <p:grpSpPr bwMode="gray">
          <a:xfrm>
            <a:off x="642749" y="8775674"/>
            <a:ext cx="6486902" cy="787948"/>
            <a:chOff x="1792558" y="6520786"/>
            <a:chExt cx="6486902" cy="787948"/>
          </a:xfrm>
        </p:grpSpPr>
        <p:sp>
          <p:nvSpPr>
            <p:cNvPr id="23" name="TextBox 22"/>
            <p:cNvSpPr txBox="1"/>
            <p:nvPr userDrawn="1"/>
          </p:nvSpPr>
          <p:spPr bwMode="gray">
            <a:xfrm>
              <a:off x="3424238" y="6722735"/>
              <a:ext cx="1783422" cy="384050"/>
            </a:xfrm>
            <a:prstGeom prst="rect">
              <a:avLst/>
            </a:prstGeom>
            <a:noFill/>
          </p:spPr>
          <p:txBody>
            <a:bodyPr wrap="square" lIns="45720" rIns="45720" rtlCol="0" anchor="ctr">
              <a:noAutofit/>
            </a:bodyPr>
            <a:lstStyle/>
            <a:p>
              <a:pPr algn="ctr">
                <a:spcBef>
                  <a:spcPts val="100"/>
                </a:spcBef>
              </a:pPr>
              <a:r>
                <a:rPr lang="en-US" sz="930" dirty="0">
                  <a:solidFill>
                    <a:schemeClr val="accent4"/>
                  </a:solidFill>
                </a:rPr>
                <a:t>2445 M Street NW</a:t>
              </a:r>
            </a:p>
            <a:p>
              <a:pPr algn="ctr">
                <a:spcBef>
                  <a:spcPts val="100"/>
                </a:spcBef>
              </a:pPr>
              <a:r>
                <a:rPr lang="en-US" sz="930" dirty="0">
                  <a:solidFill>
                    <a:schemeClr val="accent4"/>
                  </a:solidFill>
                </a:rPr>
                <a:t> Washington DC 20037, USA</a:t>
              </a:r>
            </a:p>
            <a:p>
              <a:pPr algn="ctr">
                <a:spcBef>
                  <a:spcPts val="100"/>
                </a:spcBef>
              </a:pPr>
              <a:r>
                <a:rPr lang="en-US" sz="930" dirty="0">
                  <a:solidFill>
                    <a:schemeClr val="accent4"/>
                  </a:solidFill>
                </a:rPr>
                <a:t>P +1 202.266.5600</a:t>
              </a:r>
            </a:p>
            <a:p>
              <a:pPr algn="ctr">
                <a:spcBef>
                  <a:spcPts val="100"/>
                </a:spcBef>
              </a:pPr>
              <a:r>
                <a:rPr lang="en-US" sz="930" dirty="0">
                  <a:solidFill>
                    <a:schemeClr val="accent4"/>
                  </a:solidFill>
                </a:rPr>
                <a:t>F +1 202.266.5700</a:t>
              </a:r>
            </a:p>
          </p:txBody>
        </p:sp>
        <p:sp>
          <p:nvSpPr>
            <p:cNvPr id="25" name="TextBox 24"/>
            <p:cNvSpPr txBox="1"/>
            <p:nvPr userDrawn="1"/>
          </p:nvSpPr>
          <p:spPr bwMode="gray">
            <a:xfrm>
              <a:off x="5207661" y="6722735"/>
              <a:ext cx="2039554" cy="384050"/>
            </a:xfrm>
            <a:prstGeom prst="rect">
              <a:avLst/>
            </a:prstGeom>
            <a:noFill/>
          </p:spPr>
          <p:txBody>
            <a:bodyPr wrap="square" lIns="45720" rIns="45720" rtlCol="0" anchor="ctr">
              <a:noAutofit/>
            </a:bodyPr>
            <a:lstStyle/>
            <a:p>
              <a:pPr algn="ctr" defTabSz="914400">
                <a:spcBef>
                  <a:spcPts val="100"/>
                </a:spcBef>
                <a:tabLst/>
              </a:pPr>
              <a:r>
                <a:rPr lang="en-US" sz="930" dirty="0">
                  <a:solidFill>
                    <a:schemeClr val="accent4"/>
                  </a:solidFill>
                </a:rPr>
                <a:t>19 Eastbourne Terrace</a:t>
              </a:r>
            </a:p>
            <a:p>
              <a:pPr algn="ctr" defTabSz="914400">
                <a:spcBef>
                  <a:spcPts val="100"/>
                </a:spcBef>
                <a:tabLst/>
              </a:pPr>
              <a:r>
                <a:rPr lang="en-US" sz="930" dirty="0">
                  <a:solidFill>
                    <a:schemeClr val="accent4"/>
                  </a:solidFill>
                </a:rPr>
                <a:t>Paddington, London W2 6LG,</a:t>
              </a:r>
              <a:r>
                <a:rPr lang="en-US" sz="930" baseline="0" dirty="0">
                  <a:solidFill>
                    <a:schemeClr val="accent4"/>
                  </a:solidFill>
                </a:rPr>
                <a:t> </a:t>
              </a:r>
              <a:r>
                <a:rPr lang="en-US" sz="930" dirty="0">
                  <a:solidFill>
                    <a:schemeClr val="accent4"/>
                  </a:solidFill>
                </a:rPr>
                <a:t>UK</a:t>
              </a:r>
            </a:p>
            <a:p>
              <a:pPr algn="ctr" defTabSz="914400">
                <a:spcBef>
                  <a:spcPts val="100"/>
                </a:spcBef>
                <a:tabLst/>
              </a:pPr>
              <a:r>
                <a:rPr lang="en-US" sz="930" dirty="0">
                  <a:solidFill>
                    <a:schemeClr val="accent4"/>
                  </a:solidFill>
                </a:rPr>
                <a:t>P +44 (0) 203.626.0230</a:t>
              </a:r>
            </a:p>
            <a:p>
              <a:pPr algn="ctr" defTabSz="914400">
                <a:spcBef>
                  <a:spcPts val="100"/>
                </a:spcBef>
                <a:tabLst/>
              </a:pPr>
              <a:r>
                <a:rPr lang="en-US" sz="930" dirty="0">
                  <a:solidFill>
                    <a:schemeClr val="accent4"/>
                  </a:solidFill>
                </a:rPr>
                <a:t>F +44 (0) 203.626.0101</a:t>
              </a:r>
            </a:p>
          </p:txBody>
        </p:sp>
        <p:sp>
          <p:nvSpPr>
            <p:cNvPr id="26" name="TextBox 25"/>
            <p:cNvSpPr txBox="1"/>
            <p:nvPr userDrawn="1"/>
          </p:nvSpPr>
          <p:spPr bwMode="gray">
            <a:xfrm>
              <a:off x="7259798" y="6799545"/>
              <a:ext cx="1019662" cy="230430"/>
            </a:xfrm>
            <a:prstGeom prst="rect">
              <a:avLst/>
            </a:prstGeom>
            <a:noFill/>
          </p:spPr>
          <p:txBody>
            <a:bodyPr wrap="square" lIns="45720" rIns="45720" rtlCol="0" anchor="ctr">
              <a:noAutofit/>
            </a:bodyPr>
            <a:lstStyle/>
            <a:p>
              <a:pPr algn="ctr">
                <a:spcBef>
                  <a:spcPts val="100"/>
                </a:spcBef>
              </a:pPr>
              <a:r>
                <a:rPr lang="en-US" sz="1000" b="1" dirty="0">
                  <a:solidFill>
                    <a:schemeClr val="accent4"/>
                  </a:solidFill>
                </a:rPr>
                <a:t>advisory.com</a:t>
              </a:r>
            </a:p>
          </p:txBody>
        </p:sp>
        <p:cxnSp>
          <p:nvCxnSpPr>
            <p:cNvPr id="27" name="Straight Connector 26"/>
            <p:cNvCxnSpPr/>
            <p:nvPr userDrawn="1"/>
          </p:nvCxnSpPr>
          <p:spPr bwMode="gray">
            <a:xfrm>
              <a:off x="7240417"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792558" y="6520786"/>
              <a:ext cx="1622158" cy="787948"/>
            </a:xfrm>
            <a:prstGeom prst="rect">
              <a:avLst/>
            </a:prstGeom>
          </p:spPr>
        </p:pic>
        <p:cxnSp>
          <p:nvCxnSpPr>
            <p:cNvPr id="29" name="Straight Connector 28"/>
            <p:cNvCxnSpPr/>
            <p:nvPr userDrawn="1"/>
          </p:nvCxnSpPr>
          <p:spPr bwMode="gray">
            <a:xfrm>
              <a:off x="5207661"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gray">
            <a:xfrm>
              <a:off x="3424104"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5"/>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4E1229C-8287-4C5D-86AE-F75EE874224C}" type="datetimeFigureOut">
              <a:rPr lang="en-US" smtClean="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978170771"/>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012266882"/>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181"/>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E1229C-8287-4C5D-86AE-F75EE874224C}" type="datetimeFigureOut">
              <a:rPr lang="en-US" smtClean="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196417559"/>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E1229C-8287-4C5D-86AE-F75EE874224C}" type="datetimeFigureOut">
              <a:rPr lang="en-US" smtClean="0"/>
              <a:t>1/19/2021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204773364"/>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p:spTree>
      <p:nvGrpSpPr>
        <p:cNvPr id="1" name=""/>
        <p:cNvGrpSpPr/>
        <p:nvPr/>
      </p:nvGrpSpPr>
      <p:grpSpPr>
        <a:xfrm>
          <a:off x="0" y="0"/>
          <a:ext cx="0" cy="0"/>
          <a:chOff x="0" y="0"/>
          <a:chExt cx="0" cy="0"/>
        </a:xfrm>
      </p:grpSpPr>
      <p:sp>
        <p:nvSpPr>
          <p:cNvPr id="12" name="TextBox 11"/>
          <p:cNvSpPr txBox="1"/>
          <p:nvPr userDrawn="1"/>
        </p:nvSpPr>
        <p:spPr bwMode="gray">
          <a:xfrm>
            <a:off x="458788" y="9645779"/>
            <a:ext cx="2335381" cy="92333"/>
          </a:xfrm>
          <a:prstGeom prst="rect">
            <a:avLst/>
          </a:prstGeom>
          <a:noFill/>
        </p:spPr>
        <p:txBody>
          <a:bodyPr wrap="square" lIns="0" tIns="0" rIns="0" bIns="0" rtlCol="0">
            <a:spAutoFit/>
          </a:bodyPr>
          <a:lstStyle/>
          <a:p>
            <a:pPr marL="0" marR="0" lvl="0" indent="0" algn="l" defTabSz="1018879"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chemeClr val="accent3"/>
                </a:solidFill>
                <a:effectLst/>
                <a:uLnTx/>
                <a:uFillTx/>
                <a:latin typeface="+mn-lt"/>
                <a:ea typeface="+mn-ea"/>
                <a:cs typeface="+mn-cs"/>
              </a:rPr>
              <a:t>©2015 The Advisory Board Company • </a:t>
            </a:r>
            <a:r>
              <a:rPr kumimoji="0" lang="en-US" sz="600" b="1" i="0" u="none" strike="noStrike" kern="1200" cap="none" spc="0" normalizeH="0" baseline="0" noProof="0" dirty="0">
                <a:ln>
                  <a:noFill/>
                </a:ln>
                <a:solidFill>
                  <a:schemeClr val="accent3"/>
                </a:solidFill>
                <a:effectLst/>
                <a:uLnTx/>
                <a:uFillTx/>
                <a:latin typeface="+mn-lt"/>
                <a:ea typeface="+mn-ea"/>
                <a:cs typeface="+mn-cs"/>
              </a:rPr>
              <a:t>advisory.com</a:t>
            </a:r>
          </a:p>
        </p:txBody>
      </p:sp>
      <p:sp>
        <p:nvSpPr>
          <p:cNvPr id="22" name="Text Placeholder 8"/>
          <p:cNvSpPr>
            <a:spLocks noGrp="1"/>
          </p:cNvSpPr>
          <p:nvPr>
            <p:ph type="body" sz="quarter" idx="11" hasCustomPrompt="1"/>
          </p:nvPr>
        </p:nvSpPr>
        <p:spPr bwMode="gray">
          <a:xfrm>
            <a:off x="1242007" y="4471627"/>
            <a:ext cx="6074781" cy="1077218"/>
          </a:xfrm>
          <a:prstGeom prst="rect">
            <a:avLst/>
          </a:prstGeom>
        </p:spPr>
        <p:txBody>
          <a:bodyPr wrap="square" lIns="0" tIns="0" rIns="0" bIns="0" anchor="b">
            <a:spAutoFit/>
          </a:bodyPr>
          <a:lstStyle>
            <a:lvl1pPr marL="0" indent="0">
              <a:spcBef>
                <a:spcPts val="0"/>
              </a:spcBef>
              <a:buNone/>
              <a:defRPr sz="3500" b="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Title – Arial </a:t>
            </a:r>
            <a:br>
              <a:rPr lang="en-US" dirty="0"/>
            </a:br>
            <a:r>
              <a:rPr lang="en-US" dirty="0"/>
              <a:t>35pt Regular, Use Title Case</a:t>
            </a:r>
          </a:p>
        </p:txBody>
      </p:sp>
      <p:sp>
        <p:nvSpPr>
          <p:cNvPr id="23" name="Text Placeholder 8"/>
          <p:cNvSpPr>
            <a:spLocks noGrp="1"/>
          </p:cNvSpPr>
          <p:nvPr>
            <p:ph type="body" sz="quarter" idx="12" hasCustomPrompt="1"/>
          </p:nvPr>
        </p:nvSpPr>
        <p:spPr bwMode="gray">
          <a:xfrm>
            <a:off x="1242007" y="5687496"/>
            <a:ext cx="6074781" cy="184666"/>
          </a:xfrm>
          <a:prstGeom prst="rect">
            <a:avLst/>
          </a:prstGeom>
        </p:spPr>
        <p:txBody>
          <a:bodyPr wrap="square" lIns="0" tIns="0" rIns="0" bIns="0" anchor="t">
            <a:spAutoFit/>
          </a:bodyPr>
          <a:lstStyle>
            <a:lvl1pPr marL="0" indent="0">
              <a:spcBef>
                <a:spcPts val="0"/>
              </a:spcBef>
              <a:buNone/>
              <a:defRPr sz="1200" b="0" i="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Subtitle – Arial 12pt Regular, Use Title Case</a:t>
            </a:r>
          </a:p>
        </p:txBody>
      </p:sp>
      <p:sp>
        <p:nvSpPr>
          <p:cNvPr id="24" name="Text Placeholder 31"/>
          <p:cNvSpPr>
            <a:spLocks noGrp="1"/>
          </p:cNvSpPr>
          <p:nvPr>
            <p:ph type="body" sz="quarter" idx="52" hasCustomPrompt="1"/>
          </p:nvPr>
        </p:nvSpPr>
        <p:spPr bwMode="gray">
          <a:xfrm>
            <a:off x="1472450" y="6409886"/>
            <a:ext cx="4572000" cy="1272143"/>
          </a:xfrm>
          <a:prstGeom prst="rect">
            <a:avLst/>
          </a:prstGeom>
        </p:spPr>
        <p:txBody>
          <a:bodyPr wrap="square" lIns="0" tIns="45720" rIns="0" bIns="45720">
            <a:spAutoFit/>
          </a:bodyPr>
          <a:lstStyle>
            <a:lvl1pPr>
              <a:lnSpc>
                <a:spcPct val="100000"/>
              </a:lnSpc>
              <a:spcBef>
                <a:spcPts val="500"/>
              </a:spcBef>
              <a:defRPr sz="1000" baseline="0">
                <a:solidFill>
                  <a:schemeClr val="accent4"/>
                </a:solidFill>
              </a:defRPr>
            </a:lvl1pPr>
            <a:lvl2pPr>
              <a:lnSpc>
                <a:spcPct val="100000"/>
              </a:lnSpc>
              <a:spcBef>
                <a:spcPts val="500"/>
              </a:spcBef>
              <a:defRPr sz="1000">
                <a:solidFill>
                  <a:schemeClr val="accent4"/>
                </a:solidFill>
              </a:defRPr>
            </a:lvl2pPr>
            <a:lvl3pPr>
              <a:lnSpc>
                <a:spcPct val="100000"/>
              </a:lnSpc>
              <a:spcBef>
                <a:spcPts val="500"/>
              </a:spcBef>
              <a:defRPr sz="1000">
                <a:solidFill>
                  <a:schemeClr val="accent4"/>
                </a:solidFill>
              </a:defRPr>
            </a:lvl3pPr>
            <a:lvl4pPr>
              <a:lnSpc>
                <a:spcPct val="100000"/>
              </a:lnSpc>
              <a:spcBef>
                <a:spcPts val="500"/>
              </a:spcBef>
              <a:defRPr sz="1000">
                <a:solidFill>
                  <a:schemeClr val="accent4"/>
                </a:solidFill>
              </a:defRPr>
            </a:lvl4pPr>
            <a:lvl5pPr>
              <a:lnSpc>
                <a:spcPct val="100000"/>
              </a:lnSpc>
              <a:spcBef>
                <a:spcPts val="500"/>
              </a:spcBef>
              <a:defRPr sz="1000">
                <a:solidFill>
                  <a:schemeClr val="accent4"/>
                </a:solidFill>
              </a:defRPr>
            </a:lvl5pPr>
          </a:lstStyle>
          <a:p>
            <a:pPr lvl="0"/>
            <a:r>
              <a:rPr lang="en-US" dirty="0"/>
              <a:t>Bulleted text if needed – Arial 10pt Regular</a:t>
            </a:r>
            <a:br>
              <a:rPr lang="en-US" dirty="0"/>
            </a:br>
            <a:r>
              <a:rPr lang="en-US" dirty="0"/>
              <a:t>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8534" y="576051"/>
            <a:ext cx="1755648" cy="852790"/>
          </a:xfrm>
          <a:prstGeom prst="rect">
            <a:avLst/>
          </a:prstGeom>
        </p:spPr>
      </p:pic>
    </p:spTree>
    <p:extLst>
      <p:ext uri="{BB962C8B-B14F-4D97-AF65-F5344CB8AC3E}">
        <p14:creationId xmlns:p14="http://schemas.microsoft.com/office/powerpoint/2010/main" val="2715630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3"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273"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E1229C-8287-4C5D-86AE-F75EE874224C}" type="datetimeFigureOut">
              <a:rPr lang="en-US" smtClean="0"/>
              <a:t>1/19/2021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15079331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E1229C-8287-4C5D-86AE-F75EE874224C}" type="datetimeFigureOut">
              <a:rPr lang="en-US" smtClean="0"/>
              <a:t>1/19/2021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259261562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1229C-8287-4C5D-86AE-F75EE874224C}" type="datetimeFigureOut">
              <a:rPr lang="en-US" smtClean="0"/>
              <a:t>1/19/2021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2424348671"/>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792" y="400475"/>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0" y="2104815"/>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E1229C-8287-4C5D-86AE-F75EE874224C}" type="datetimeFigureOut">
              <a:rPr lang="en-US" smtClean="0"/>
              <a:t>1/19/2021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786219825"/>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E1229C-8287-4C5D-86AE-F75EE874224C}" type="datetimeFigureOut">
              <a:rPr lang="en-US" smtClean="0"/>
              <a:t>1/19/2021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29186746"/>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1928029627"/>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599" y="591397"/>
            <a:ext cx="4330144" cy="125869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253307441"/>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redits &amp; Legal Caveat">
    <p:spTree>
      <p:nvGrpSpPr>
        <p:cNvPr id="1" name=""/>
        <p:cNvGrpSpPr/>
        <p:nvPr/>
      </p:nvGrpSpPr>
      <p:grpSpPr>
        <a:xfrm>
          <a:off x="0" y="0"/>
          <a:ext cx="0" cy="0"/>
          <a:chOff x="0" y="0"/>
          <a:chExt cx="0" cy="0"/>
        </a:xfrm>
      </p:grpSpPr>
      <p:sp>
        <p:nvSpPr>
          <p:cNvPr id="14" name="TextBox 13"/>
          <p:cNvSpPr txBox="1"/>
          <p:nvPr userDrawn="1"/>
        </p:nvSpPr>
        <p:spPr bwMode="gray">
          <a:xfrm rot="10800000" flipH="1" flipV="1">
            <a:off x="5670546" y="824196"/>
            <a:ext cx="1720854" cy="4216539"/>
          </a:xfrm>
          <a:prstGeom prst="rect">
            <a:avLst/>
          </a:prstGeom>
          <a:noFill/>
        </p:spPr>
        <p:txBody>
          <a:bodyPr wrap="square" rtlCol="0">
            <a:spAutoFit/>
          </a:bodyPr>
          <a:lstStyle/>
          <a:p>
            <a:pPr>
              <a:spcBef>
                <a:spcPts val="400"/>
              </a:spcBef>
            </a:pPr>
            <a:r>
              <a:rPr lang="en-US" sz="800" b="1" baseline="30000" dirty="0">
                <a:solidFill>
                  <a:schemeClr val="tx1"/>
                </a:solidFill>
                <a:latin typeface="+mn-lt"/>
                <a:cs typeface="Arial"/>
              </a:rPr>
              <a:t>LEGAL CAVEAT</a:t>
            </a:r>
          </a:p>
          <a:p>
            <a:pPr>
              <a:spcBef>
                <a:spcPts val="400"/>
              </a:spcBef>
            </a:pPr>
            <a:r>
              <a:rPr lang="en-US" sz="800" baseline="30000" dirty="0">
                <a:latin typeface="+mn-lt"/>
                <a:cs typeface="Arial"/>
              </a:rPr>
              <a:t>The Advisory Board Company has made efforts to verify the accuracy of the information it provides to members. This report relies on data obtained from many sources, however, and The Advisory Board Company cannot guarantee the accuracy of the information provided or any analysis based thereon. In addition, The Advisory Board Company is not in the business of giving legal, medical, accounting, or other professional advice, and its reports should not be construed as professional advice. In particular, members should not rely on any legal commentary in this report as a basis for action, or assume that any tactics described herein would be permitted by applicable law or appropriate for a given member’s situation. Members are advised to consult with appropriate professionals concerning legal, medical, tax, or accounting issues, before implementing any of these tactics. Neither The Advisory Board Company nor its officers, directors, trustees, employees and agents shall be liable for any claims, liabilities, or expenses relating to (a) any errors or omissions in this report, whether caused by The Advisory Board Company or any of its employees or agents, or sources or other third parties, (b) any recommendation or graded ranking by The Advisory Board Company, or (c) failure of member and its employees and agents to abide by the terms set forth herein.</a:t>
            </a:r>
          </a:p>
          <a:p>
            <a:pPr>
              <a:spcBef>
                <a:spcPts val="400"/>
              </a:spcBef>
            </a:pPr>
            <a:r>
              <a:rPr lang="en-US" sz="800" baseline="30000" dirty="0">
                <a:latin typeface="+mn-lt"/>
                <a:cs typeface="Arial"/>
              </a:rPr>
              <a:t>The Advisory Board is a registered trademark of The Advisory Board Company in the United States and other countries. Members are not permitted to use this trademark, or any other Advisory Board trademark, product name, service name, trade name, and logo, without the prior written consent of The Advisory Board Company. All other trademarks, product names, service names, trade names, and logos used within these pages are the property of their respective holders. Use of other company trademarks, product names, service names, trade names and logos or images of the same does not necessarily constitute (a) an endorsement by such company of The Advisory Board Company and its products and services, or (b) an endorsement of the company or its products or services by The Advisory Board Company. The Advisory Board Company is not affiliated with any such company.</a:t>
            </a:r>
          </a:p>
        </p:txBody>
      </p:sp>
      <p:sp>
        <p:nvSpPr>
          <p:cNvPr id="15" name="TextBox 14"/>
          <p:cNvSpPr txBox="1"/>
          <p:nvPr userDrawn="1"/>
        </p:nvSpPr>
        <p:spPr bwMode="gray">
          <a:xfrm>
            <a:off x="5670544" y="5059071"/>
            <a:ext cx="1720855" cy="4360168"/>
          </a:xfrm>
          <a:prstGeom prst="rect">
            <a:avLst/>
          </a:prstGeom>
          <a:noFill/>
        </p:spPr>
        <p:txBody>
          <a:bodyPr wrap="square" rtlCol="0">
            <a:spAutoFit/>
          </a:bodyPr>
          <a:lstStyle/>
          <a:p>
            <a:pPr>
              <a:spcBef>
                <a:spcPts val="400"/>
              </a:spcBef>
            </a:pPr>
            <a:r>
              <a:rPr lang="en-US" sz="800" b="1" baseline="30000" dirty="0">
                <a:solidFill>
                  <a:schemeClr val="tx1"/>
                </a:solidFill>
                <a:latin typeface="+mn-lt"/>
                <a:cs typeface="Arial"/>
              </a:rPr>
              <a:t>IMPORTANT: Please read the following.</a:t>
            </a:r>
          </a:p>
          <a:p>
            <a:pPr>
              <a:spcBef>
                <a:spcPts val="400"/>
              </a:spcBef>
            </a:pPr>
            <a:r>
              <a:rPr lang="en-US" sz="800" baseline="30000" dirty="0">
                <a:latin typeface="+mn-lt"/>
                <a:cs typeface="Arial"/>
              </a:rPr>
              <a:t>The Advisory Board Company has prepared this report for the exclusive use of its members. Each member acknowledges and agrees that this report and the information contained herein (collectively, the “Report”) are confidential and proprietary to The Advisory Board Company. By accepting delivery of this Report, each member agrees to abide by the terms as stated herein, including the following:</a:t>
            </a:r>
          </a:p>
          <a:p>
            <a:pPr marL="112713" indent="-112713">
              <a:spcBef>
                <a:spcPts val="200"/>
              </a:spcBef>
            </a:pPr>
            <a:r>
              <a:rPr lang="en-US" sz="800" baseline="30000" dirty="0">
                <a:latin typeface="+mn-lt"/>
                <a:cs typeface="Arial"/>
              </a:rPr>
              <a:t>1.</a:t>
            </a:r>
            <a:r>
              <a:rPr lang="en-US" sz="800" dirty="0">
                <a:latin typeface="+mn-lt"/>
                <a:cs typeface="Arial"/>
              </a:rPr>
              <a:t> 	</a:t>
            </a:r>
            <a:r>
              <a:rPr lang="en-US" sz="800" baseline="30000" dirty="0">
                <a:latin typeface="+mn-lt"/>
                <a:cs typeface="Arial"/>
              </a:rPr>
              <a:t>The Advisory Board Company owns all right, title and interest in and to this Report. Except as stated herein, no right, license, permission or interest of any kind in this Report is intended to be given, transferred to or acquired by a member. Each member is authorized to use this Report only to the extent expressly authorized herein.  </a:t>
            </a:r>
          </a:p>
          <a:p>
            <a:pPr marL="112713" indent="-112713">
              <a:spcBef>
                <a:spcPts val="200"/>
              </a:spcBef>
            </a:pPr>
            <a:r>
              <a:rPr lang="en-US" sz="800" baseline="30000" dirty="0">
                <a:latin typeface="+mn-lt"/>
                <a:cs typeface="Arial"/>
              </a:rPr>
              <a:t>2. 	Each member shall not sell, license, or republish this Report. Each member shall not disseminate or permit the use of, and shall take reasonable precautions to prevent such dissemination or use of, this Report by (a) any of its employees and agents (except as stated below), or (b) any third party.</a:t>
            </a:r>
          </a:p>
          <a:p>
            <a:pPr marL="112713" indent="-112713">
              <a:spcBef>
                <a:spcPts val="200"/>
              </a:spcBef>
            </a:pPr>
            <a:r>
              <a:rPr lang="en-US" sz="800" baseline="30000" dirty="0">
                <a:latin typeface="+mn-lt"/>
                <a:cs typeface="Arial"/>
              </a:rPr>
              <a:t>3. 	Each member may make this Report available solely to those of its employees and agents who (a) are registered for the workshop or membership program of which this Report is a part, (b) require access to this Report in order to learn from the information described herein, and (c) agree not to disclose this Report to other employees or agents or any third party. Each member shall use, and shall ensure that its employees and agents use, this </a:t>
            </a:r>
            <a:r>
              <a:rPr lang="en-US" sz="800" spc="-10" baseline="30000" dirty="0">
                <a:latin typeface="+mn-lt"/>
                <a:cs typeface="Arial"/>
              </a:rPr>
              <a:t>Report for its internal use only. Each member may make a limited number of copies, solely </a:t>
            </a:r>
            <a:r>
              <a:rPr lang="en-US" sz="800" baseline="30000" dirty="0">
                <a:latin typeface="+mn-lt"/>
                <a:cs typeface="Arial"/>
              </a:rPr>
              <a:t>as adequate for use by its employees and agents in accordance with the terms herein. </a:t>
            </a:r>
          </a:p>
          <a:p>
            <a:pPr marL="112713" indent="-112713">
              <a:spcBef>
                <a:spcPts val="200"/>
              </a:spcBef>
            </a:pPr>
            <a:r>
              <a:rPr lang="en-US" sz="800" baseline="30000" dirty="0">
                <a:latin typeface="+mn-lt"/>
                <a:cs typeface="Arial"/>
              </a:rPr>
              <a:t>4. 	Each member shall not remove from this Report any confidential markings, copyright notices, and other similar indicia herein.</a:t>
            </a:r>
          </a:p>
          <a:p>
            <a:pPr marL="112713" indent="-112713">
              <a:spcBef>
                <a:spcPts val="200"/>
              </a:spcBef>
            </a:pPr>
            <a:r>
              <a:rPr lang="en-US" sz="800" baseline="30000" dirty="0">
                <a:latin typeface="+mn-lt"/>
                <a:cs typeface="Arial"/>
              </a:rPr>
              <a:t>5. 	Each member is responsible for any breach of its obligations as stated herein by any of its employees or agents. </a:t>
            </a:r>
          </a:p>
          <a:p>
            <a:pPr marL="112713" indent="-112713">
              <a:spcBef>
                <a:spcPts val="200"/>
              </a:spcBef>
            </a:pPr>
            <a:r>
              <a:rPr lang="en-US" sz="800" baseline="30000" dirty="0">
                <a:latin typeface="+mn-lt"/>
                <a:cs typeface="Arial"/>
              </a:rPr>
              <a:t>6. 	If a member is unwilling to abide by any of the foregoing obligations, then such member shall promptly return this Report and all copies thereof to The Advisory Board Company.</a:t>
            </a:r>
          </a:p>
        </p:txBody>
      </p:sp>
      <p:cxnSp>
        <p:nvCxnSpPr>
          <p:cNvPr id="19" name="Straight Connector 18"/>
          <p:cNvCxnSpPr/>
          <p:nvPr userDrawn="1"/>
        </p:nvCxnSpPr>
        <p:spPr bwMode="gray">
          <a:xfrm>
            <a:off x="5638801" y="763588"/>
            <a:ext cx="0" cy="8570912"/>
          </a:xfrm>
          <a:prstGeom prst="line">
            <a:avLst/>
          </a:prstGeom>
          <a:ln w="6350">
            <a:solidFill>
              <a:schemeClr val="accent3"/>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9" name="Text Placeholder 4"/>
          <p:cNvSpPr>
            <a:spLocks noGrp="1"/>
          </p:cNvSpPr>
          <p:nvPr>
            <p:ph type="body" sz="quarter" idx="11" hasCustomPrompt="1"/>
          </p:nvPr>
        </p:nvSpPr>
        <p:spPr bwMode="gray">
          <a:xfrm>
            <a:off x="458788" y="729525"/>
            <a:ext cx="4998815" cy="307777"/>
          </a:xfrm>
          <a:prstGeom prst="rect">
            <a:avLst/>
          </a:prstGeom>
        </p:spPr>
        <p:txBody>
          <a:bodyPr wrap="square" lIns="0" tIns="0" rIns="0" bIns="0" anchor="b" anchorCtr="0">
            <a:spAutoFit/>
          </a:bodyPr>
          <a:lstStyle>
            <a:lvl1pPr marL="0" indent="0" algn="l">
              <a:spcBef>
                <a:spcPts val="0"/>
              </a:spcBef>
              <a:buNone/>
              <a:defRPr sz="2000">
                <a:solidFill>
                  <a:schemeClr val="tx1"/>
                </a:solidFill>
              </a:defRPr>
            </a:lvl1pPr>
            <a:lvl2pPr marL="112713" indent="0">
              <a:buNone/>
              <a:defRPr sz="1400">
                <a:solidFill>
                  <a:schemeClr val="tx1"/>
                </a:solidFill>
              </a:defRPr>
            </a:lvl2pPr>
            <a:lvl3pPr marL="230187" indent="0">
              <a:buNone/>
              <a:defRPr sz="1400">
                <a:solidFill>
                  <a:schemeClr val="tx1"/>
                </a:solidFill>
              </a:defRPr>
            </a:lvl3pPr>
            <a:lvl4pPr marL="342900" indent="0">
              <a:buNone/>
              <a:defRPr sz="1400">
                <a:solidFill>
                  <a:schemeClr val="tx1"/>
                </a:solidFill>
              </a:defRPr>
            </a:lvl4pPr>
            <a:lvl5pPr marL="458787" indent="0">
              <a:buNone/>
              <a:defRPr sz="1400">
                <a:solidFill>
                  <a:schemeClr val="tx1"/>
                </a:solidFill>
              </a:defRPr>
            </a:lvl5pPr>
          </a:lstStyle>
          <a:p>
            <a:pPr lvl="0"/>
            <a:r>
              <a:rPr lang="en-US" dirty="0"/>
              <a:t>Insert Program Name Here</a:t>
            </a:r>
          </a:p>
        </p:txBody>
      </p:sp>
      <p:sp>
        <p:nvSpPr>
          <p:cNvPr id="56" name="Text Placeholder 3"/>
          <p:cNvSpPr>
            <a:spLocks noGrp="1"/>
          </p:cNvSpPr>
          <p:nvPr>
            <p:ph type="body" sz="quarter" idx="30" hasCustomPrompt="1"/>
          </p:nvPr>
        </p:nvSpPr>
        <p:spPr bwMode="gray">
          <a:xfrm>
            <a:off x="1003564" y="1603839"/>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Project Director (click to add desired text)</a:t>
            </a:r>
          </a:p>
        </p:txBody>
      </p:sp>
      <p:sp>
        <p:nvSpPr>
          <p:cNvPr id="57" name="Text Placeholder 3"/>
          <p:cNvSpPr>
            <a:spLocks noGrp="1"/>
          </p:cNvSpPr>
          <p:nvPr>
            <p:ph type="body" sz="quarter" idx="19" hasCustomPrompt="1"/>
          </p:nvPr>
        </p:nvSpPr>
        <p:spPr bwMode="gray">
          <a:xfrm>
            <a:off x="1003564" y="2288271"/>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Contributing Consultants (click to add desired text)</a:t>
            </a:r>
          </a:p>
        </p:txBody>
      </p:sp>
      <p:sp>
        <p:nvSpPr>
          <p:cNvPr id="58" name="Text Placeholder 3"/>
          <p:cNvSpPr>
            <a:spLocks noGrp="1"/>
          </p:cNvSpPr>
          <p:nvPr>
            <p:ph type="body" sz="quarter" idx="31" hasCustomPrompt="1"/>
          </p:nvPr>
        </p:nvSpPr>
        <p:spPr bwMode="gray">
          <a:xfrm>
            <a:off x="1003564" y="2972703"/>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Design Consultant (click to add desired text)</a:t>
            </a:r>
          </a:p>
        </p:txBody>
      </p:sp>
      <p:sp>
        <p:nvSpPr>
          <p:cNvPr id="59" name="Text Placeholder 3"/>
          <p:cNvSpPr>
            <a:spLocks noGrp="1"/>
          </p:cNvSpPr>
          <p:nvPr>
            <p:ph type="body" sz="quarter" idx="32" hasCustomPrompt="1"/>
          </p:nvPr>
        </p:nvSpPr>
        <p:spPr bwMode="gray">
          <a:xfrm>
            <a:off x="1003564" y="3657134"/>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Executive Director (click to add desired text)</a:t>
            </a:r>
          </a:p>
        </p:txBody>
      </p:sp>
      <p:sp>
        <p:nvSpPr>
          <p:cNvPr id="60" name="Text Placeholder 3"/>
          <p:cNvSpPr>
            <a:spLocks noGrp="1"/>
          </p:cNvSpPr>
          <p:nvPr>
            <p:ph type="body" sz="quarter" idx="33" hasCustomPrompt="1"/>
          </p:nvPr>
        </p:nvSpPr>
        <p:spPr bwMode="gray">
          <a:xfrm>
            <a:off x="1003564" y="1863253"/>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1" name="Text Placeholder 3"/>
          <p:cNvSpPr>
            <a:spLocks noGrp="1"/>
          </p:cNvSpPr>
          <p:nvPr>
            <p:ph type="body" sz="quarter" idx="34" hasCustomPrompt="1"/>
          </p:nvPr>
        </p:nvSpPr>
        <p:spPr bwMode="gray">
          <a:xfrm>
            <a:off x="1003564" y="2547685"/>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2" name="Text Placeholder 3"/>
          <p:cNvSpPr>
            <a:spLocks noGrp="1"/>
          </p:cNvSpPr>
          <p:nvPr>
            <p:ph type="body" sz="quarter" idx="35" hasCustomPrompt="1"/>
          </p:nvPr>
        </p:nvSpPr>
        <p:spPr bwMode="gray">
          <a:xfrm>
            <a:off x="1003564" y="3232117"/>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3" name="Text Placeholder 3"/>
          <p:cNvSpPr>
            <a:spLocks noGrp="1"/>
          </p:cNvSpPr>
          <p:nvPr>
            <p:ph type="body" sz="quarter" idx="36" hasCustomPrompt="1"/>
          </p:nvPr>
        </p:nvSpPr>
        <p:spPr bwMode="gray">
          <a:xfrm>
            <a:off x="1003564" y="3916548"/>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7" name="Text Placeholder 31"/>
          <p:cNvSpPr>
            <a:spLocks noGrp="1"/>
          </p:cNvSpPr>
          <p:nvPr>
            <p:ph type="body" sz="quarter" idx="43" hasCustomPrompt="1"/>
          </p:nvPr>
        </p:nvSpPr>
        <p:spPr bwMode="gray">
          <a:xfrm>
            <a:off x="2716154" y="5398104"/>
            <a:ext cx="2812511" cy="1333698"/>
          </a:xfrm>
          <a:prstGeom prst="rect">
            <a:avLst/>
          </a:prstGeom>
        </p:spPr>
        <p:txBody>
          <a:bodyPr lIns="0" tIns="0" rIns="0" bIns="0">
            <a:spAutoFit/>
          </a:bodyPr>
          <a:lstStyle>
            <a:lvl1pPr>
              <a:lnSpc>
                <a:spcPct val="100000"/>
              </a:lnSpc>
              <a:spcBef>
                <a:spcPts val="500"/>
              </a:spcBef>
              <a:defRPr baseline="0">
                <a:solidFill>
                  <a:schemeClr val="accent4"/>
                </a:solidFill>
              </a:defRPr>
            </a:lvl1pPr>
            <a:lvl2pPr>
              <a:lnSpc>
                <a:spcPct val="100000"/>
              </a:lnSpc>
              <a:spcBef>
                <a:spcPts val="500"/>
              </a:spcBef>
              <a:defRPr>
                <a:solidFill>
                  <a:schemeClr val="accent4"/>
                </a:solidFill>
              </a:defRPr>
            </a:lvl2pPr>
            <a:lvl3pPr>
              <a:lnSpc>
                <a:spcPct val="100000"/>
              </a:lnSpc>
              <a:spcBef>
                <a:spcPts val="500"/>
              </a:spcBef>
              <a:defRPr>
                <a:solidFill>
                  <a:schemeClr val="accent4"/>
                </a:solidFill>
              </a:defRPr>
            </a:lvl3pPr>
            <a:lvl4pPr>
              <a:lnSpc>
                <a:spcPct val="100000"/>
              </a:lnSpc>
              <a:spcBef>
                <a:spcPts val="500"/>
              </a:spcBef>
              <a:defRPr>
                <a:solidFill>
                  <a:schemeClr val="accent4"/>
                </a:solidFill>
              </a:defRPr>
            </a:lvl4pPr>
            <a:lvl5pPr>
              <a:lnSpc>
                <a:spcPct val="100000"/>
              </a:lnSpc>
              <a:spcBef>
                <a:spcPts val="500"/>
              </a:spcBef>
              <a:defRPr>
                <a:solidFill>
                  <a:schemeClr val="accent4"/>
                </a:solidFill>
              </a:defRPr>
            </a:lvl5pPr>
          </a:lstStyle>
          <a:p>
            <a:pPr lvl="0"/>
            <a:r>
              <a:rPr lang="en-US" dirty="0"/>
              <a:t>Bulleted text, if needed – Arial 10pt Regular 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17"/>
          <p:cNvSpPr>
            <a:spLocks noGrp="1"/>
          </p:cNvSpPr>
          <p:nvPr>
            <p:ph type="body" sz="quarter" idx="44" hasCustomPrompt="1"/>
          </p:nvPr>
        </p:nvSpPr>
        <p:spPr bwMode="gray">
          <a:xfrm>
            <a:off x="2507981" y="4144797"/>
            <a:ext cx="3821986" cy="652129"/>
          </a:xfrm>
          <a:prstGeom prst="rect">
            <a:avLst/>
          </a:prstGeom>
        </p:spPr>
        <p:txBody>
          <a:bodyPr lIns="0" tIns="0" rIns="0" bIns="0" anchor="b" anchorCtr="0"/>
          <a:lstStyle>
            <a:lvl1pPr marL="0" indent="0">
              <a:spcBef>
                <a:spcPts val="0"/>
              </a:spcBef>
              <a:buNone/>
              <a:defRPr sz="2000" b="0" baseline="0">
                <a:solidFill>
                  <a:schemeClr val="tx1"/>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Divider Title – Arial 20pt Regular</a:t>
            </a:r>
          </a:p>
        </p:txBody>
      </p:sp>
      <p:sp>
        <p:nvSpPr>
          <p:cNvPr id="29" name="Text Placeholder 17"/>
          <p:cNvSpPr>
            <a:spLocks noGrp="1"/>
          </p:cNvSpPr>
          <p:nvPr>
            <p:ph type="body" sz="quarter" idx="45" hasCustomPrompt="1"/>
          </p:nvPr>
        </p:nvSpPr>
        <p:spPr bwMode="gray">
          <a:xfrm>
            <a:off x="2507981" y="4830491"/>
            <a:ext cx="3821986" cy="230832"/>
          </a:xfrm>
          <a:prstGeom prst="rect">
            <a:avLst/>
          </a:prstGeom>
        </p:spPr>
        <p:txBody>
          <a:bodyPr wrap="square" lIns="0" tIns="0" rIns="0" bIns="0" anchor="t" anchorCtr="0">
            <a:spAutoFit/>
          </a:bodyPr>
          <a:lstStyle>
            <a:lvl1pPr marL="0" indent="0">
              <a:spcBef>
                <a:spcPts val="0"/>
              </a:spcBef>
              <a:buNone/>
              <a:defRPr sz="1500" b="0" baseline="0">
                <a:solidFill>
                  <a:schemeClr val="accent3"/>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Divider Subtitle – Arial 15pt Regular</a:t>
            </a:r>
          </a:p>
        </p:txBody>
      </p:sp>
      <p:cxnSp>
        <p:nvCxnSpPr>
          <p:cNvPr id="30" name="Straight Connector 29"/>
          <p:cNvCxnSpPr/>
          <p:nvPr userDrawn="1"/>
        </p:nvCxnSpPr>
        <p:spPr bwMode="gray">
          <a:xfrm>
            <a:off x="2504464" y="3781245"/>
            <a:ext cx="4637000" cy="0"/>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17"/>
          <p:cNvSpPr>
            <a:spLocks noGrp="1"/>
          </p:cNvSpPr>
          <p:nvPr>
            <p:ph type="body" sz="quarter" idx="46" hasCustomPrompt="1"/>
          </p:nvPr>
        </p:nvSpPr>
        <p:spPr bwMode="gray">
          <a:xfrm>
            <a:off x="6085268" y="3863540"/>
            <a:ext cx="1056196" cy="200055"/>
          </a:xfrm>
          <a:prstGeom prst="rect">
            <a:avLst/>
          </a:prstGeom>
        </p:spPr>
        <p:txBody>
          <a:bodyPr wrap="square" lIns="0" tIns="0" rIns="0" bIns="0" anchor="t" anchorCtr="0">
            <a:spAutoFit/>
          </a:bodyPr>
          <a:lstStyle>
            <a:lvl1pPr marL="0" indent="0" algn="r">
              <a:spcBef>
                <a:spcPts val="0"/>
              </a:spcBef>
              <a:buNone/>
              <a:defRPr sz="1300" b="0" i="1" baseline="0">
                <a:solidFill>
                  <a:schemeClr val="accent3"/>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Chapter #</a:t>
            </a:r>
          </a:p>
        </p:txBody>
      </p:sp>
      <p:grpSp>
        <p:nvGrpSpPr>
          <p:cNvPr id="16" name="Group 4"/>
          <p:cNvGrpSpPr>
            <a:grpSpLocks noChangeAspect="1"/>
          </p:cNvGrpSpPr>
          <p:nvPr userDrawn="1"/>
        </p:nvGrpSpPr>
        <p:grpSpPr bwMode="gray">
          <a:xfrm>
            <a:off x="2504464" y="3147199"/>
            <a:ext cx="720279" cy="558772"/>
            <a:chOff x="1155" y="849"/>
            <a:chExt cx="1717" cy="1332"/>
          </a:xfrm>
        </p:grpSpPr>
        <p:sp>
          <p:nvSpPr>
            <p:cNvPr id="17" name="Freeform 6"/>
            <p:cNvSpPr>
              <a:spLocks/>
            </p:cNvSpPr>
            <p:nvPr userDrawn="1"/>
          </p:nvSpPr>
          <p:spPr bwMode="gray">
            <a:xfrm>
              <a:off x="2045" y="1541"/>
              <a:ext cx="827" cy="640"/>
            </a:xfrm>
            <a:custGeom>
              <a:avLst/>
              <a:gdLst>
                <a:gd name="T0" fmla="*/ 0 w 1653"/>
                <a:gd name="T1" fmla="*/ 0 h 1280"/>
                <a:gd name="T2" fmla="*/ 828 w 1653"/>
                <a:gd name="T3" fmla="*/ 0 h 1280"/>
                <a:gd name="T4" fmla="*/ 1653 w 1653"/>
                <a:gd name="T5" fmla="*/ 1280 h 1280"/>
                <a:gd name="T6" fmla="*/ 824 w 1653"/>
                <a:gd name="T7" fmla="*/ 1280 h 1280"/>
                <a:gd name="T8" fmla="*/ 0 w 1653"/>
                <a:gd name="T9" fmla="*/ 0 h 1280"/>
              </a:gdLst>
              <a:ahLst/>
              <a:cxnLst>
                <a:cxn ang="0">
                  <a:pos x="T0" y="T1"/>
                </a:cxn>
                <a:cxn ang="0">
                  <a:pos x="T2" y="T3"/>
                </a:cxn>
                <a:cxn ang="0">
                  <a:pos x="T4" y="T5"/>
                </a:cxn>
                <a:cxn ang="0">
                  <a:pos x="T6" y="T7"/>
                </a:cxn>
                <a:cxn ang="0">
                  <a:pos x="T8" y="T9"/>
                </a:cxn>
              </a:cxnLst>
              <a:rect l="0" t="0" r="r" b="b"/>
              <a:pathLst>
                <a:path w="1653" h="1280">
                  <a:moveTo>
                    <a:pt x="0" y="0"/>
                  </a:moveTo>
                  <a:lnTo>
                    <a:pt x="828" y="0"/>
                  </a:lnTo>
                  <a:lnTo>
                    <a:pt x="1653" y="1280"/>
                  </a:lnTo>
                  <a:lnTo>
                    <a:pt x="824" y="1280"/>
                  </a:lnTo>
                  <a:lnTo>
                    <a:pt x="0" y="0"/>
                  </a:lnTo>
                  <a:close/>
                </a:path>
              </a:pathLst>
            </a:custGeom>
            <a:solidFill>
              <a:srgbClr val="B2B3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7"/>
            <p:cNvSpPr>
              <a:spLocks/>
            </p:cNvSpPr>
            <p:nvPr userDrawn="1"/>
          </p:nvSpPr>
          <p:spPr bwMode="gray">
            <a:xfrm>
              <a:off x="1155" y="1541"/>
              <a:ext cx="826" cy="640"/>
            </a:xfrm>
            <a:custGeom>
              <a:avLst/>
              <a:gdLst>
                <a:gd name="T0" fmla="*/ 824 w 1653"/>
                <a:gd name="T1" fmla="*/ 0 h 1280"/>
                <a:gd name="T2" fmla="*/ 1653 w 1653"/>
                <a:gd name="T3" fmla="*/ 0 h 1280"/>
                <a:gd name="T4" fmla="*/ 829 w 1653"/>
                <a:gd name="T5" fmla="*/ 1280 h 1280"/>
                <a:gd name="T6" fmla="*/ 0 w 1653"/>
                <a:gd name="T7" fmla="*/ 1280 h 1280"/>
                <a:gd name="T8" fmla="*/ 824 w 1653"/>
                <a:gd name="T9" fmla="*/ 0 h 1280"/>
              </a:gdLst>
              <a:ahLst/>
              <a:cxnLst>
                <a:cxn ang="0">
                  <a:pos x="T0" y="T1"/>
                </a:cxn>
                <a:cxn ang="0">
                  <a:pos x="T2" y="T3"/>
                </a:cxn>
                <a:cxn ang="0">
                  <a:pos x="T4" y="T5"/>
                </a:cxn>
                <a:cxn ang="0">
                  <a:pos x="T6" y="T7"/>
                </a:cxn>
                <a:cxn ang="0">
                  <a:pos x="T8" y="T9"/>
                </a:cxn>
              </a:cxnLst>
              <a:rect l="0" t="0" r="r" b="b"/>
              <a:pathLst>
                <a:path w="1653" h="1280">
                  <a:moveTo>
                    <a:pt x="824" y="0"/>
                  </a:moveTo>
                  <a:lnTo>
                    <a:pt x="1653" y="0"/>
                  </a:lnTo>
                  <a:lnTo>
                    <a:pt x="829" y="1280"/>
                  </a:lnTo>
                  <a:lnTo>
                    <a:pt x="0" y="1280"/>
                  </a:lnTo>
                  <a:lnTo>
                    <a:pt x="824" y="0"/>
                  </a:lnTo>
                  <a:close/>
                </a:path>
              </a:pathLst>
            </a:custGeom>
            <a:solidFill>
              <a:srgbClr val="B2B3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8"/>
            <p:cNvSpPr>
              <a:spLocks/>
            </p:cNvSpPr>
            <p:nvPr userDrawn="1"/>
          </p:nvSpPr>
          <p:spPr bwMode="gray">
            <a:xfrm>
              <a:off x="1609" y="849"/>
              <a:ext cx="826" cy="640"/>
            </a:xfrm>
            <a:custGeom>
              <a:avLst/>
              <a:gdLst>
                <a:gd name="T0" fmla="*/ 0 w 1653"/>
                <a:gd name="T1" fmla="*/ 0 h 1280"/>
                <a:gd name="T2" fmla="*/ 829 w 1653"/>
                <a:gd name="T3" fmla="*/ 0 h 1280"/>
                <a:gd name="T4" fmla="*/ 1653 w 1653"/>
                <a:gd name="T5" fmla="*/ 1280 h 1280"/>
                <a:gd name="T6" fmla="*/ 824 w 1653"/>
                <a:gd name="T7" fmla="*/ 1280 h 1280"/>
                <a:gd name="T8" fmla="*/ 0 w 1653"/>
                <a:gd name="T9" fmla="*/ 0 h 1280"/>
              </a:gdLst>
              <a:ahLst/>
              <a:cxnLst>
                <a:cxn ang="0">
                  <a:pos x="T0" y="T1"/>
                </a:cxn>
                <a:cxn ang="0">
                  <a:pos x="T2" y="T3"/>
                </a:cxn>
                <a:cxn ang="0">
                  <a:pos x="T4" y="T5"/>
                </a:cxn>
                <a:cxn ang="0">
                  <a:pos x="T6" y="T7"/>
                </a:cxn>
                <a:cxn ang="0">
                  <a:pos x="T8" y="T9"/>
                </a:cxn>
              </a:cxnLst>
              <a:rect l="0" t="0" r="r" b="b"/>
              <a:pathLst>
                <a:path w="1653" h="1280">
                  <a:moveTo>
                    <a:pt x="0" y="0"/>
                  </a:moveTo>
                  <a:lnTo>
                    <a:pt x="829" y="0"/>
                  </a:lnTo>
                  <a:lnTo>
                    <a:pt x="1653" y="1280"/>
                  </a:lnTo>
                  <a:lnTo>
                    <a:pt x="824" y="1280"/>
                  </a:lnTo>
                  <a:lnTo>
                    <a:pt x="0" y="0"/>
                  </a:lnTo>
                  <a:close/>
                </a:path>
              </a:pathLst>
            </a:custGeom>
            <a:solidFill>
              <a:srgbClr val="CF0A2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oad Map 3">
    <p:spTree>
      <p:nvGrpSpPr>
        <p:cNvPr id="1" name=""/>
        <p:cNvGrpSpPr/>
        <p:nvPr/>
      </p:nvGrpSpPr>
      <p:grpSpPr>
        <a:xfrm>
          <a:off x="0" y="0"/>
          <a:ext cx="0" cy="0"/>
          <a:chOff x="0" y="0"/>
          <a:chExt cx="0" cy="0"/>
        </a:xfrm>
      </p:grpSpPr>
      <p:cxnSp>
        <p:nvCxnSpPr>
          <p:cNvPr id="10" name="Straight Connector 9"/>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3"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26" name="Freeform 25"/>
          <p:cNvSpPr/>
          <p:nvPr userDrawn="1"/>
        </p:nvSpPr>
        <p:spPr bwMode="gray">
          <a:xfrm>
            <a:off x="1415231" y="3061423"/>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27" name="Freeform 26"/>
          <p:cNvSpPr/>
          <p:nvPr userDrawn="1"/>
        </p:nvSpPr>
        <p:spPr bwMode="gray">
          <a:xfrm>
            <a:off x="1415231" y="3890212"/>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28" name="Freeform 27"/>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29" name="Text Placeholder 4"/>
          <p:cNvSpPr>
            <a:spLocks noGrp="1"/>
          </p:cNvSpPr>
          <p:nvPr>
            <p:ph type="body" sz="quarter" idx="16" hasCustomPrompt="1"/>
          </p:nvPr>
        </p:nvSpPr>
        <p:spPr bwMode="gray">
          <a:xfrm>
            <a:off x="2082060" y="3167359"/>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0" name="Text Placeholder 4"/>
          <p:cNvSpPr>
            <a:spLocks noGrp="1"/>
          </p:cNvSpPr>
          <p:nvPr>
            <p:ph type="body" sz="quarter" idx="17" hasCustomPrompt="1"/>
          </p:nvPr>
        </p:nvSpPr>
        <p:spPr bwMode="gray">
          <a:xfrm>
            <a:off x="2082060" y="3996148"/>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1" name="Text Placeholder 4"/>
          <p:cNvSpPr>
            <a:spLocks noGrp="1"/>
          </p:cNvSpPr>
          <p:nvPr>
            <p:ph type="body" sz="quarter" idx="18"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oad Map 4">
    <p:spTree>
      <p:nvGrpSpPr>
        <p:cNvPr id="1" name=""/>
        <p:cNvGrpSpPr/>
        <p:nvPr/>
      </p:nvGrpSpPr>
      <p:grpSpPr>
        <a:xfrm>
          <a:off x="0" y="0"/>
          <a:ext cx="0" cy="0"/>
          <a:chOff x="0" y="0"/>
          <a:chExt cx="0" cy="0"/>
        </a:xfrm>
      </p:grpSpPr>
      <p:cxnSp>
        <p:nvCxnSpPr>
          <p:cNvPr id="20" name="Straight Connector 19"/>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1"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36" name="Freeform 35"/>
          <p:cNvSpPr/>
          <p:nvPr userDrawn="1"/>
        </p:nvSpPr>
        <p:spPr bwMode="gray">
          <a:xfrm>
            <a:off x="1415231" y="4480909"/>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4</a:t>
            </a:r>
          </a:p>
        </p:txBody>
      </p:sp>
      <p:sp>
        <p:nvSpPr>
          <p:cNvPr id="37" name="Text Placeholder 4"/>
          <p:cNvSpPr>
            <a:spLocks noGrp="1"/>
          </p:cNvSpPr>
          <p:nvPr>
            <p:ph type="body" sz="quarter" idx="13" hasCustomPrompt="1"/>
          </p:nvPr>
        </p:nvSpPr>
        <p:spPr bwMode="gray">
          <a:xfrm>
            <a:off x="2082060" y="4586845"/>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8" name="Freeform 37"/>
          <p:cNvSpPr/>
          <p:nvPr userDrawn="1"/>
        </p:nvSpPr>
        <p:spPr bwMode="gray">
          <a:xfrm>
            <a:off x="1415231" y="2986067"/>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39" name="Freeform 38"/>
          <p:cNvSpPr/>
          <p:nvPr userDrawn="1"/>
        </p:nvSpPr>
        <p:spPr bwMode="gray">
          <a:xfrm>
            <a:off x="1415231" y="3732848"/>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40" name="Freeform 39"/>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41" name="Text Placeholder 4"/>
          <p:cNvSpPr>
            <a:spLocks noGrp="1"/>
          </p:cNvSpPr>
          <p:nvPr>
            <p:ph type="body" sz="quarter" idx="11" hasCustomPrompt="1"/>
          </p:nvPr>
        </p:nvSpPr>
        <p:spPr bwMode="gray">
          <a:xfrm>
            <a:off x="2082060" y="3092003"/>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2" name="Text Placeholder 4"/>
          <p:cNvSpPr>
            <a:spLocks noGrp="1"/>
          </p:cNvSpPr>
          <p:nvPr>
            <p:ph type="body" sz="quarter" idx="12" hasCustomPrompt="1"/>
          </p:nvPr>
        </p:nvSpPr>
        <p:spPr bwMode="gray">
          <a:xfrm>
            <a:off x="2082060" y="3838784"/>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3" name="Text Placeholder 4"/>
          <p:cNvSpPr>
            <a:spLocks noGrp="1"/>
          </p:cNvSpPr>
          <p:nvPr>
            <p:ph type="body" sz="quarter" idx="15"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oad Map 5">
    <p:spTree>
      <p:nvGrpSpPr>
        <p:cNvPr id="1" name=""/>
        <p:cNvGrpSpPr/>
        <p:nvPr/>
      </p:nvGrpSpPr>
      <p:grpSpPr>
        <a:xfrm>
          <a:off x="0" y="0"/>
          <a:ext cx="0" cy="0"/>
          <a:chOff x="0" y="0"/>
          <a:chExt cx="0" cy="0"/>
        </a:xfrm>
      </p:grpSpPr>
      <p:cxnSp>
        <p:nvCxnSpPr>
          <p:cNvPr id="13" name="Straight Connector 12"/>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5"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42" name="Freeform 41"/>
          <p:cNvSpPr/>
          <p:nvPr userDrawn="1"/>
        </p:nvSpPr>
        <p:spPr bwMode="gray">
          <a:xfrm>
            <a:off x="1415231" y="4806530"/>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5</a:t>
            </a:r>
          </a:p>
        </p:txBody>
      </p:sp>
      <p:sp>
        <p:nvSpPr>
          <p:cNvPr id="43" name="Text Placeholder 4"/>
          <p:cNvSpPr>
            <a:spLocks noGrp="1"/>
          </p:cNvSpPr>
          <p:nvPr>
            <p:ph type="body" sz="quarter" idx="14" hasCustomPrompt="1"/>
          </p:nvPr>
        </p:nvSpPr>
        <p:spPr bwMode="gray">
          <a:xfrm>
            <a:off x="2082060" y="4912466"/>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4" name="Freeform 43"/>
          <p:cNvSpPr/>
          <p:nvPr userDrawn="1"/>
        </p:nvSpPr>
        <p:spPr bwMode="gray">
          <a:xfrm>
            <a:off x="1415231" y="4165209"/>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4</a:t>
            </a:r>
          </a:p>
        </p:txBody>
      </p:sp>
      <p:sp>
        <p:nvSpPr>
          <p:cNvPr id="45" name="Text Placeholder 4"/>
          <p:cNvSpPr>
            <a:spLocks noGrp="1"/>
          </p:cNvSpPr>
          <p:nvPr>
            <p:ph type="body" sz="quarter" idx="13" hasCustomPrompt="1"/>
          </p:nvPr>
        </p:nvSpPr>
        <p:spPr bwMode="gray">
          <a:xfrm>
            <a:off x="2082060" y="4271145"/>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6" name="Freeform 45"/>
          <p:cNvSpPr/>
          <p:nvPr userDrawn="1"/>
        </p:nvSpPr>
        <p:spPr bwMode="gray">
          <a:xfrm>
            <a:off x="1415231" y="2875367"/>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47" name="Freeform 46"/>
          <p:cNvSpPr/>
          <p:nvPr userDrawn="1"/>
        </p:nvSpPr>
        <p:spPr bwMode="gray">
          <a:xfrm>
            <a:off x="1415231" y="3519648"/>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48" name="Freeform 47"/>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49" name="Text Placeholder 4"/>
          <p:cNvSpPr>
            <a:spLocks noGrp="1"/>
          </p:cNvSpPr>
          <p:nvPr>
            <p:ph type="body" sz="quarter" idx="20" hasCustomPrompt="1"/>
          </p:nvPr>
        </p:nvSpPr>
        <p:spPr bwMode="gray">
          <a:xfrm>
            <a:off x="2082060" y="2981303"/>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50" name="Text Placeholder 4"/>
          <p:cNvSpPr>
            <a:spLocks noGrp="1"/>
          </p:cNvSpPr>
          <p:nvPr>
            <p:ph type="body" sz="quarter" idx="21" hasCustomPrompt="1"/>
          </p:nvPr>
        </p:nvSpPr>
        <p:spPr bwMode="gray">
          <a:xfrm>
            <a:off x="2082060" y="3625584"/>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51" name="Text Placeholder 4"/>
          <p:cNvSpPr>
            <a:spLocks noGrp="1"/>
          </p:cNvSpPr>
          <p:nvPr>
            <p:ph type="body" sz="quarter" idx="22"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20"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22" name="Text Placeholder 4"/>
          <p:cNvSpPr>
            <a:spLocks noGrp="1"/>
          </p:cNvSpPr>
          <p:nvPr>
            <p:ph type="body" sz="quarter" idx="22" hasCustomPrompt="1"/>
          </p:nvPr>
        </p:nvSpPr>
        <p:spPr bwMode="gray">
          <a:xfrm>
            <a:off x="458899" y="1130579"/>
            <a:ext cx="6857889"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cxnSp>
        <p:nvCxnSpPr>
          <p:cNvPr id="23" name="Straight Connector 22"/>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5" name="Text Placeholder 4"/>
          <p:cNvSpPr>
            <a:spLocks noGrp="1"/>
          </p:cNvSpPr>
          <p:nvPr>
            <p:ph type="body" sz="quarter" idx="23" hasCustomPrompt="1"/>
          </p:nvPr>
        </p:nvSpPr>
        <p:spPr bwMode="gray">
          <a:xfrm>
            <a:off x="458899" y="729525"/>
            <a:ext cx="6857889"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sp>
        <p:nvSpPr>
          <p:cNvPr id="26"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7"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Standard">
    <p:spTree>
      <p:nvGrpSpPr>
        <p:cNvPr id="1" name=""/>
        <p:cNvGrpSpPr/>
        <p:nvPr/>
      </p:nvGrpSpPr>
      <p:grpSpPr>
        <a:xfrm>
          <a:off x="0" y="0"/>
          <a:ext cx="0" cy="0"/>
          <a:chOff x="0" y="0"/>
          <a:chExt cx="0" cy="0"/>
        </a:xfrm>
      </p:grpSpPr>
      <p:sp>
        <p:nvSpPr>
          <p:cNvPr id="10"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cxnSp>
        <p:nvCxnSpPr>
          <p:cNvPr id="11" name="Straight Connector 10"/>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2" name="Text Placeholder 4"/>
          <p:cNvSpPr>
            <a:spLocks noGrp="1"/>
          </p:cNvSpPr>
          <p:nvPr>
            <p:ph type="body" sz="quarter" idx="23" hasCustomPrompt="1"/>
          </p:nvPr>
        </p:nvSpPr>
        <p:spPr bwMode="gray">
          <a:xfrm>
            <a:off x="458899" y="729525"/>
            <a:ext cx="6856301"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cxnSp>
        <p:nvCxnSpPr>
          <p:cNvPr id="13" name="Straight Connector 12"/>
          <p:cNvCxnSpPr/>
          <p:nvPr userDrawn="1"/>
        </p:nvCxnSpPr>
        <p:spPr bwMode="gray">
          <a:xfrm>
            <a:off x="2329643" y="1285874"/>
            <a:ext cx="0" cy="7772400"/>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15"/>
          <p:cNvSpPr>
            <a:spLocks noGrp="1"/>
          </p:cNvSpPr>
          <p:nvPr>
            <p:ph type="body" sz="quarter" idx="32" hasCustomPrompt="1"/>
          </p:nvPr>
        </p:nvSpPr>
        <p:spPr bwMode="gray">
          <a:xfrm>
            <a:off x="458899" y="1285874"/>
            <a:ext cx="1828800" cy="7772400"/>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sp>
        <p:nvSpPr>
          <p:cNvPr id="15" name="Text Placeholder 4"/>
          <p:cNvSpPr>
            <a:spLocks noGrp="1"/>
          </p:cNvSpPr>
          <p:nvPr>
            <p:ph type="body" sz="quarter" idx="11" hasCustomPrompt="1"/>
          </p:nvPr>
        </p:nvSpPr>
        <p:spPr bwMode="gray">
          <a:xfrm>
            <a:off x="2437351" y="1285874"/>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16"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17"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1.emf"/><Relationship Id="rId2" Type="http://schemas.openxmlformats.org/officeDocument/2006/relationships/slideLayout" Target="../slideLayouts/slideLayout17.xml"/><Relationship Id="rId16" Type="http://schemas.openxmlformats.org/officeDocument/2006/relationships/oleObject" Target="../embeddings/oleObject2.bin"/><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ags" Target="../tags/tag4.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C834FA02-F541-46EA-BCC1-038E19621DBF}"/>
              </a:ext>
            </a:extLst>
          </p:cNvPr>
          <p:cNvGraphicFramePr>
            <a:graphicFrameLocks noChangeAspect="1"/>
          </p:cNvGraphicFramePr>
          <p:nvPr userDrawn="1">
            <p:custDataLst>
              <p:tags r:id="rId17"/>
            </p:custDataLst>
            <p:extLst>
              <p:ext uri="{D42A27DB-BD31-4B8C-83A1-F6EECF244321}">
                <p14:modId xmlns:p14="http://schemas.microsoft.com/office/powerpoint/2010/main" val="13554407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8" imgW="421" imgH="423" progId="TCLayout.ActiveDocument.1">
                  <p:embed/>
                </p:oleObj>
              </mc:Choice>
              <mc:Fallback>
                <p:oleObj name="think-cell Slide" r:id="rId18" imgW="421" imgH="423" progId="TCLayout.ActiveDocument.1">
                  <p:embed/>
                  <p:pic>
                    <p:nvPicPr>
                      <p:cNvPr id="0" name=""/>
                      <p:cNvPicPr/>
                      <p:nvPr/>
                    </p:nvPicPr>
                    <p:blipFill>
                      <a:blip r:embed="rId19"/>
                      <a:stretch>
                        <a:fillRect/>
                      </a:stretch>
                    </p:blipFill>
                    <p:spPr>
                      <a:xfrm>
                        <a:off x="1588" y="1588"/>
                        <a:ext cx="1588" cy="1588"/>
                      </a:xfrm>
                      <a:prstGeom prst="rect">
                        <a:avLst/>
                      </a:prstGeom>
                    </p:spPr>
                  </p:pic>
                </p:oleObj>
              </mc:Fallback>
            </mc:AlternateContent>
          </a:graphicData>
        </a:graphic>
      </p:graphicFrame>
      <p:sp>
        <p:nvSpPr>
          <p:cNvPr id="13" name="Slide Number Placeholder 5"/>
          <p:cNvSpPr txBox="1">
            <a:spLocks/>
          </p:cNvSpPr>
          <p:nvPr/>
        </p:nvSpPr>
        <p:spPr bwMode="gray">
          <a:xfrm>
            <a:off x="3678414" y="9626542"/>
            <a:ext cx="415573" cy="130805"/>
          </a:xfrm>
          <a:prstGeom prst="rect">
            <a:avLst/>
          </a:prstGeom>
        </p:spPr>
        <p:txBody>
          <a:bodyPr vert="horz" wrap="square" lIns="0" tIns="0" rIns="0" bIns="0" rtlCol="0" anchor="t">
            <a:spAutoFit/>
          </a:bodyPr>
          <a:lstStyle>
            <a:defPPr>
              <a:defRPr lang="en-US"/>
            </a:defPPr>
            <a:lvl1pPr marL="0" algn="ctr" defTabSz="1018879" rtl="0" eaLnBrk="1" latinLnBrk="0" hangingPunct="1">
              <a:defRPr sz="9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a:lstStyle>
          <a:p>
            <a:fld id="{D1524D41-16DC-4D92-9EF9-071B213BE0F5}" type="slidenum">
              <a:rPr lang="en-US" sz="850" smtClean="0">
                <a:solidFill>
                  <a:schemeClr val="tx1"/>
                </a:solidFill>
              </a:rPr>
              <a:pPr/>
              <a:t>‹#›</a:t>
            </a:fld>
            <a:endParaRPr lang="en-US" sz="850" dirty="0">
              <a:solidFill>
                <a:schemeClr val="tx1"/>
              </a:solidFill>
            </a:endParaRPr>
          </a:p>
        </p:txBody>
      </p:sp>
      <p:sp>
        <p:nvSpPr>
          <p:cNvPr id="5" name="Text Placeholder 1"/>
          <p:cNvSpPr>
            <a:spLocks noGrp="1"/>
          </p:cNvSpPr>
          <p:nvPr>
            <p:ph type="body" idx="1"/>
          </p:nvPr>
        </p:nvSpPr>
        <p:spPr bwMode="gray">
          <a:xfrm>
            <a:off x="2956671" y="4516239"/>
            <a:ext cx="1859059" cy="1025922"/>
          </a:xfrm>
          <a:prstGeom prst="rect">
            <a:avLst/>
          </a:prstGeom>
        </p:spPr>
        <p:txBody>
          <a:bodyPr vert="horz"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91" r:id="rId1"/>
    <p:sldLayoutId id="2147483720" r:id="rId2"/>
    <p:sldLayoutId id="2147483715" r:id="rId3"/>
    <p:sldLayoutId id="2147483692" r:id="rId4"/>
    <p:sldLayoutId id="2147483693" r:id="rId5"/>
    <p:sldLayoutId id="2147483695" r:id="rId6"/>
    <p:sldLayoutId id="2147483696" r:id="rId7"/>
    <p:sldLayoutId id="2147483694" r:id="rId8"/>
    <p:sldLayoutId id="2147483718" r:id="rId9"/>
    <p:sldLayoutId id="2147483704" r:id="rId10"/>
    <p:sldLayoutId id="2147483707" r:id="rId11"/>
    <p:sldLayoutId id="2147483719" r:id="rId12"/>
    <p:sldLayoutId id="2147483717" r:id="rId13"/>
    <p:sldLayoutId id="2147483678" r:id="rId14"/>
    <p:sldLayoutId id="2147483679" r:id="rId15"/>
  </p:sldLayoutIdLst>
  <p:hf hdr="0" ftr="0" dt="0"/>
  <p:txStyles>
    <p:titleStyle>
      <a:lvl1pPr algn="l" defTabSz="1018879" rtl="0" eaLnBrk="1" latinLnBrk="0" hangingPunct="1">
        <a:spcBef>
          <a:spcPct val="0"/>
        </a:spcBef>
        <a:buNone/>
        <a:defRPr sz="1800" b="1" kern="1200">
          <a:solidFill>
            <a:schemeClr val="accent5"/>
          </a:solidFill>
          <a:latin typeface="+mj-lt"/>
          <a:ea typeface="+mj-ea"/>
          <a:cs typeface="+mj-cs"/>
        </a:defRPr>
      </a:lvl1pPr>
    </p:titleStyle>
    <p:bodyStyle>
      <a:lvl1pPr marL="112713" indent="-112713"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Calibri" panose="020F0502020204030204" pitchFamily="34" charset="0"/>
          <a:ea typeface="+mn-ea"/>
          <a:cs typeface="Calibri" panose="020F0502020204030204" pitchFamily="34" charset="0"/>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879" rtl="0" eaLnBrk="1" latinLnBrk="0" hangingPunct="1">
        <a:defRPr sz="21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DAC7F84-0145-4FFF-9907-AB215F22C2B0}"/>
              </a:ext>
            </a:extLst>
          </p:cNvPr>
          <p:cNvGraphicFramePr>
            <a:graphicFrameLocks noChangeAspect="1"/>
          </p:cNvGraphicFramePr>
          <p:nvPr userDrawn="1">
            <p:custDataLst>
              <p:tags r:id="rId14"/>
            </p:custDataLst>
            <p:extLst>
              <p:ext uri="{D42A27DB-BD31-4B8C-83A1-F6EECF244321}">
                <p14:modId xmlns:p14="http://schemas.microsoft.com/office/powerpoint/2010/main" val="3159952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6" imgW="421" imgH="423" progId="TCLayout.ActiveDocument.1">
                  <p:embed/>
                </p:oleObj>
              </mc:Choice>
              <mc:Fallback>
                <p:oleObj name="think-cell Slide" r:id="rId16" imgW="421" imgH="423" progId="TCLayout.ActiveDocument.1">
                  <p:embed/>
                  <p:pic>
                    <p:nvPicPr>
                      <p:cNvPr id="0" name=""/>
                      <p:cNvPicPr/>
                      <p:nvPr/>
                    </p:nvPicPr>
                    <p:blipFill>
                      <a:blip r:embed="rId17"/>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780EE83F-9DFD-4849-9EDB-CD1BF97617BA}"/>
              </a:ext>
            </a:extLst>
          </p:cNvPr>
          <p:cNvSpPr/>
          <p:nvPr userDrawn="1">
            <p:custDataLst>
              <p:tags r:id="rId15"/>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4400" b="0" i="0" baseline="0" dirty="0">
              <a:latin typeface="Calibri" panose="020F0502020204030204" pitchFamily="34" charset="0"/>
              <a:ea typeface="+mj-ea"/>
              <a:cs typeface="+mj-cs"/>
              <a:sym typeface="Calibri" panose="020F0502020204030204" pitchFamily="34" charset="0"/>
            </a:endParaRPr>
          </a:p>
        </p:txBody>
      </p:sp>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2"/>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9"/>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34E1229C-8287-4C5D-86AE-F75EE874224C}" type="datetimeFigureOut">
              <a:rPr lang="en-US" smtClean="0"/>
              <a:t>1/19/2021</a:t>
            </a:fld>
            <a:endParaRPr lang="en-US" dirty="0"/>
          </a:p>
        </p:txBody>
      </p:sp>
      <p:sp>
        <p:nvSpPr>
          <p:cNvPr id="5" name="Footer Placeholder 4"/>
          <p:cNvSpPr>
            <a:spLocks noGrp="1"/>
          </p:cNvSpPr>
          <p:nvPr>
            <p:ph type="ftr" sz="quarter" idx="3"/>
          </p:nvPr>
        </p:nvSpPr>
        <p:spPr>
          <a:xfrm>
            <a:off x="2655570" y="9322649"/>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570220" y="9322649"/>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56C44F8C-A38E-4D52-9628-5BA61964952C}" type="slidenum">
              <a:rPr lang="en-US" smtClean="0"/>
              <a:t>‹#›</a:t>
            </a:fld>
            <a:endParaRPr lang="en-US" dirty="0"/>
          </a:p>
        </p:txBody>
      </p:sp>
    </p:spTree>
    <p:extLst>
      <p:ext uri="{BB962C8B-B14F-4D97-AF65-F5344CB8AC3E}">
        <p14:creationId xmlns:p14="http://schemas.microsoft.com/office/powerpoint/2010/main" val="4073498030"/>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7.xml"/><Relationship Id="rId1" Type="http://schemas.openxmlformats.org/officeDocument/2006/relationships/tags" Target="../tags/tag5.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C2355A3-0E0F-491D-8476-5E00B336AA0A}"/>
              </a:ext>
            </a:extLst>
          </p:cNvPr>
          <p:cNvGraphicFramePr>
            <a:graphicFrameLocks noChangeAspect="1"/>
          </p:cNvGraphicFramePr>
          <p:nvPr>
            <p:custDataLst>
              <p:tags r:id="rId1"/>
            </p:custDataLst>
            <p:extLst>
              <p:ext uri="{D42A27DB-BD31-4B8C-83A1-F6EECF244321}">
                <p14:modId xmlns:p14="http://schemas.microsoft.com/office/powerpoint/2010/main" val="39737970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EC2355A3-0E0F-491D-8476-5E00B336AA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Rectangle 1"/>
          <p:cNvSpPr/>
          <p:nvPr/>
        </p:nvSpPr>
        <p:spPr>
          <a:xfrm>
            <a:off x="0" y="1"/>
            <a:ext cx="7772400" cy="576000"/>
          </a:xfrm>
          <a:prstGeom prst="rect">
            <a:avLst/>
          </a:prstGeom>
          <a:solidFill>
            <a:schemeClr val="tx2"/>
          </a:solidFill>
          <a:ln w="381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marL="114300" algn="ctr">
              <a:lnSpc>
                <a:spcPct val="95000"/>
              </a:lnSpc>
              <a:spcBef>
                <a:spcPts val="600"/>
              </a:spcBef>
            </a:pPr>
            <a:r>
              <a:rPr lang="fr-FR" b="1" dirty="0">
                <a:solidFill>
                  <a:schemeClr val="bg1"/>
                </a:solidFill>
                <a:latin typeface="Calibri" panose="020F0502020204030204" pitchFamily="34" charset="0"/>
              </a:rPr>
              <a:t>Comprimés dispersibles sécables de DTG 10 MG pédiatrique </a:t>
            </a:r>
            <a:br>
              <a:rPr lang="fr-FR" dirty="0">
                <a:solidFill>
                  <a:schemeClr val="bg1"/>
                </a:solidFill>
                <a:latin typeface="Calibri" panose="020F0502020204030204" pitchFamily="34" charset="0"/>
              </a:rPr>
            </a:br>
            <a:r>
              <a:rPr lang="fr-FR" i="1" dirty="0">
                <a:solidFill>
                  <a:schemeClr val="bg1"/>
                </a:solidFill>
                <a:latin typeface="Calibri" panose="020F0502020204030204" pitchFamily="34" charset="0"/>
              </a:rPr>
              <a:t>Vue d’ensemble pour les professionnels de la santé</a:t>
            </a:r>
            <a:r>
              <a:rPr lang="fr-FR" sz="1600" i="1" dirty="0">
                <a:solidFill>
                  <a:schemeClr val="bg1"/>
                </a:solidFill>
                <a:latin typeface="Calibri" panose="020F0502020204030204" pitchFamily="34" charset="0"/>
              </a:rPr>
              <a:t> </a:t>
            </a:r>
          </a:p>
        </p:txBody>
      </p:sp>
      <p:sp>
        <p:nvSpPr>
          <p:cNvPr id="4" name="Rectangle 3"/>
          <p:cNvSpPr/>
          <p:nvPr/>
        </p:nvSpPr>
        <p:spPr>
          <a:xfrm>
            <a:off x="0" y="574166"/>
            <a:ext cx="7772400" cy="21744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a:solidFill>
                  <a:schemeClr val="tx1"/>
                </a:solidFill>
                <a:latin typeface="Calibri" panose="020F0502020204030204" pitchFamily="34" charset="0"/>
              </a:rPr>
              <a:t>Date de publication : </a:t>
            </a:r>
            <a:r>
              <a:rPr lang="fr-FR" sz="1200">
                <a:solidFill>
                  <a:srgbClr val="C00000"/>
                </a:solidFill>
                <a:highlight>
                  <a:srgbClr val="FFFF00"/>
                </a:highlight>
                <a:latin typeface="Calibri" panose="020F0502020204030204" pitchFamily="34" charset="0"/>
              </a:rPr>
              <a:t>À DÉTERMINER</a:t>
            </a:r>
          </a:p>
        </p:txBody>
      </p:sp>
      <p:sp>
        <p:nvSpPr>
          <p:cNvPr id="41" name="Text Box 2">
            <a:extLst>
              <a:ext uri="{FF2B5EF4-FFF2-40B4-BE49-F238E27FC236}">
                <a16:creationId xmlns:a16="http://schemas.microsoft.com/office/drawing/2014/main" id="{838BAD25-EBC1-471F-9E86-AC7A3FAEE354}"/>
              </a:ext>
            </a:extLst>
          </p:cNvPr>
          <p:cNvSpPr txBox="1">
            <a:spLocks noChangeArrowheads="1"/>
          </p:cNvSpPr>
          <p:nvPr/>
        </p:nvSpPr>
        <p:spPr bwMode="auto">
          <a:xfrm>
            <a:off x="102992" y="991381"/>
            <a:ext cx="7560000" cy="1422759"/>
          </a:xfrm>
          <a:prstGeom prst="rect">
            <a:avLst/>
          </a:prstGeom>
          <a:no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endParaRPr kumimoji="0" lang="en-GB" sz="1400" b="0" i="0" u="none" strike="noStrike" kern="0" cap="none" spc="0" normalizeH="0" baseline="0" dirty="0">
              <a:ln>
                <a:noFill/>
              </a:ln>
              <a:solidFill>
                <a:prstClr val="black"/>
              </a:solidFill>
              <a:effectLst/>
              <a:uLnTx/>
              <a:uFillTx/>
              <a:latin typeface="Calibri" panose="020F0502020204030204" pitchFamily="34" charset="0"/>
              <a:ea typeface="Calibri"/>
              <a:cs typeface="Times New Roman"/>
            </a:endParaRPr>
          </a:p>
        </p:txBody>
      </p:sp>
      <p:sp>
        <p:nvSpPr>
          <p:cNvPr id="6" name="Text Box 2"/>
          <p:cNvSpPr txBox="1">
            <a:spLocks noChangeArrowheads="1"/>
          </p:cNvSpPr>
          <p:nvPr/>
        </p:nvSpPr>
        <p:spPr bwMode="auto">
          <a:xfrm>
            <a:off x="106200" y="784242"/>
            <a:ext cx="7560000" cy="216000"/>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fr-FR" sz="1300" b="1" i="0" u="none" strike="noStrike" cap="none" normalizeH="0" baseline="0" dirty="0">
                <a:ln>
                  <a:noFill/>
                </a:ln>
                <a:solidFill>
                  <a:srgbClr val="FFFFFF"/>
                </a:solidFill>
                <a:uLnTx/>
                <a:uFillTx/>
                <a:latin typeface="Calibri" panose="020F0502020204030204" pitchFamily="34" charset="0"/>
                <a:ea typeface="Calibri"/>
                <a:cs typeface="Times New Roman"/>
              </a:rPr>
              <a:t>Qu’est-ce que la </a:t>
            </a:r>
            <a:r>
              <a:rPr kumimoji="0" lang="fr-FR" sz="1300" b="1" i="0" u="none" strike="noStrike" cap="none" normalizeH="0" baseline="0" dirty="0" err="1">
                <a:ln>
                  <a:noFill/>
                </a:ln>
                <a:solidFill>
                  <a:srgbClr val="FFFFFF"/>
                </a:solidFill>
                <a:uLnTx/>
                <a:uFillTx/>
                <a:latin typeface="Calibri" panose="020F0502020204030204" pitchFamily="34" charset="0"/>
                <a:ea typeface="Calibri"/>
                <a:cs typeface="Times New Roman"/>
              </a:rPr>
              <a:t>pDTG</a:t>
            </a:r>
            <a:r>
              <a:rPr kumimoji="0" lang="fr-FR" sz="1300" b="1" i="0" u="none" strike="noStrike" cap="none" normalizeH="0" baseline="0" dirty="0">
                <a:ln>
                  <a:noFill/>
                </a:ln>
                <a:solidFill>
                  <a:srgbClr val="FFFFFF"/>
                </a:solidFill>
                <a:uLnTx/>
                <a:uFillTx/>
                <a:latin typeface="Calibri" panose="020F0502020204030204" pitchFamily="34" charset="0"/>
                <a:ea typeface="Calibri"/>
                <a:cs typeface="Times New Roman"/>
              </a:rPr>
              <a:t> ?</a:t>
            </a:r>
          </a:p>
        </p:txBody>
      </p:sp>
      <p:sp>
        <p:nvSpPr>
          <p:cNvPr id="53" name="TextBox 52"/>
          <p:cNvSpPr txBox="1"/>
          <p:nvPr/>
        </p:nvSpPr>
        <p:spPr bwMode="gray">
          <a:xfrm>
            <a:off x="191527" y="1085398"/>
            <a:ext cx="2320478" cy="1237005"/>
          </a:xfrm>
          <a:prstGeom prst="rect">
            <a:avLst/>
          </a:prstGeom>
          <a:noFill/>
        </p:spPr>
        <p:txBody>
          <a:bodyPr wrap="square" lIns="0" tIns="0" rIns="0" bIns="0" rtlCol="0">
            <a:spAutoFit/>
          </a:bodyPr>
          <a:lstStyle/>
          <a:p>
            <a:pPr algn="just">
              <a:lnSpc>
                <a:spcPct val="105000"/>
              </a:lnSpc>
              <a:spcBef>
                <a:spcPts val="500"/>
              </a:spcBef>
            </a:pPr>
            <a:r>
              <a:rPr lang="fr-FR" sz="1100" dirty="0">
                <a:latin typeface="Calibri" panose="020F0502020204030204" pitchFamily="34" charset="0"/>
              </a:rPr>
              <a:t>Le comprimé </a:t>
            </a:r>
            <a:r>
              <a:rPr lang="fr-FR" sz="1100" b="1" dirty="0">
                <a:latin typeface="Calibri" panose="020F0502020204030204" pitchFamily="34" charset="0"/>
              </a:rPr>
              <a:t>dispersible sécable de</a:t>
            </a:r>
            <a:r>
              <a:rPr lang="fr-FR" sz="1100" dirty="0">
                <a:latin typeface="Calibri" panose="020F0502020204030204" pitchFamily="34" charset="0"/>
              </a:rPr>
              <a:t> </a:t>
            </a:r>
            <a:r>
              <a:rPr lang="fr-FR" sz="1100" b="1" dirty="0" err="1">
                <a:latin typeface="Calibri" panose="020F0502020204030204" pitchFamily="34" charset="0"/>
              </a:rPr>
              <a:t>dolutégravir</a:t>
            </a:r>
            <a:r>
              <a:rPr lang="fr-FR" sz="1100" b="1" dirty="0">
                <a:latin typeface="Calibri" panose="020F0502020204030204" pitchFamily="34" charset="0"/>
              </a:rPr>
              <a:t> 10 mg pédiatrique (</a:t>
            </a:r>
            <a:r>
              <a:rPr lang="fr-FR" sz="1100" b="1" dirty="0" err="1">
                <a:latin typeface="Calibri" panose="020F0502020204030204" pitchFamily="34" charset="0"/>
              </a:rPr>
              <a:t>pDTG</a:t>
            </a:r>
            <a:r>
              <a:rPr lang="fr-FR" sz="1100" b="1" dirty="0">
                <a:latin typeface="Calibri" panose="020F0502020204030204" pitchFamily="34" charset="0"/>
              </a:rPr>
              <a:t>)</a:t>
            </a:r>
            <a:r>
              <a:rPr lang="fr-FR" sz="1100" dirty="0">
                <a:latin typeface="Calibri" panose="020F0502020204030204" pitchFamily="34" charset="0"/>
              </a:rPr>
              <a:t> est une nouvelle formulation générique du DTG permettant aux enfants atteints du VIH (EVVIH) d’au moins 4 semaines et pesant entre 3 à 20 kg de bénéficier d’un traitement antirétroviral (TAR).</a:t>
            </a:r>
          </a:p>
        </p:txBody>
      </p:sp>
      <p:sp>
        <p:nvSpPr>
          <p:cNvPr id="27" name="Rectangle 26"/>
          <p:cNvSpPr/>
          <p:nvPr/>
        </p:nvSpPr>
        <p:spPr bwMode="gray">
          <a:xfrm>
            <a:off x="3119458" y="1006542"/>
            <a:ext cx="4539951" cy="1393654"/>
          </a:xfrm>
          <a:prstGeom prst="rect">
            <a:avLst/>
          </a:prstGeom>
          <a:noFill/>
          <a:ln w="19050">
            <a:noFill/>
            <a:prstDash val="sysDash"/>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90000"/>
              </a:lnSpc>
              <a:spcBef>
                <a:spcPts val="500"/>
              </a:spcBef>
            </a:pPr>
            <a:r>
              <a:rPr lang="fr-FR" sz="1000" dirty="0">
                <a:solidFill>
                  <a:schemeClr val="tx1"/>
                </a:solidFill>
                <a:latin typeface="Calibri" panose="020F0502020204030204" pitchFamily="34" charset="0"/>
              </a:rPr>
              <a:t>Jusqu’à présent, les produits disponibles avaient uniquement permis à </a:t>
            </a:r>
            <a:r>
              <a:rPr lang="fr-FR" sz="1000" dirty="0">
                <a:solidFill>
                  <a:schemeClr val="tx1"/>
                </a:solidFill>
                <a:highlight>
                  <a:srgbClr val="FFFF00"/>
                </a:highlight>
                <a:latin typeface="Calibri" panose="020F0502020204030204" pitchFamily="34" charset="0"/>
              </a:rPr>
              <a:t>Pays X</a:t>
            </a:r>
            <a:r>
              <a:rPr lang="fr-FR" sz="1000" dirty="0">
                <a:solidFill>
                  <a:schemeClr val="tx1"/>
                </a:solidFill>
                <a:latin typeface="Calibri" panose="020F0502020204030204" pitchFamily="34" charset="0"/>
              </a:rPr>
              <a:t> de fournir des traitements à base de DTG aux EVVIH et adolescents pesant au moins 20 kg. Contrairement aux dernières formulations pour enfant, </a:t>
            </a:r>
            <a:r>
              <a:rPr lang="fr-FR" sz="1000" b="1" dirty="0">
                <a:solidFill>
                  <a:schemeClr val="tx1"/>
                </a:solidFill>
                <a:latin typeface="Calibri" panose="020F0502020204030204" pitchFamily="34" charset="0"/>
              </a:rPr>
              <a:t>le </a:t>
            </a:r>
            <a:r>
              <a:rPr lang="fr-FR" sz="1000" b="1" dirty="0" err="1">
                <a:solidFill>
                  <a:schemeClr val="tx1"/>
                </a:solidFill>
                <a:latin typeface="Calibri" panose="020F0502020204030204" pitchFamily="34" charset="0"/>
              </a:rPr>
              <a:t>pDTG</a:t>
            </a:r>
            <a:r>
              <a:rPr lang="fr-FR" sz="1000" b="1" dirty="0">
                <a:solidFill>
                  <a:schemeClr val="tx1"/>
                </a:solidFill>
                <a:latin typeface="Calibri" panose="020F0502020204030204" pitchFamily="34" charset="0"/>
              </a:rPr>
              <a:t> est plus facile à fabriquer, ce qui permet de mieux sécuriser les approvisionnements.</a:t>
            </a:r>
            <a:r>
              <a:rPr lang="fr-FR" sz="1000" dirty="0">
                <a:solidFill>
                  <a:schemeClr val="tx1"/>
                </a:solidFill>
                <a:latin typeface="Calibri" panose="020F0502020204030204" pitchFamily="34" charset="0"/>
              </a:rPr>
              <a:t> </a:t>
            </a:r>
          </a:p>
          <a:p>
            <a:pPr algn="just">
              <a:lnSpc>
                <a:spcPct val="90000"/>
              </a:lnSpc>
              <a:spcBef>
                <a:spcPts val="500"/>
              </a:spcBef>
            </a:pPr>
            <a:r>
              <a:rPr lang="fr-FR" sz="1000" dirty="0">
                <a:solidFill>
                  <a:schemeClr val="tx1"/>
                </a:solidFill>
                <a:latin typeface="Calibri" panose="020F0502020204030204" pitchFamily="34" charset="0"/>
              </a:rPr>
              <a:t>Grâce à la disponibilité du </a:t>
            </a:r>
            <a:r>
              <a:rPr lang="fr-FR" sz="1000" dirty="0" err="1">
                <a:solidFill>
                  <a:schemeClr val="tx1"/>
                </a:solidFill>
                <a:latin typeface="Calibri" panose="020F0502020204030204" pitchFamily="34" charset="0"/>
              </a:rPr>
              <a:t>pDTG</a:t>
            </a:r>
            <a:r>
              <a:rPr lang="fr-FR" sz="1000" dirty="0">
                <a:solidFill>
                  <a:schemeClr val="tx1"/>
                </a:solidFill>
                <a:latin typeface="Calibri" panose="020F0502020204030204" pitchFamily="34" charset="0"/>
              </a:rPr>
              <a:t> sur le marché,</a:t>
            </a:r>
            <a:r>
              <a:rPr lang="fr-FR" sz="1000" b="1" dirty="0">
                <a:solidFill>
                  <a:schemeClr val="tx1"/>
                </a:solidFill>
                <a:latin typeface="Calibri" panose="020F0502020204030204" pitchFamily="34" charset="0"/>
              </a:rPr>
              <a:t> tous les enfants</a:t>
            </a:r>
            <a:r>
              <a:rPr lang="fr-FR" sz="1000" dirty="0">
                <a:solidFill>
                  <a:schemeClr val="tx1"/>
                </a:solidFill>
                <a:latin typeface="Calibri" panose="020F0502020204030204" pitchFamily="34" charset="0"/>
              </a:rPr>
              <a:t> </a:t>
            </a:r>
            <a:r>
              <a:rPr lang="fr-FR" sz="1000" b="1" dirty="0">
                <a:solidFill>
                  <a:schemeClr val="tx1"/>
                </a:solidFill>
                <a:latin typeface="Calibri" panose="020F0502020204030204" pitchFamily="34" charset="0"/>
              </a:rPr>
              <a:t>peuvent avoir accès au DTG</a:t>
            </a:r>
            <a:r>
              <a:rPr lang="fr-FR" sz="1000" dirty="0">
                <a:solidFill>
                  <a:schemeClr val="tx1"/>
                </a:solidFill>
                <a:latin typeface="Calibri" panose="020F0502020204030204" pitchFamily="34" charset="0"/>
              </a:rPr>
              <a:t> et profiter de ses avantages : </a:t>
            </a:r>
            <a:r>
              <a:rPr lang="fr-FR" sz="1000" b="1" dirty="0">
                <a:solidFill>
                  <a:schemeClr val="tx1"/>
                </a:solidFill>
                <a:latin typeface="Calibri" panose="020F0502020204030204" pitchFamily="34" charset="0"/>
              </a:rPr>
              <a:t>barrière génétique à la résistance plus élevée, effets secondaires et interactions médicamenteuses minimes, et administration plus simple ; tous ces facteurs contribuent à améliorer l’observance thérapeutique et à accélérer la suppression de la charge virale. </a:t>
            </a:r>
          </a:p>
        </p:txBody>
      </p:sp>
      <p:sp>
        <p:nvSpPr>
          <p:cNvPr id="19" name="Freeform 6">
            <a:extLst>
              <a:ext uri="{FF2B5EF4-FFF2-40B4-BE49-F238E27FC236}">
                <a16:creationId xmlns:a16="http://schemas.microsoft.com/office/drawing/2014/main" id="{5E04B14B-7798-4DCC-8E01-1F15E6101CC5}"/>
              </a:ext>
            </a:extLst>
          </p:cNvPr>
          <p:cNvSpPr>
            <a:spLocks noEditPoints="1"/>
          </p:cNvSpPr>
          <p:nvPr/>
        </p:nvSpPr>
        <p:spPr bwMode="auto">
          <a:xfrm>
            <a:off x="2631216" y="1077669"/>
            <a:ext cx="508220" cy="512064"/>
          </a:xfrm>
          <a:custGeom>
            <a:avLst/>
            <a:gdLst>
              <a:gd name="T0" fmla="*/ 227 w 242"/>
              <a:gd name="T1" fmla="*/ 111 h 224"/>
              <a:gd name="T2" fmla="*/ 215 w 242"/>
              <a:gd name="T3" fmla="*/ 121 h 224"/>
              <a:gd name="T4" fmla="*/ 214 w 242"/>
              <a:gd name="T5" fmla="*/ 113 h 224"/>
              <a:gd name="T6" fmla="*/ 160 w 242"/>
              <a:gd name="T7" fmla="*/ 104 h 224"/>
              <a:gd name="T8" fmla="*/ 135 w 242"/>
              <a:gd name="T9" fmla="*/ 79 h 224"/>
              <a:gd name="T10" fmla="*/ 132 w 242"/>
              <a:gd name="T11" fmla="*/ 25 h 224"/>
              <a:gd name="T12" fmla="*/ 120 w 242"/>
              <a:gd name="T13" fmla="*/ 3 h 224"/>
              <a:gd name="T14" fmla="*/ 116 w 242"/>
              <a:gd name="T15" fmla="*/ 6 h 224"/>
              <a:gd name="T16" fmla="*/ 124 w 242"/>
              <a:gd name="T17" fmla="*/ 25 h 224"/>
              <a:gd name="T18" fmla="*/ 122 w 242"/>
              <a:gd name="T19" fmla="*/ 45 h 224"/>
              <a:gd name="T20" fmla="*/ 114 w 242"/>
              <a:gd name="T21" fmla="*/ 40 h 224"/>
              <a:gd name="T22" fmla="*/ 116 w 242"/>
              <a:gd name="T23" fmla="*/ 37 h 224"/>
              <a:gd name="T24" fmla="*/ 107 w 242"/>
              <a:gd name="T25" fmla="*/ 36 h 224"/>
              <a:gd name="T26" fmla="*/ 107 w 242"/>
              <a:gd name="T27" fmla="*/ 29 h 224"/>
              <a:gd name="T28" fmla="*/ 91 w 242"/>
              <a:gd name="T29" fmla="*/ 31 h 224"/>
              <a:gd name="T30" fmla="*/ 94 w 242"/>
              <a:gd name="T31" fmla="*/ 26 h 224"/>
              <a:gd name="T32" fmla="*/ 85 w 242"/>
              <a:gd name="T33" fmla="*/ 23 h 224"/>
              <a:gd name="T34" fmla="*/ 79 w 242"/>
              <a:gd name="T35" fmla="*/ 27 h 224"/>
              <a:gd name="T36" fmla="*/ 63 w 242"/>
              <a:gd name="T37" fmla="*/ 33 h 224"/>
              <a:gd name="T38" fmla="*/ 63 w 242"/>
              <a:gd name="T39" fmla="*/ 37 h 224"/>
              <a:gd name="T40" fmla="*/ 54 w 242"/>
              <a:gd name="T41" fmla="*/ 35 h 224"/>
              <a:gd name="T42" fmla="*/ 61 w 242"/>
              <a:gd name="T43" fmla="*/ 39 h 224"/>
              <a:gd name="T44" fmla="*/ 52 w 242"/>
              <a:gd name="T45" fmla="*/ 39 h 224"/>
              <a:gd name="T46" fmla="*/ 58 w 242"/>
              <a:gd name="T47" fmla="*/ 41 h 224"/>
              <a:gd name="T48" fmla="*/ 51 w 242"/>
              <a:gd name="T49" fmla="*/ 45 h 224"/>
              <a:gd name="T50" fmla="*/ 48 w 242"/>
              <a:gd name="T51" fmla="*/ 52 h 224"/>
              <a:gd name="T52" fmla="*/ 50 w 242"/>
              <a:gd name="T53" fmla="*/ 59 h 224"/>
              <a:gd name="T54" fmla="*/ 50 w 242"/>
              <a:gd name="T55" fmla="*/ 80 h 224"/>
              <a:gd name="T56" fmla="*/ 52 w 242"/>
              <a:gd name="T57" fmla="*/ 86 h 224"/>
              <a:gd name="T58" fmla="*/ 55 w 242"/>
              <a:gd name="T59" fmla="*/ 81 h 224"/>
              <a:gd name="T60" fmla="*/ 55 w 242"/>
              <a:gd name="T61" fmla="*/ 89 h 224"/>
              <a:gd name="T62" fmla="*/ 25 w 242"/>
              <a:gd name="T63" fmla="*/ 79 h 224"/>
              <a:gd name="T64" fmla="*/ 12 w 242"/>
              <a:gd name="T65" fmla="*/ 60 h 224"/>
              <a:gd name="T66" fmla="*/ 6 w 242"/>
              <a:gd name="T67" fmla="*/ 61 h 224"/>
              <a:gd name="T68" fmla="*/ 21 w 242"/>
              <a:gd name="T69" fmla="*/ 85 h 224"/>
              <a:gd name="T70" fmla="*/ 80 w 242"/>
              <a:gd name="T71" fmla="*/ 118 h 224"/>
              <a:gd name="T72" fmla="*/ 108 w 242"/>
              <a:gd name="T73" fmla="*/ 151 h 224"/>
              <a:gd name="T74" fmla="*/ 96 w 242"/>
              <a:gd name="T75" fmla="*/ 197 h 224"/>
              <a:gd name="T76" fmla="*/ 79 w 242"/>
              <a:gd name="T77" fmla="*/ 205 h 224"/>
              <a:gd name="T78" fmla="*/ 103 w 242"/>
              <a:gd name="T79" fmla="*/ 223 h 224"/>
              <a:gd name="T80" fmla="*/ 113 w 242"/>
              <a:gd name="T81" fmla="*/ 202 h 224"/>
              <a:gd name="T82" fmla="*/ 113 w 242"/>
              <a:gd name="T83" fmla="*/ 202 h 224"/>
              <a:gd name="T84" fmla="*/ 126 w 242"/>
              <a:gd name="T85" fmla="*/ 174 h 224"/>
              <a:gd name="T86" fmla="*/ 210 w 242"/>
              <a:gd name="T87" fmla="*/ 142 h 224"/>
              <a:gd name="T88" fmla="*/ 219 w 242"/>
              <a:gd name="T89" fmla="*/ 140 h 224"/>
              <a:gd name="T90" fmla="*/ 241 w 242"/>
              <a:gd name="T91" fmla="*/ 115 h 224"/>
              <a:gd name="T92" fmla="*/ 120 w 242"/>
              <a:gd name="T93" fmla="*/ 51 h 224"/>
              <a:gd name="T94" fmla="*/ 118 w 242"/>
              <a:gd name="T95" fmla="*/ 47 h 224"/>
              <a:gd name="T96" fmla="*/ 111 w 242"/>
              <a:gd name="T97" fmla="*/ 43 h 224"/>
              <a:gd name="T98" fmla="*/ 110 w 242"/>
              <a:gd name="T99" fmla="*/ 4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224">
                <a:moveTo>
                  <a:pt x="241" y="115"/>
                </a:moveTo>
                <a:cubicBezTo>
                  <a:pt x="241" y="115"/>
                  <a:pt x="238" y="104"/>
                  <a:pt x="227" y="111"/>
                </a:cubicBezTo>
                <a:cubicBezTo>
                  <a:pt x="217" y="122"/>
                  <a:pt x="217" y="122"/>
                  <a:pt x="217" y="122"/>
                </a:cubicBezTo>
                <a:cubicBezTo>
                  <a:pt x="215" y="121"/>
                  <a:pt x="215" y="121"/>
                  <a:pt x="215" y="121"/>
                </a:cubicBezTo>
                <a:cubicBezTo>
                  <a:pt x="215" y="121"/>
                  <a:pt x="215" y="121"/>
                  <a:pt x="215" y="121"/>
                </a:cubicBezTo>
                <a:cubicBezTo>
                  <a:pt x="215" y="121"/>
                  <a:pt x="215" y="115"/>
                  <a:pt x="214" y="113"/>
                </a:cubicBezTo>
                <a:cubicBezTo>
                  <a:pt x="214" y="113"/>
                  <a:pt x="173" y="113"/>
                  <a:pt x="159" y="111"/>
                </a:cubicBezTo>
                <a:cubicBezTo>
                  <a:pt x="160" y="108"/>
                  <a:pt x="161" y="106"/>
                  <a:pt x="160" y="104"/>
                </a:cubicBezTo>
                <a:cubicBezTo>
                  <a:pt x="160" y="103"/>
                  <a:pt x="160" y="103"/>
                  <a:pt x="160" y="103"/>
                </a:cubicBezTo>
                <a:cubicBezTo>
                  <a:pt x="156" y="95"/>
                  <a:pt x="145" y="86"/>
                  <a:pt x="135" y="79"/>
                </a:cubicBezTo>
                <a:cubicBezTo>
                  <a:pt x="140" y="58"/>
                  <a:pt x="135" y="25"/>
                  <a:pt x="135" y="25"/>
                </a:cubicBezTo>
                <a:cubicBezTo>
                  <a:pt x="132" y="25"/>
                  <a:pt x="132" y="25"/>
                  <a:pt x="132" y="25"/>
                </a:cubicBezTo>
                <a:cubicBezTo>
                  <a:pt x="131" y="20"/>
                  <a:pt x="130" y="17"/>
                  <a:pt x="130" y="17"/>
                </a:cubicBezTo>
                <a:cubicBezTo>
                  <a:pt x="138" y="9"/>
                  <a:pt x="120" y="0"/>
                  <a:pt x="120" y="3"/>
                </a:cubicBezTo>
                <a:cubicBezTo>
                  <a:pt x="120" y="5"/>
                  <a:pt x="119" y="6"/>
                  <a:pt x="119" y="6"/>
                </a:cubicBezTo>
                <a:cubicBezTo>
                  <a:pt x="116" y="6"/>
                  <a:pt x="116" y="6"/>
                  <a:pt x="116" y="6"/>
                </a:cubicBezTo>
                <a:cubicBezTo>
                  <a:pt x="114" y="14"/>
                  <a:pt x="122" y="16"/>
                  <a:pt x="122" y="16"/>
                </a:cubicBezTo>
                <a:cubicBezTo>
                  <a:pt x="123" y="19"/>
                  <a:pt x="124" y="22"/>
                  <a:pt x="124" y="25"/>
                </a:cubicBezTo>
                <a:cubicBezTo>
                  <a:pt x="121" y="25"/>
                  <a:pt x="121" y="25"/>
                  <a:pt x="121" y="25"/>
                </a:cubicBezTo>
                <a:cubicBezTo>
                  <a:pt x="122" y="32"/>
                  <a:pt x="122" y="39"/>
                  <a:pt x="122" y="45"/>
                </a:cubicBezTo>
                <a:cubicBezTo>
                  <a:pt x="121" y="44"/>
                  <a:pt x="121" y="44"/>
                  <a:pt x="121" y="44"/>
                </a:cubicBezTo>
                <a:cubicBezTo>
                  <a:pt x="114" y="40"/>
                  <a:pt x="114" y="40"/>
                  <a:pt x="114" y="40"/>
                </a:cubicBezTo>
                <a:cubicBezTo>
                  <a:pt x="119" y="39"/>
                  <a:pt x="119" y="39"/>
                  <a:pt x="119" y="39"/>
                </a:cubicBezTo>
                <a:cubicBezTo>
                  <a:pt x="116" y="37"/>
                  <a:pt x="116" y="37"/>
                  <a:pt x="116" y="37"/>
                </a:cubicBezTo>
                <a:cubicBezTo>
                  <a:pt x="108" y="36"/>
                  <a:pt x="108" y="36"/>
                  <a:pt x="108" y="36"/>
                </a:cubicBezTo>
                <a:cubicBezTo>
                  <a:pt x="107" y="36"/>
                  <a:pt x="107" y="36"/>
                  <a:pt x="107" y="36"/>
                </a:cubicBezTo>
                <a:cubicBezTo>
                  <a:pt x="111" y="34"/>
                  <a:pt x="111" y="34"/>
                  <a:pt x="111" y="34"/>
                </a:cubicBezTo>
                <a:cubicBezTo>
                  <a:pt x="107" y="29"/>
                  <a:pt x="107" y="29"/>
                  <a:pt x="107" y="29"/>
                </a:cubicBezTo>
                <a:cubicBezTo>
                  <a:pt x="96" y="32"/>
                  <a:pt x="96" y="32"/>
                  <a:pt x="96" y="32"/>
                </a:cubicBezTo>
                <a:cubicBezTo>
                  <a:pt x="94" y="32"/>
                  <a:pt x="92" y="31"/>
                  <a:pt x="91" y="31"/>
                </a:cubicBezTo>
                <a:cubicBezTo>
                  <a:pt x="97" y="28"/>
                  <a:pt x="97" y="28"/>
                  <a:pt x="97" y="28"/>
                </a:cubicBezTo>
                <a:cubicBezTo>
                  <a:pt x="94" y="26"/>
                  <a:pt x="94" y="26"/>
                  <a:pt x="94" y="26"/>
                </a:cubicBezTo>
                <a:cubicBezTo>
                  <a:pt x="85" y="29"/>
                  <a:pt x="85" y="29"/>
                  <a:pt x="85" y="29"/>
                </a:cubicBezTo>
                <a:cubicBezTo>
                  <a:pt x="85" y="23"/>
                  <a:pt x="85" y="23"/>
                  <a:pt x="85" y="23"/>
                </a:cubicBezTo>
                <a:cubicBezTo>
                  <a:pt x="81" y="25"/>
                  <a:pt x="81" y="25"/>
                  <a:pt x="81" y="25"/>
                </a:cubicBezTo>
                <a:cubicBezTo>
                  <a:pt x="79" y="27"/>
                  <a:pt x="79" y="27"/>
                  <a:pt x="79" y="27"/>
                </a:cubicBezTo>
                <a:cubicBezTo>
                  <a:pt x="80" y="24"/>
                  <a:pt x="80" y="24"/>
                  <a:pt x="80" y="24"/>
                </a:cubicBezTo>
                <a:cubicBezTo>
                  <a:pt x="63" y="33"/>
                  <a:pt x="63" y="33"/>
                  <a:pt x="63" y="33"/>
                </a:cubicBezTo>
                <a:cubicBezTo>
                  <a:pt x="65" y="36"/>
                  <a:pt x="65" y="36"/>
                  <a:pt x="65" y="36"/>
                </a:cubicBezTo>
                <a:cubicBezTo>
                  <a:pt x="64" y="36"/>
                  <a:pt x="64" y="37"/>
                  <a:pt x="63" y="37"/>
                </a:cubicBezTo>
                <a:cubicBezTo>
                  <a:pt x="55" y="34"/>
                  <a:pt x="55" y="34"/>
                  <a:pt x="55" y="34"/>
                </a:cubicBezTo>
                <a:cubicBezTo>
                  <a:pt x="54" y="35"/>
                  <a:pt x="54" y="35"/>
                  <a:pt x="54" y="35"/>
                </a:cubicBezTo>
                <a:cubicBezTo>
                  <a:pt x="61" y="39"/>
                  <a:pt x="61" y="39"/>
                  <a:pt x="61" y="39"/>
                </a:cubicBezTo>
                <a:cubicBezTo>
                  <a:pt x="61" y="39"/>
                  <a:pt x="61" y="39"/>
                  <a:pt x="61" y="39"/>
                </a:cubicBezTo>
                <a:cubicBezTo>
                  <a:pt x="54" y="37"/>
                  <a:pt x="54" y="37"/>
                  <a:pt x="54" y="37"/>
                </a:cubicBezTo>
                <a:cubicBezTo>
                  <a:pt x="52" y="39"/>
                  <a:pt x="52" y="39"/>
                  <a:pt x="52" y="39"/>
                </a:cubicBezTo>
                <a:cubicBezTo>
                  <a:pt x="58" y="41"/>
                  <a:pt x="58" y="41"/>
                  <a:pt x="58" y="41"/>
                </a:cubicBezTo>
                <a:cubicBezTo>
                  <a:pt x="58" y="41"/>
                  <a:pt x="58" y="41"/>
                  <a:pt x="58" y="41"/>
                </a:cubicBezTo>
                <a:cubicBezTo>
                  <a:pt x="54" y="41"/>
                  <a:pt x="54" y="41"/>
                  <a:pt x="54" y="41"/>
                </a:cubicBezTo>
                <a:cubicBezTo>
                  <a:pt x="51" y="45"/>
                  <a:pt x="51" y="45"/>
                  <a:pt x="51" y="45"/>
                </a:cubicBezTo>
                <a:cubicBezTo>
                  <a:pt x="53" y="49"/>
                  <a:pt x="53" y="49"/>
                  <a:pt x="53" y="49"/>
                </a:cubicBezTo>
                <a:cubicBezTo>
                  <a:pt x="48" y="52"/>
                  <a:pt x="48" y="52"/>
                  <a:pt x="48" y="52"/>
                </a:cubicBezTo>
                <a:cubicBezTo>
                  <a:pt x="46" y="57"/>
                  <a:pt x="46" y="57"/>
                  <a:pt x="46" y="57"/>
                </a:cubicBezTo>
                <a:cubicBezTo>
                  <a:pt x="50" y="59"/>
                  <a:pt x="50" y="59"/>
                  <a:pt x="50" y="59"/>
                </a:cubicBezTo>
                <a:cubicBezTo>
                  <a:pt x="43" y="69"/>
                  <a:pt x="43" y="69"/>
                  <a:pt x="43" y="69"/>
                </a:cubicBezTo>
                <a:cubicBezTo>
                  <a:pt x="50" y="80"/>
                  <a:pt x="50" y="80"/>
                  <a:pt x="50" y="80"/>
                </a:cubicBezTo>
                <a:cubicBezTo>
                  <a:pt x="52" y="72"/>
                  <a:pt x="52" y="72"/>
                  <a:pt x="52" y="72"/>
                </a:cubicBezTo>
                <a:cubicBezTo>
                  <a:pt x="52" y="86"/>
                  <a:pt x="52" y="86"/>
                  <a:pt x="52" y="86"/>
                </a:cubicBezTo>
                <a:cubicBezTo>
                  <a:pt x="54" y="88"/>
                  <a:pt x="54" y="88"/>
                  <a:pt x="54" y="88"/>
                </a:cubicBezTo>
                <a:cubicBezTo>
                  <a:pt x="55" y="81"/>
                  <a:pt x="55" y="81"/>
                  <a:pt x="55" y="81"/>
                </a:cubicBezTo>
                <a:cubicBezTo>
                  <a:pt x="56" y="81"/>
                  <a:pt x="56" y="81"/>
                  <a:pt x="56" y="81"/>
                </a:cubicBezTo>
                <a:cubicBezTo>
                  <a:pt x="55" y="89"/>
                  <a:pt x="55" y="89"/>
                  <a:pt x="55" y="89"/>
                </a:cubicBezTo>
                <a:cubicBezTo>
                  <a:pt x="47" y="86"/>
                  <a:pt x="37" y="82"/>
                  <a:pt x="27" y="74"/>
                </a:cubicBezTo>
                <a:cubicBezTo>
                  <a:pt x="25" y="79"/>
                  <a:pt x="25" y="79"/>
                  <a:pt x="25" y="79"/>
                </a:cubicBezTo>
                <a:cubicBezTo>
                  <a:pt x="22" y="76"/>
                  <a:pt x="20" y="74"/>
                  <a:pt x="17" y="71"/>
                </a:cubicBezTo>
                <a:cubicBezTo>
                  <a:pt x="17" y="71"/>
                  <a:pt x="21" y="64"/>
                  <a:pt x="12" y="60"/>
                </a:cubicBezTo>
                <a:cubicBezTo>
                  <a:pt x="10" y="63"/>
                  <a:pt x="10" y="63"/>
                  <a:pt x="10" y="63"/>
                </a:cubicBezTo>
                <a:cubicBezTo>
                  <a:pt x="10" y="63"/>
                  <a:pt x="9" y="63"/>
                  <a:pt x="6" y="61"/>
                </a:cubicBezTo>
                <a:cubicBezTo>
                  <a:pt x="4" y="60"/>
                  <a:pt x="0" y="78"/>
                  <a:pt x="13" y="78"/>
                </a:cubicBezTo>
                <a:cubicBezTo>
                  <a:pt x="13" y="78"/>
                  <a:pt x="16" y="81"/>
                  <a:pt x="21" y="85"/>
                </a:cubicBezTo>
                <a:cubicBezTo>
                  <a:pt x="19" y="87"/>
                  <a:pt x="19" y="87"/>
                  <a:pt x="19" y="87"/>
                </a:cubicBezTo>
                <a:cubicBezTo>
                  <a:pt x="19" y="87"/>
                  <a:pt x="54" y="112"/>
                  <a:pt x="80" y="118"/>
                </a:cubicBezTo>
                <a:cubicBezTo>
                  <a:pt x="99" y="151"/>
                  <a:pt x="99" y="151"/>
                  <a:pt x="99" y="151"/>
                </a:cubicBezTo>
                <a:cubicBezTo>
                  <a:pt x="108" y="151"/>
                  <a:pt x="108" y="151"/>
                  <a:pt x="108" y="151"/>
                </a:cubicBezTo>
                <a:cubicBezTo>
                  <a:pt x="91" y="196"/>
                  <a:pt x="91" y="196"/>
                  <a:pt x="91" y="196"/>
                </a:cubicBezTo>
                <a:cubicBezTo>
                  <a:pt x="96" y="197"/>
                  <a:pt x="96" y="197"/>
                  <a:pt x="96" y="197"/>
                </a:cubicBezTo>
                <a:cubicBezTo>
                  <a:pt x="94" y="201"/>
                  <a:pt x="94" y="201"/>
                  <a:pt x="94" y="201"/>
                </a:cubicBezTo>
                <a:cubicBezTo>
                  <a:pt x="79" y="205"/>
                  <a:pt x="79" y="205"/>
                  <a:pt x="79" y="205"/>
                </a:cubicBezTo>
                <a:cubicBezTo>
                  <a:pt x="68" y="210"/>
                  <a:pt x="77" y="218"/>
                  <a:pt x="77" y="218"/>
                </a:cubicBezTo>
                <a:cubicBezTo>
                  <a:pt x="82" y="221"/>
                  <a:pt x="103" y="223"/>
                  <a:pt x="103" y="223"/>
                </a:cubicBezTo>
                <a:cubicBezTo>
                  <a:pt x="114" y="224"/>
                  <a:pt x="111" y="211"/>
                  <a:pt x="111" y="211"/>
                </a:cubicBezTo>
                <a:cubicBezTo>
                  <a:pt x="113" y="202"/>
                  <a:pt x="113" y="202"/>
                  <a:pt x="113" y="202"/>
                </a:cubicBezTo>
                <a:cubicBezTo>
                  <a:pt x="111" y="201"/>
                  <a:pt x="111" y="201"/>
                  <a:pt x="111" y="201"/>
                </a:cubicBezTo>
                <a:cubicBezTo>
                  <a:pt x="113" y="202"/>
                  <a:pt x="113" y="202"/>
                  <a:pt x="113" y="202"/>
                </a:cubicBezTo>
                <a:cubicBezTo>
                  <a:pt x="118" y="198"/>
                  <a:pt x="118" y="198"/>
                  <a:pt x="118" y="198"/>
                </a:cubicBezTo>
                <a:cubicBezTo>
                  <a:pt x="118" y="198"/>
                  <a:pt x="123" y="178"/>
                  <a:pt x="126" y="174"/>
                </a:cubicBezTo>
                <a:cubicBezTo>
                  <a:pt x="128" y="170"/>
                  <a:pt x="138" y="148"/>
                  <a:pt x="146" y="143"/>
                </a:cubicBezTo>
                <a:cubicBezTo>
                  <a:pt x="153" y="138"/>
                  <a:pt x="203" y="148"/>
                  <a:pt x="210" y="142"/>
                </a:cubicBezTo>
                <a:cubicBezTo>
                  <a:pt x="210" y="142"/>
                  <a:pt x="211" y="140"/>
                  <a:pt x="211" y="138"/>
                </a:cubicBezTo>
                <a:cubicBezTo>
                  <a:pt x="219" y="140"/>
                  <a:pt x="219" y="140"/>
                  <a:pt x="219" y="140"/>
                </a:cubicBezTo>
                <a:cubicBezTo>
                  <a:pt x="219" y="140"/>
                  <a:pt x="229" y="148"/>
                  <a:pt x="234" y="140"/>
                </a:cubicBezTo>
                <a:cubicBezTo>
                  <a:pt x="234" y="140"/>
                  <a:pt x="242" y="121"/>
                  <a:pt x="241" y="115"/>
                </a:cubicBezTo>
                <a:close/>
                <a:moveTo>
                  <a:pt x="121" y="49"/>
                </a:moveTo>
                <a:cubicBezTo>
                  <a:pt x="121" y="50"/>
                  <a:pt x="120" y="51"/>
                  <a:pt x="120" y="51"/>
                </a:cubicBezTo>
                <a:cubicBezTo>
                  <a:pt x="119" y="51"/>
                  <a:pt x="119" y="51"/>
                  <a:pt x="119" y="51"/>
                </a:cubicBezTo>
                <a:cubicBezTo>
                  <a:pt x="118" y="47"/>
                  <a:pt x="118" y="47"/>
                  <a:pt x="118" y="47"/>
                </a:cubicBezTo>
                <a:lnTo>
                  <a:pt x="121" y="49"/>
                </a:lnTo>
                <a:close/>
                <a:moveTo>
                  <a:pt x="111" y="43"/>
                </a:moveTo>
                <a:cubicBezTo>
                  <a:pt x="111" y="43"/>
                  <a:pt x="111" y="43"/>
                  <a:pt x="111" y="43"/>
                </a:cubicBezTo>
                <a:cubicBezTo>
                  <a:pt x="110" y="42"/>
                  <a:pt x="110" y="42"/>
                  <a:pt x="110" y="42"/>
                </a:cubicBezTo>
                <a:lnTo>
                  <a:pt x="111" y="43"/>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dirty="0">
              <a:solidFill>
                <a:srgbClr val="0070C0"/>
              </a:solidFill>
            </a:endParaRPr>
          </a:p>
        </p:txBody>
      </p:sp>
      <p:sp>
        <p:nvSpPr>
          <p:cNvPr id="20" name="Freeform 16">
            <a:extLst>
              <a:ext uri="{FF2B5EF4-FFF2-40B4-BE49-F238E27FC236}">
                <a16:creationId xmlns:a16="http://schemas.microsoft.com/office/drawing/2014/main" id="{51851DA4-EC0B-4DAA-8336-70186F396B2E}"/>
              </a:ext>
            </a:extLst>
          </p:cNvPr>
          <p:cNvSpPr>
            <a:spLocks noEditPoints="1"/>
          </p:cNvSpPr>
          <p:nvPr/>
        </p:nvSpPr>
        <p:spPr bwMode="auto">
          <a:xfrm rot="2486579">
            <a:off x="2653358" y="1749044"/>
            <a:ext cx="512064" cy="512064"/>
          </a:xfrm>
          <a:custGeom>
            <a:avLst/>
            <a:gdLst>
              <a:gd name="T0" fmla="*/ 145 w 167"/>
              <a:gd name="T1" fmla="*/ 150 h 214"/>
              <a:gd name="T2" fmla="*/ 122 w 167"/>
              <a:gd name="T3" fmla="*/ 144 h 214"/>
              <a:gd name="T4" fmla="*/ 108 w 167"/>
              <a:gd name="T5" fmla="*/ 93 h 214"/>
              <a:gd name="T6" fmla="*/ 111 w 167"/>
              <a:gd name="T7" fmla="*/ 94 h 214"/>
              <a:gd name="T8" fmla="*/ 141 w 167"/>
              <a:gd name="T9" fmla="*/ 94 h 214"/>
              <a:gd name="T10" fmla="*/ 153 w 167"/>
              <a:gd name="T11" fmla="*/ 90 h 214"/>
              <a:gd name="T12" fmla="*/ 143 w 167"/>
              <a:gd name="T13" fmla="*/ 80 h 214"/>
              <a:gd name="T14" fmla="*/ 117 w 167"/>
              <a:gd name="T15" fmla="*/ 80 h 214"/>
              <a:gd name="T16" fmla="*/ 113 w 167"/>
              <a:gd name="T17" fmla="*/ 73 h 214"/>
              <a:gd name="T18" fmla="*/ 111 w 167"/>
              <a:gd name="T19" fmla="*/ 71 h 214"/>
              <a:gd name="T20" fmla="*/ 105 w 167"/>
              <a:gd name="T21" fmla="*/ 16 h 214"/>
              <a:gd name="T22" fmla="*/ 55 w 167"/>
              <a:gd name="T23" fmla="*/ 25 h 214"/>
              <a:gd name="T24" fmla="*/ 44 w 167"/>
              <a:gd name="T25" fmla="*/ 61 h 214"/>
              <a:gd name="T26" fmla="*/ 43 w 167"/>
              <a:gd name="T27" fmla="*/ 77 h 214"/>
              <a:gd name="T28" fmla="*/ 14 w 167"/>
              <a:gd name="T29" fmla="*/ 73 h 214"/>
              <a:gd name="T30" fmla="*/ 7 w 167"/>
              <a:gd name="T31" fmla="*/ 82 h 214"/>
              <a:gd name="T32" fmla="*/ 4 w 167"/>
              <a:gd name="T33" fmla="*/ 92 h 214"/>
              <a:gd name="T34" fmla="*/ 17 w 167"/>
              <a:gd name="T35" fmla="*/ 89 h 214"/>
              <a:gd name="T36" fmla="*/ 35 w 167"/>
              <a:gd name="T37" fmla="*/ 96 h 214"/>
              <a:gd name="T38" fmla="*/ 41 w 167"/>
              <a:gd name="T39" fmla="*/ 96 h 214"/>
              <a:gd name="T40" fmla="*/ 43 w 167"/>
              <a:gd name="T41" fmla="*/ 95 h 214"/>
              <a:gd name="T42" fmla="*/ 48 w 167"/>
              <a:gd name="T43" fmla="*/ 92 h 214"/>
              <a:gd name="T44" fmla="*/ 32 w 167"/>
              <a:gd name="T45" fmla="*/ 160 h 214"/>
              <a:gd name="T46" fmla="*/ 30 w 167"/>
              <a:gd name="T47" fmla="*/ 208 h 214"/>
              <a:gd name="T48" fmla="*/ 29 w 167"/>
              <a:gd name="T49" fmla="*/ 210 h 214"/>
              <a:gd name="T50" fmla="*/ 52 w 167"/>
              <a:gd name="T51" fmla="*/ 203 h 214"/>
              <a:gd name="T52" fmla="*/ 59 w 167"/>
              <a:gd name="T53" fmla="*/ 191 h 214"/>
              <a:gd name="T54" fmla="*/ 64 w 167"/>
              <a:gd name="T55" fmla="*/ 175 h 214"/>
              <a:gd name="T56" fmla="*/ 82 w 167"/>
              <a:gd name="T57" fmla="*/ 177 h 214"/>
              <a:gd name="T58" fmla="*/ 130 w 167"/>
              <a:gd name="T59" fmla="*/ 166 h 214"/>
              <a:gd name="T60" fmla="*/ 133 w 167"/>
              <a:gd name="T61" fmla="*/ 167 h 214"/>
              <a:gd name="T62" fmla="*/ 136 w 167"/>
              <a:gd name="T63" fmla="*/ 167 h 214"/>
              <a:gd name="T64" fmla="*/ 143 w 167"/>
              <a:gd name="T65" fmla="*/ 168 h 214"/>
              <a:gd name="T66" fmla="*/ 167 w 167"/>
              <a:gd name="T67" fmla="*/ 155 h 214"/>
              <a:gd name="T68" fmla="*/ 100 w 167"/>
              <a:gd name="T69" fmla="*/ 105 h 214"/>
              <a:gd name="T70" fmla="*/ 112 w 167"/>
              <a:gd name="T71" fmla="*/ 80 h 214"/>
              <a:gd name="T72" fmla="*/ 100 w 167"/>
              <a:gd name="T73" fmla="*/ 73 h 214"/>
              <a:gd name="T74" fmla="*/ 100 w 167"/>
              <a:gd name="T75" fmla="*/ 73 h 214"/>
              <a:gd name="T76" fmla="*/ 59 w 167"/>
              <a:gd name="T77" fmla="*/ 78 h 214"/>
              <a:gd name="T78" fmla="*/ 54 w 167"/>
              <a:gd name="T79" fmla="*/ 74 h 214"/>
              <a:gd name="T80" fmla="*/ 53 w 167"/>
              <a:gd name="T81" fmla="*/ 75 h 214"/>
              <a:gd name="T82" fmla="*/ 53 w 167"/>
              <a:gd name="T83" fmla="*/ 82 h 214"/>
              <a:gd name="T84" fmla="*/ 51 w 167"/>
              <a:gd name="T85" fmla="*/ 78 h 214"/>
              <a:gd name="T86" fmla="*/ 44 w 167"/>
              <a:gd name="T87" fmla="*/ 7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7" h="214">
                <a:moveTo>
                  <a:pt x="164" y="154"/>
                </a:moveTo>
                <a:cubicBezTo>
                  <a:pt x="159" y="153"/>
                  <a:pt x="154" y="154"/>
                  <a:pt x="151" y="155"/>
                </a:cubicBezTo>
                <a:cubicBezTo>
                  <a:pt x="150" y="153"/>
                  <a:pt x="148" y="152"/>
                  <a:pt x="145" y="150"/>
                </a:cubicBezTo>
                <a:cubicBezTo>
                  <a:pt x="145" y="150"/>
                  <a:pt x="145" y="150"/>
                  <a:pt x="145" y="150"/>
                </a:cubicBezTo>
                <a:cubicBezTo>
                  <a:pt x="145" y="150"/>
                  <a:pt x="145" y="150"/>
                  <a:pt x="145" y="150"/>
                </a:cubicBezTo>
                <a:cubicBezTo>
                  <a:pt x="140" y="147"/>
                  <a:pt x="133" y="145"/>
                  <a:pt x="122" y="144"/>
                </a:cubicBezTo>
                <a:cubicBezTo>
                  <a:pt x="120" y="140"/>
                  <a:pt x="117" y="135"/>
                  <a:pt x="109" y="130"/>
                </a:cubicBezTo>
                <a:cubicBezTo>
                  <a:pt x="101" y="122"/>
                  <a:pt x="99" y="113"/>
                  <a:pt x="100" y="105"/>
                </a:cubicBezTo>
                <a:cubicBezTo>
                  <a:pt x="102" y="104"/>
                  <a:pt x="106" y="99"/>
                  <a:pt x="108" y="93"/>
                </a:cubicBezTo>
                <a:cubicBezTo>
                  <a:pt x="109" y="93"/>
                  <a:pt x="109" y="93"/>
                  <a:pt x="110" y="93"/>
                </a:cubicBezTo>
                <a:cubicBezTo>
                  <a:pt x="110" y="97"/>
                  <a:pt x="109" y="102"/>
                  <a:pt x="109" y="102"/>
                </a:cubicBezTo>
                <a:cubicBezTo>
                  <a:pt x="110" y="100"/>
                  <a:pt x="111" y="97"/>
                  <a:pt x="111" y="94"/>
                </a:cubicBezTo>
                <a:cubicBezTo>
                  <a:pt x="125" y="98"/>
                  <a:pt x="135" y="92"/>
                  <a:pt x="135" y="92"/>
                </a:cubicBezTo>
                <a:cubicBezTo>
                  <a:pt x="133" y="93"/>
                  <a:pt x="139" y="98"/>
                  <a:pt x="139" y="98"/>
                </a:cubicBezTo>
                <a:cubicBezTo>
                  <a:pt x="141" y="96"/>
                  <a:pt x="141" y="94"/>
                  <a:pt x="141" y="94"/>
                </a:cubicBezTo>
                <a:cubicBezTo>
                  <a:pt x="144" y="95"/>
                  <a:pt x="148" y="96"/>
                  <a:pt x="148" y="96"/>
                </a:cubicBezTo>
                <a:cubicBezTo>
                  <a:pt x="150" y="93"/>
                  <a:pt x="145" y="91"/>
                  <a:pt x="145" y="91"/>
                </a:cubicBezTo>
                <a:cubicBezTo>
                  <a:pt x="149" y="92"/>
                  <a:pt x="153" y="90"/>
                  <a:pt x="153" y="90"/>
                </a:cubicBezTo>
                <a:cubicBezTo>
                  <a:pt x="151" y="87"/>
                  <a:pt x="147" y="87"/>
                  <a:pt x="147" y="87"/>
                </a:cubicBezTo>
                <a:cubicBezTo>
                  <a:pt x="152" y="86"/>
                  <a:pt x="150" y="82"/>
                  <a:pt x="150" y="82"/>
                </a:cubicBezTo>
                <a:cubicBezTo>
                  <a:pt x="145" y="79"/>
                  <a:pt x="143" y="80"/>
                  <a:pt x="143" y="80"/>
                </a:cubicBezTo>
                <a:cubicBezTo>
                  <a:pt x="143" y="76"/>
                  <a:pt x="141" y="76"/>
                  <a:pt x="141" y="76"/>
                </a:cubicBezTo>
                <a:cubicBezTo>
                  <a:pt x="136" y="78"/>
                  <a:pt x="136" y="83"/>
                  <a:pt x="136" y="83"/>
                </a:cubicBezTo>
                <a:cubicBezTo>
                  <a:pt x="132" y="80"/>
                  <a:pt x="124" y="80"/>
                  <a:pt x="117" y="80"/>
                </a:cubicBezTo>
                <a:cubicBezTo>
                  <a:pt x="116" y="79"/>
                  <a:pt x="115" y="78"/>
                  <a:pt x="113" y="77"/>
                </a:cubicBezTo>
                <a:cubicBezTo>
                  <a:pt x="114" y="76"/>
                  <a:pt x="115" y="75"/>
                  <a:pt x="116" y="72"/>
                </a:cubicBezTo>
                <a:cubicBezTo>
                  <a:pt x="116" y="72"/>
                  <a:pt x="115" y="73"/>
                  <a:pt x="113" y="73"/>
                </a:cubicBezTo>
                <a:cubicBezTo>
                  <a:pt x="113" y="73"/>
                  <a:pt x="114" y="71"/>
                  <a:pt x="114" y="70"/>
                </a:cubicBezTo>
                <a:cubicBezTo>
                  <a:pt x="114" y="70"/>
                  <a:pt x="114" y="66"/>
                  <a:pt x="112" y="63"/>
                </a:cubicBezTo>
                <a:cubicBezTo>
                  <a:pt x="112" y="63"/>
                  <a:pt x="113" y="70"/>
                  <a:pt x="111" y="71"/>
                </a:cubicBezTo>
                <a:cubicBezTo>
                  <a:pt x="110" y="70"/>
                  <a:pt x="110" y="69"/>
                  <a:pt x="109" y="68"/>
                </a:cubicBezTo>
                <a:cubicBezTo>
                  <a:pt x="110" y="66"/>
                  <a:pt x="110" y="65"/>
                  <a:pt x="110" y="64"/>
                </a:cubicBezTo>
                <a:cubicBezTo>
                  <a:pt x="112" y="48"/>
                  <a:pt x="113" y="25"/>
                  <a:pt x="105" y="16"/>
                </a:cubicBezTo>
                <a:cubicBezTo>
                  <a:pt x="99" y="10"/>
                  <a:pt x="93" y="9"/>
                  <a:pt x="91" y="13"/>
                </a:cubicBezTo>
                <a:cubicBezTo>
                  <a:pt x="84" y="0"/>
                  <a:pt x="63" y="16"/>
                  <a:pt x="57" y="23"/>
                </a:cubicBezTo>
                <a:cubicBezTo>
                  <a:pt x="56" y="23"/>
                  <a:pt x="55" y="24"/>
                  <a:pt x="55" y="25"/>
                </a:cubicBezTo>
                <a:cubicBezTo>
                  <a:pt x="49" y="30"/>
                  <a:pt x="40" y="40"/>
                  <a:pt x="45" y="46"/>
                </a:cubicBezTo>
                <a:cubicBezTo>
                  <a:pt x="45" y="46"/>
                  <a:pt x="42" y="41"/>
                  <a:pt x="49" y="34"/>
                </a:cubicBezTo>
                <a:cubicBezTo>
                  <a:pt x="47" y="41"/>
                  <a:pt x="45" y="50"/>
                  <a:pt x="44" y="61"/>
                </a:cubicBezTo>
                <a:cubicBezTo>
                  <a:pt x="41" y="78"/>
                  <a:pt x="35" y="63"/>
                  <a:pt x="35" y="63"/>
                </a:cubicBezTo>
                <a:cubicBezTo>
                  <a:pt x="34" y="77"/>
                  <a:pt x="41" y="76"/>
                  <a:pt x="43" y="75"/>
                </a:cubicBezTo>
                <a:cubicBezTo>
                  <a:pt x="43" y="75"/>
                  <a:pt x="43" y="76"/>
                  <a:pt x="43" y="77"/>
                </a:cubicBezTo>
                <a:cubicBezTo>
                  <a:pt x="42" y="79"/>
                  <a:pt x="40" y="81"/>
                  <a:pt x="39" y="81"/>
                </a:cubicBezTo>
                <a:cubicBezTo>
                  <a:pt x="33" y="80"/>
                  <a:pt x="23" y="79"/>
                  <a:pt x="18" y="81"/>
                </a:cubicBezTo>
                <a:cubicBezTo>
                  <a:pt x="18" y="81"/>
                  <a:pt x="19" y="76"/>
                  <a:pt x="14" y="73"/>
                </a:cubicBezTo>
                <a:cubicBezTo>
                  <a:pt x="14" y="73"/>
                  <a:pt x="12" y="72"/>
                  <a:pt x="11" y="76"/>
                </a:cubicBezTo>
                <a:cubicBezTo>
                  <a:pt x="11" y="76"/>
                  <a:pt x="9" y="75"/>
                  <a:pt x="4" y="77"/>
                </a:cubicBezTo>
                <a:cubicBezTo>
                  <a:pt x="4" y="77"/>
                  <a:pt x="2" y="81"/>
                  <a:pt x="7" y="82"/>
                </a:cubicBezTo>
                <a:cubicBezTo>
                  <a:pt x="7" y="82"/>
                  <a:pt x="3" y="82"/>
                  <a:pt x="0" y="84"/>
                </a:cubicBezTo>
                <a:cubicBezTo>
                  <a:pt x="0" y="84"/>
                  <a:pt x="3" y="87"/>
                  <a:pt x="8" y="87"/>
                </a:cubicBezTo>
                <a:cubicBezTo>
                  <a:pt x="8" y="87"/>
                  <a:pt x="3" y="88"/>
                  <a:pt x="4" y="92"/>
                </a:cubicBezTo>
                <a:cubicBezTo>
                  <a:pt x="4" y="92"/>
                  <a:pt x="8" y="91"/>
                  <a:pt x="11" y="90"/>
                </a:cubicBezTo>
                <a:cubicBezTo>
                  <a:pt x="11" y="90"/>
                  <a:pt x="11" y="93"/>
                  <a:pt x="12" y="95"/>
                </a:cubicBezTo>
                <a:cubicBezTo>
                  <a:pt x="12" y="95"/>
                  <a:pt x="19" y="91"/>
                  <a:pt x="17" y="89"/>
                </a:cubicBezTo>
                <a:cubicBezTo>
                  <a:pt x="17" y="89"/>
                  <a:pt x="23" y="94"/>
                  <a:pt x="32" y="96"/>
                </a:cubicBezTo>
                <a:cubicBezTo>
                  <a:pt x="30" y="96"/>
                  <a:pt x="28" y="96"/>
                  <a:pt x="28" y="96"/>
                </a:cubicBezTo>
                <a:cubicBezTo>
                  <a:pt x="30" y="97"/>
                  <a:pt x="33" y="97"/>
                  <a:pt x="35" y="96"/>
                </a:cubicBezTo>
                <a:cubicBezTo>
                  <a:pt x="36" y="96"/>
                  <a:pt x="37" y="96"/>
                  <a:pt x="38" y="96"/>
                </a:cubicBezTo>
                <a:cubicBezTo>
                  <a:pt x="33" y="101"/>
                  <a:pt x="29" y="100"/>
                  <a:pt x="29" y="100"/>
                </a:cubicBezTo>
                <a:cubicBezTo>
                  <a:pt x="33" y="102"/>
                  <a:pt x="37" y="100"/>
                  <a:pt x="41" y="96"/>
                </a:cubicBezTo>
                <a:cubicBezTo>
                  <a:pt x="41" y="96"/>
                  <a:pt x="42" y="96"/>
                  <a:pt x="42" y="95"/>
                </a:cubicBezTo>
                <a:cubicBezTo>
                  <a:pt x="42" y="96"/>
                  <a:pt x="41" y="97"/>
                  <a:pt x="41" y="97"/>
                </a:cubicBezTo>
                <a:cubicBezTo>
                  <a:pt x="42" y="96"/>
                  <a:pt x="43" y="96"/>
                  <a:pt x="43" y="95"/>
                </a:cubicBezTo>
                <a:cubicBezTo>
                  <a:pt x="44" y="95"/>
                  <a:pt x="45" y="95"/>
                  <a:pt x="46" y="95"/>
                </a:cubicBezTo>
                <a:cubicBezTo>
                  <a:pt x="47" y="97"/>
                  <a:pt x="47" y="95"/>
                  <a:pt x="48" y="93"/>
                </a:cubicBezTo>
                <a:cubicBezTo>
                  <a:pt x="48" y="93"/>
                  <a:pt x="48" y="93"/>
                  <a:pt x="48" y="92"/>
                </a:cubicBezTo>
                <a:cubicBezTo>
                  <a:pt x="49" y="94"/>
                  <a:pt x="50" y="97"/>
                  <a:pt x="53" y="100"/>
                </a:cubicBezTo>
                <a:cubicBezTo>
                  <a:pt x="53" y="100"/>
                  <a:pt x="52" y="120"/>
                  <a:pt x="43" y="134"/>
                </a:cubicBezTo>
                <a:cubicBezTo>
                  <a:pt x="35" y="142"/>
                  <a:pt x="17" y="147"/>
                  <a:pt x="32" y="160"/>
                </a:cubicBezTo>
                <a:cubicBezTo>
                  <a:pt x="32" y="160"/>
                  <a:pt x="38" y="164"/>
                  <a:pt x="47" y="169"/>
                </a:cubicBezTo>
                <a:cubicBezTo>
                  <a:pt x="43" y="173"/>
                  <a:pt x="38" y="181"/>
                  <a:pt x="38" y="199"/>
                </a:cubicBezTo>
                <a:cubicBezTo>
                  <a:pt x="34" y="202"/>
                  <a:pt x="31" y="206"/>
                  <a:pt x="30" y="208"/>
                </a:cubicBezTo>
                <a:cubicBezTo>
                  <a:pt x="30" y="208"/>
                  <a:pt x="30" y="208"/>
                  <a:pt x="30" y="208"/>
                </a:cubicBezTo>
                <a:cubicBezTo>
                  <a:pt x="30" y="208"/>
                  <a:pt x="30" y="208"/>
                  <a:pt x="30" y="208"/>
                </a:cubicBezTo>
                <a:cubicBezTo>
                  <a:pt x="29" y="208"/>
                  <a:pt x="27" y="207"/>
                  <a:pt x="29" y="210"/>
                </a:cubicBezTo>
                <a:cubicBezTo>
                  <a:pt x="30" y="214"/>
                  <a:pt x="56" y="210"/>
                  <a:pt x="56" y="210"/>
                </a:cubicBezTo>
                <a:cubicBezTo>
                  <a:pt x="59" y="207"/>
                  <a:pt x="56" y="208"/>
                  <a:pt x="56" y="208"/>
                </a:cubicBezTo>
                <a:cubicBezTo>
                  <a:pt x="54" y="206"/>
                  <a:pt x="53" y="204"/>
                  <a:pt x="52" y="203"/>
                </a:cubicBezTo>
                <a:cubicBezTo>
                  <a:pt x="53" y="202"/>
                  <a:pt x="54" y="201"/>
                  <a:pt x="55" y="200"/>
                </a:cubicBezTo>
                <a:cubicBezTo>
                  <a:pt x="55" y="200"/>
                  <a:pt x="57" y="196"/>
                  <a:pt x="59" y="191"/>
                </a:cubicBezTo>
                <a:cubicBezTo>
                  <a:pt x="59" y="191"/>
                  <a:pt x="59" y="191"/>
                  <a:pt x="59" y="191"/>
                </a:cubicBezTo>
                <a:cubicBezTo>
                  <a:pt x="60" y="188"/>
                  <a:pt x="60" y="188"/>
                  <a:pt x="60" y="188"/>
                </a:cubicBezTo>
                <a:cubicBezTo>
                  <a:pt x="60" y="188"/>
                  <a:pt x="60" y="188"/>
                  <a:pt x="60" y="188"/>
                </a:cubicBezTo>
                <a:cubicBezTo>
                  <a:pt x="62" y="184"/>
                  <a:pt x="63" y="179"/>
                  <a:pt x="64" y="175"/>
                </a:cubicBezTo>
                <a:cubicBezTo>
                  <a:pt x="70" y="177"/>
                  <a:pt x="76" y="177"/>
                  <a:pt x="82" y="177"/>
                </a:cubicBezTo>
                <a:cubicBezTo>
                  <a:pt x="82" y="177"/>
                  <a:pt x="82" y="177"/>
                  <a:pt x="82" y="177"/>
                </a:cubicBezTo>
                <a:cubicBezTo>
                  <a:pt x="82" y="177"/>
                  <a:pt x="82" y="177"/>
                  <a:pt x="82" y="177"/>
                </a:cubicBezTo>
                <a:cubicBezTo>
                  <a:pt x="94" y="177"/>
                  <a:pt x="106" y="173"/>
                  <a:pt x="117" y="162"/>
                </a:cubicBezTo>
                <a:cubicBezTo>
                  <a:pt x="117" y="162"/>
                  <a:pt x="118" y="163"/>
                  <a:pt x="118" y="163"/>
                </a:cubicBezTo>
                <a:cubicBezTo>
                  <a:pt x="118" y="163"/>
                  <a:pt x="124" y="165"/>
                  <a:pt x="130" y="166"/>
                </a:cubicBezTo>
                <a:cubicBezTo>
                  <a:pt x="130" y="166"/>
                  <a:pt x="130" y="166"/>
                  <a:pt x="130" y="166"/>
                </a:cubicBezTo>
                <a:cubicBezTo>
                  <a:pt x="131" y="166"/>
                  <a:pt x="131" y="166"/>
                  <a:pt x="131" y="166"/>
                </a:cubicBezTo>
                <a:cubicBezTo>
                  <a:pt x="131" y="166"/>
                  <a:pt x="132" y="167"/>
                  <a:pt x="133" y="167"/>
                </a:cubicBezTo>
                <a:cubicBezTo>
                  <a:pt x="133" y="167"/>
                  <a:pt x="133" y="167"/>
                  <a:pt x="133" y="167"/>
                </a:cubicBezTo>
                <a:cubicBezTo>
                  <a:pt x="133" y="167"/>
                  <a:pt x="133" y="167"/>
                  <a:pt x="133" y="167"/>
                </a:cubicBezTo>
                <a:cubicBezTo>
                  <a:pt x="134" y="167"/>
                  <a:pt x="135" y="167"/>
                  <a:pt x="136" y="167"/>
                </a:cubicBezTo>
                <a:cubicBezTo>
                  <a:pt x="137" y="168"/>
                  <a:pt x="137" y="168"/>
                  <a:pt x="137" y="168"/>
                </a:cubicBezTo>
                <a:cubicBezTo>
                  <a:pt x="137" y="168"/>
                  <a:pt x="137" y="168"/>
                  <a:pt x="137" y="168"/>
                </a:cubicBezTo>
                <a:cubicBezTo>
                  <a:pt x="139" y="168"/>
                  <a:pt x="141" y="168"/>
                  <a:pt x="143" y="168"/>
                </a:cubicBezTo>
                <a:cubicBezTo>
                  <a:pt x="143" y="171"/>
                  <a:pt x="144" y="172"/>
                  <a:pt x="144" y="172"/>
                </a:cubicBezTo>
                <a:cubicBezTo>
                  <a:pt x="144" y="172"/>
                  <a:pt x="141" y="174"/>
                  <a:pt x="146" y="175"/>
                </a:cubicBezTo>
                <a:cubicBezTo>
                  <a:pt x="151" y="175"/>
                  <a:pt x="167" y="155"/>
                  <a:pt x="167" y="155"/>
                </a:cubicBezTo>
                <a:cubicBezTo>
                  <a:pt x="166" y="151"/>
                  <a:pt x="164" y="154"/>
                  <a:pt x="164" y="154"/>
                </a:cubicBezTo>
                <a:close/>
                <a:moveTo>
                  <a:pt x="102" y="101"/>
                </a:moveTo>
                <a:cubicBezTo>
                  <a:pt x="101" y="103"/>
                  <a:pt x="101" y="104"/>
                  <a:pt x="100" y="105"/>
                </a:cubicBezTo>
                <a:cubicBezTo>
                  <a:pt x="101" y="104"/>
                  <a:pt x="101" y="102"/>
                  <a:pt x="102" y="101"/>
                </a:cubicBezTo>
                <a:close/>
                <a:moveTo>
                  <a:pt x="115" y="80"/>
                </a:moveTo>
                <a:cubicBezTo>
                  <a:pt x="114" y="80"/>
                  <a:pt x="113" y="80"/>
                  <a:pt x="112" y="80"/>
                </a:cubicBezTo>
                <a:cubicBezTo>
                  <a:pt x="112" y="79"/>
                  <a:pt x="112" y="79"/>
                  <a:pt x="111" y="77"/>
                </a:cubicBezTo>
                <a:cubicBezTo>
                  <a:pt x="112" y="79"/>
                  <a:pt x="114" y="79"/>
                  <a:pt x="115" y="80"/>
                </a:cubicBezTo>
                <a:close/>
                <a:moveTo>
                  <a:pt x="100" y="73"/>
                </a:moveTo>
                <a:cubicBezTo>
                  <a:pt x="101" y="75"/>
                  <a:pt x="101" y="77"/>
                  <a:pt x="100" y="80"/>
                </a:cubicBezTo>
                <a:cubicBezTo>
                  <a:pt x="99" y="79"/>
                  <a:pt x="98" y="78"/>
                  <a:pt x="96" y="78"/>
                </a:cubicBezTo>
                <a:cubicBezTo>
                  <a:pt x="98" y="76"/>
                  <a:pt x="99" y="75"/>
                  <a:pt x="100" y="73"/>
                </a:cubicBezTo>
                <a:close/>
                <a:moveTo>
                  <a:pt x="57" y="69"/>
                </a:moveTo>
                <a:cubicBezTo>
                  <a:pt x="58" y="71"/>
                  <a:pt x="59" y="73"/>
                  <a:pt x="61" y="74"/>
                </a:cubicBezTo>
                <a:cubicBezTo>
                  <a:pt x="59" y="78"/>
                  <a:pt x="59" y="78"/>
                  <a:pt x="59" y="78"/>
                </a:cubicBezTo>
                <a:cubicBezTo>
                  <a:pt x="58" y="79"/>
                  <a:pt x="58" y="79"/>
                  <a:pt x="58" y="79"/>
                </a:cubicBezTo>
                <a:cubicBezTo>
                  <a:pt x="57" y="76"/>
                  <a:pt x="57" y="73"/>
                  <a:pt x="57" y="69"/>
                </a:cubicBezTo>
                <a:close/>
                <a:moveTo>
                  <a:pt x="54" y="74"/>
                </a:moveTo>
                <a:cubicBezTo>
                  <a:pt x="55" y="76"/>
                  <a:pt x="55" y="78"/>
                  <a:pt x="56" y="80"/>
                </a:cubicBezTo>
                <a:cubicBezTo>
                  <a:pt x="55" y="80"/>
                  <a:pt x="55" y="80"/>
                  <a:pt x="54" y="81"/>
                </a:cubicBezTo>
                <a:cubicBezTo>
                  <a:pt x="53" y="79"/>
                  <a:pt x="53" y="78"/>
                  <a:pt x="53" y="75"/>
                </a:cubicBezTo>
                <a:cubicBezTo>
                  <a:pt x="53" y="75"/>
                  <a:pt x="54" y="74"/>
                  <a:pt x="54" y="74"/>
                </a:cubicBezTo>
                <a:close/>
                <a:moveTo>
                  <a:pt x="51" y="78"/>
                </a:moveTo>
                <a:cubicBezTo>
                  <a:pt x="52" y="80"/>
                  <a:pt x="52" y="81"/>
                  <a:pt x="53" y="82"/>
                </a:cubicBezTo>
                <a:cubicBezTo>
                  <a:pt x="52" y="82"/>
                  <a:pt x="52" y="82"/>
                  <a:pt x="51" y="83"/>
                </a:cubicBezTo>
                <a:cubicBezTo>
                  <a:pt x="51" y="82"/>
                  <a:pt x="51" y="82"/>
                  <a:pt x="51" y="82"/>
                </a:cubicBezTo>
                <a:cubicBezTo>
                  <a:pt x="51" y="81"/>
                  <a:pt x="51" y="79"/>
                  <a:pt x="51" y="78"/>
                </a:cubicBezTo>
                <a:close/>
                <a:moveTo>
                  <a:pt x="44" y="75"/>
                </a:moveTo>
                <a:cubicBezTo>
                  <a:pt x="44" y="75"/>
                  <a:pt x="44" y="75"/>
                  <a:pt x="44" y="75"/>
                </a:cubicBezTo>
                <a:cubicBezTo>
                  <a:pt x="44" y="75"/>
                  <a:pt x="44" y="75"/>
                  <a:pt x="44" y="75"/>
                </a:cubicBezTo>
                <a:cubicBezTo>
                  <a:pt x="44" y="75"/>
                  <a:pt x="44" y="75"/>
                  <a:pt x="44" y="75"/>
                </a:cubicBez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GB" dirty="0">
              <a:solidFill>
                <a:srgbClr val="0070C0"/>
              </a:solidFill>
            </a:endParaRPr>
          </a:p>
        </p:txBody>
      </p:sp>
      <p:graphicFrame>
        <p:nvGraphicFramePr>
          <p:cNvPr id="34" name="Table 33">
            <a:extLst>
              <a:ext uri="{FF2B5EF4-FFF2-40B4-BE49-F238E27FC236}">
                <a16:creationId xmlns:a16="http://schemas.microsoft.com/office/drawing/2014/main" id="{9F405246-FA13-48B6-A077-40FC5AB36B41}"/>
              </a:ext>
            </a:extLst>
          </p:cNvPr>
          <p:cNvGraphicFramePr>
            <a:graphicFrameLocks noGrp="1"/>
          </p:cNvGraphicFramePr>
          <p:nvPr>
            <p:extLst>
              <p:ext uri="{D42A27DB-BD31-4B8C-83A1-F6EECF244321}">
                <p14:modId xmlns:p14="http://schemas.microsoft.com/office/powerpoint/2010/main" val="464833718"/>
              </p:ext>
            </p:extLst>
          </p:nvPr>
        </p:nvGraphicFramePr>
        <p:xfrm>
          <a:off x="3959893" y="2904541"/>
          <a:ext cx="3600000" cy="1038159"/>
        </p:xfrm>
        <a:graphic>
          <a:graphicData uri="http://schemas.openxmlformats.org/drawingml/2006/table">
            <a:tbl>
              <a:tblPr firstRow="1" firstCol="1" bandRow="1">
                <a:tableStyleId>{69012ECD-51FC-41F1-AA8D-1B2483CD663E}</a:tableStyleId>
              </a:tblPr>
              <a:tblGrid>
                <a:gridCol w="964532">
                  <a:extLst>
                    <a:ext uri="{9D8B030D-6E8A-4147-A177-3AD203B41FA5}">
                      <a16:colId xmlns:a16="http://schemas.microsoft.com/office/drawing/2014/main" val="2539087607"/>
                    </a:ext>
                  </a:extLst>
                </a:gridCol>
                <a:gridCol w="1543050">
                  <a:extLst>
                    <a:ext uri="{9D8B030D-6E8A-4147-A177-3AD203B41FA5}">
                      <a16:colId xmlns:a16="http://schemas.microsoft.com/office/drawing/2014/main" val="339160122"/>
                    </a:ext>
                  </a:extLst>
                </a:gridCol>
                <a:gridCol w="1092418">
                  <a:extLst>
                    <a:ext uri="{9D8B030D-6E8A-4147-A177-3AD203B41FA5}">
                      <a16:colId xmlns:a16="http://schemas.microsoft.com/office/drawing/2014/main" val="1901206280"/>
                    </a:ext>
                  </a:extLst>
                </a:gridCol>
              </a:tblGrid>
              <a:tr h="59411">
                <a:tc>
                  <a:txBody>
                    <a:bodyPr/>
                    <a:lstStyle/>
                    <a:p>
                      <a:pPr marL="0" marR="0" algn="l" defTabSz="1018879" rtl="0" eaLnBrk="1" latinLnBrk="0" hangingPunct="1">
                        <a:lnSpc>
                          <a:spcPct val="115000"/>
                        </a:lnSpc>
                        <a:spcBef>
                          <a:spcPts val="0"/>
                        </a:spcBef>
                        <a:spcAft>
                          <a:spcPts val="0"/>
                        </a:spcAft>
                      </a:pPr>
                      <a:r>
                        <a:rPr lang="fr-FR" sz="900" b="1" dirty="0">
                          <a:solidFill>
                            <a:schemeClr val="tx1"/>
                          </a:solidFill>
                          <a:latin typeface="+mn-lt"/>
                        </a:rPr>
                        <a:t>Poids</a:t>
                      </a:r>
                    </a:p>
                  </a:txBody>
                  <a:tcPr marL="54769" marR="54769" marT="13811" marB="13811" anchor="ctr">
                    <a:solidFill>
                      <a:schemeClr val="accent1">
                        <a:lumMod val="60000"/>
                        <a:lumOff val="40000"/>
                      </a:schemeClr>
                    </a:solidFill>
                  </a:tcPr>
                </a:tc>
                <a:tc>
                  <a:txBody>
                    <a:bodyPr/>
                    <a:lstStyle/>
                    <a:p>
                      <a:pPr marL="0" marR="0" algn="ctr" defTabSz="1018879" rtl="0" eaLnBrk="1" latinLnBrk="0" hangingPunct="1">
                        <a:lnSpc>
                          <a:spcPct val="115000"/>
                        </a:lnSpc>
                        <a:spcBef>
                          <a:spcPts val="0"/>
                        </a:spcBef>
                        <a:spcAft>
                          <a:spcPts val="0"/>
                        </a:spcAft>
                      </a:pPr>
                      <a:r>
                        <a:rPr lang="fr-FR" sz="900" b="1" dirty="0">
                          <a:solidFill>
                            <a:schemeClr val="tx1"/>
                          </a:solidFill>
                          <a:latin typeface="+mn-lt"/>
                        </a:rPr>
                        <a:t>Posologie quotidienne recommandée de </a:t>
                      </a:r>
                      <a:r>
                        <a:rPr lang="fr-FR" sz="900" b="1" dirty="0" err="1">
                          <a:solidFill>
                            <a:schemeClr val="tx1"/>
                          </a:solidFill>
                          <a:latin typeface="+mn-lt"/>
                        </a:rPr>
                        <a:t>pDTG</a:t>
                      </a:r>
                      <a:endParaRPr lang="fr-FR" sz="900" b="1" dirty="0">
                        <a:solidFill>
                          <a:schemeClr val="tx1"/>
                        </a:solidFill>
                        <a:latin typeface="+mn-lt"/>
                      </a:endParaRPr>
                    </a:p>
                  </a:txBody>
                  <a:tcPr marL="137160" marR="54769" marT="13811" marB="13811" anchor="ctr">
                    <a:solidFill>
                      <a:schemeClr val="accent1">
                        <a:lumMod val="60000"/>
                        <a:lumOff val="40000"/>
                      </a:schemeClr>
                    </a:solidFill>
                  </a:tcPr>
                </a:tc>
                <a:tc>
                  <a:txBody>
                    <a:bodyPr/>
                    <a:lstStyle/>
                    <a:p>
                      <a:pPr marL="0" marR="0" algn="ctr" defTabSz="1018879" rtl="0" eaLnBrk="1" latinLnBrk="0" hangingPunct="1">
                        <a:lnSpc>
                          <a:spcPct val="115000"/>
                        </a:lnSpc>
                        <a:spcBef>
                          <a:spcPts val="0"/>
                        </a:spcBef>
                        <a:spcAft>
                          <a:spcPts val="0"/>
                        </a:spcAft>
                      </a:pPr>
                      <a:r>
                        <a:rPr lang="fr-FR" sz="900" b="1" dirty="0">
                          <a:solidFill>
                            <a:schemeClr val="tx1"/>
                          </a:solidFill>
                          <a:latin typeface="+mn-lt"/>
                          <a:ea typeface="Calibri" panose="020F0502020204030204" pitchFamily="34" charset="0"/>
                          <a:cs typeface="Calibri" panose="020F0502020204030204" pitchFamily="34" charset="0"/>
                        </a:rPr>
                        <a:t>Nombre de comprimés</a:t>
                      </a:r>
                    </a:p>
                  </a:txBody>
                  <a:tcPr marL="137160" marR="54769" marT="13811" marB="13811" anchor="ctr">
                    <a:solidFill>
                      <a:schemeClr val="accent1">
                        <a:lumMod val="60000"/>
                        <a:lumOff val="40000"/>
                      </a:schemeClr>
                    </a:solidFill>
                  </a:tcPr>
                </a:tc>
                <a:extLst>
                  <a:ext uri="{0D108BD9-81ED-4DB2-BD59-A6C34878D82A}">
                    <a16:rowId xmlns:a16="http://schemas.microsoft.com/office/drawing/2014/main" val="1444650204"/>
                  </a:ext>
                </a:extLst>
              </a:tr>
              <a:tr h="176085">
                <a:tc>
                  <a:txBody>
                    <a:bodyPr/>
                    <a:lstStyle/>
                    <a:p>
                      <a:pPr marL="0" marR="0" algn="l">
                        <a:lnSpc>
                          <a:spcPct val="115000"/>
                        </a:lnSpc>
                        <a:spcBef>
                          <a:spcPts val="0"/>
                        </a:spcBef>
                        <a:spcAft>
                          <a:spcPts val="0"/>
                        </a:spcAft>
                      </a:pPr>
                      <a:r>
                        <a:rPr lang="en-US" sz="900" b="0" dirty="0">
                          <a:solidFill>
                            <a:schemeClr val="tx1"/>
                          </a:solidFill>
                          <a:effectLst/>
                          <a:latin typeface="+mn-lt"/>
                        </a:rPr>
                        <a:t>3 à &lt; 6 kg</a:t>
                      </a:r>
                      <a:endParaRPr lang="en-US" sz="900" b="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tc>
                <a:tc>
                  <a:txBody>
                    <a:bodyPr/>
                    <a:lstStyle/>
                    <a:p>
                      <a:pPr marL="0" marR="0" algn="ctr">
                        <a:lnSpc>
                          <a:spcPct val="95000"/>
                        </a:lnSpc>
                        <a:spcBef>
                          <a:spcPts val="300"/>
                        </a:spcBef>
                        <a:spcAft>
                          <a:spcPts val="300"/>
                        </a:spcAft>
                      </a:pPr>
                      <a:r>
                        <a:rPr lang="fr-FR" sz="900" b="0" dirty="0">
                          <a:solidFill>
                            <a:schemeClr val="tx1"/>
                          </a:solidFill>
                          <a:latin typeface="+mn-lt"/>
                        </a:rPr>
                        <a:t>5 mg en une fois par jour</a:t>
                      </a:r>
                    </a:p>
                  </a:txBody>
                  <a:tcPr marL="137160" marR="54769" marT="13811" marB="13811" anchor="ctr"/>
                </a:tc>
                <a:tc>
                  <a:txBody>
                    <a:bodyPr/>
                    <a:lstStyle/>
                    <a:p>
                      <a:pPr marL="0" marR="0" algn="ctr">
                        <a:lnSpc>
                          <a:spcPct val="95000"/>
                        </a:lnSpc>
                        <a:spcBef>
                          <a:spcPts val="300"/>
                        </a:spcBef>
                        <a:spcAft>
                          <a:spcPts val="300"/>
                        </a:spcAft>
                      </a:pPr>
                      <a:r>
                        <a:rPr lang="fr-FR" sz="900" b="0">
                          <a:solidFill>
                            <a:schemeClr val="tx1"/>
                          </a:solidFill>
                          <a:latin typeface="+mn-lt"/>
                          <a:ea typeface="Calibri" panose="020F0502020204030204" pitchFamily="34" charset="0"/>
                          <a:cs typeface="Calibri" panose="020F0502020204030204" pitchFamily="34" charset="0"/>
                        </a:rPr>
                        <a:t>0,5</a:t>
                      </a:r>
                    </a:p>
                  </a:txBody>
                  <a:tcPr marL="137160" marR="54769" marT="13811" marB="13811" anchor="ctr"/>
                </a:tc>
                <a:extLst>
                  <a:ext uri="{0D108BD9-81ED-4DB2-BD59-A6C34878D82A}">
                    <a16:rowId xmlns:a16="http://schemas.microsoft.com/office/drawing/2014/main" val="362600272"/>
                  </a:ext>
                </a:extLst>
              </a:tr>
              <a:tr h="176085">
                <a:tc>
                  <a:txBody>
                    <a:bodyPr/>
                    <a:lstStyle/>
                    <a:p>
                      <a:pPr marL="0" marR="0" algn="l">
                        <a:lnSpc>
                          <a:spcPct val="115000"/>
                        </a:lnSpc>
                        <a:spcBef>
                          <a:spcPts val="0"/>
                        </a:spcBef>
                        <a:spcAft>
                          <a:spcPts val="0"/>
                        </a:spcAft>
                      </a:pPr>
                      <a:r>
                        <a:rPr lang="en-US" sz="900" b="0" dirty="0">
                          <a:solidFill>
                            <a:schemeClr val="tx1"/>
                          </a:solidFill>
                          <a:effectLst/>
                          <a:latin typeface="+mn-lt"/>
                        </a:rPr>
                        <a:t>6 to &lt; 10 kg</a:t>
                      </a:r>
                      <a:endParaRPr lang="en-US" sz="900" b="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tc>
                <a:tc>
                  <a:txBody>
                    <a:bodyPr/>
                    <a:lstStyle/>
                    <a:p>
                      <a:pPr marL="0" marR="0" algn="ctr">
                        <a:lnSpc>
                          <a:spcPct val="95000"/>
                        </a:lnSpc>
                        <a:spcBef>
                          <a:spcPts val="300"/>
                        </a:spcBef>
                        <a:spcAft>
                          <a:spcPts val="300"/>
                        </a:spcAft>
                      </a:pPr>
                      <a:r>
                        <a:rPr lang="fr-FR" sz="900" b="0" dirty="0">
                          <a:solidFill>
                            <a:schemeClr val="tx1"/>
                          </a:solidFill>
                          <a:latin typeface="+mn-lt"/>
                        </a:rPr>
                        <a:t>15 mg en une fois par jour</a:t>
                      </a:r>
                    </a:p>
                  </a:txBody>
                  <a:tcPr marL="137160" marR="54769" marT="13811" marB="13811" anchor="ctr"/>
                </a:tc>
                <a:tc>
                  <a:txBody>
                    <a:bodyPr/>
                    <a:lstStyle/>
                    <a:p>
                      <a:pPr marL="0" marR="0" algn="ctr">
                        <a:lnSpc>
                          <a:spcPct val="95000"/>
                        </a:lnSpc>
                        <a:spcBef>
                          <a:spcPts val="300"/>
                        </a:spcBef>
                        <a:spcAft>
                          <a:spcPts val="300"/>
                        </a:spcAft>
                      </a:pPr>
                      <a:r>
                        <a:rPr lang="fr-FR" sz="900" b="0">
                          <a:solidFill>
                            <a:schemeClr val="tx1"/>
                          </a:solidFill>
                          <a:latin typeface="+mn-lt"/>
                          <a:ea typeface="Calibri" panose="020F0502020204030204" pitchFamily="34" charset="0"/>
                          <a:cs typeface="Calibri" panose="020F0502020204030204" pitchFamily="34" charset="0"/>
                        </a:rPr>
                        <a:t>1,5</a:t>
                      </a:r>
                    </a:p>
                  </a:txBody>
                  <a:tcPr marL="137160" marR="54769" marT="13811" marB="13811" anchor="ctr"/>
                </a:tc>
                <a:extLst>
                  <a:ext uri="{0D108BD9-81ED-4DB2-BD59-A6C34878D82A}">
                    <a16:rowId xmlns:a16="http://schemas.microsoft.com/office/drawing/2014/main" val="228562659"/>
                  </a:ext>
                </a:extLst>
              </a:tr>
              <a:tr h="176085">
                <a:tc>
                  <a:txBody>
                    <a:bodyPr/>
                    <a:lstStyle/>
                    <a:p>
                      <a:pPr marL="0" marR="0" algn="l">
                        <a:lnSpc>
                          <a:spcPct val="115000"/>
                        </a:lnSpc>
                        <a:spcBef>
                          <a:spcPts val="0"/>
                        </a:spcBef>
                        <a:spcAft>
                          <a:spcPts val="0"/>
                        </a:spcAft>
                      </a:pPr>
                      <a:r>
                        <a:rPr lang="en-US" sz="900" b="0" dirty="0">
                          <a:solidFill>
                            <a:schemeClr val="tx1"/>
                          </a:solidFill>
                          <a:effectLst/>
                          <a:latin typeface="+mn-lt"/>
                        </a:rPr>
                        <a:t>10 à &lt; 14 kg</a:t>
                      </a:r>
                      <a:endParaRPr lang="en-US" sz="900" b="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tc>
                <a:tc>
                  <a:txBody>
                    <a:bodyPr/>
                    <a:lstStyle/>
                    <a:p>
                      <a:pPr marL="0" marR="0" algn="ctr">
                        <a:lnSpc>
                          <a:spcPct val="95000"/>
                        </a:lnSpc>
                        <a:spcBef>
                          <a:spcPts val="300"/>
                        </a:spcBef>
                        <a:spcAft>
                          <a:spcPts val="300"/>
                        </a:spcAft>
                      </a:pPr>
                      <a:r>
                        <a:rPr lang="fr-FR" sz="900" b="0" dirty="0">
                          <a:solidFill>
                            <a:schemeClr val="tx1"/>
                          </a:solidFill>
                          <a:latin typeface="+mn-lt"/>
                        </a:rPr>
                        <a:t>20 mg en une fois par jour</a:t>
                      </a:r>
                    </a:p>
                  </a:txBody>
                  <a:tcPr marL="137160" marR="54769" marT="13811" marB="13811" anchor="ctr"/>
                </a:tc>
                <a:tc>
                  <a:txBody>
                    <a:bodyPr/>
                    <a:lstStyle/>
                    <a:p>
                      <a:pPr marL="0" marR="0" algn="ctr">
                        <a:lnSpc>
                          <a:spcPct val="95000"/>
                        </a:lnSpc>
                        <a:spcBef>
                          <a:spcPts val="300"/>
                        </a:spcBef>
                        <a:spcAft>
                          <a:spcPts val="300"/>
                        </a:spcAft>
                      </a:pPr>
                      <a:r>
                        <a:rPr lang="fr-FR" sz="900" b="0" dirty="0">
                          <a:solidFill>
                            <a:schemeClr val="tx1"/>
                          </a:solidFill>
                          <a:latin typeface="+mn-lt"/>
                          <a:ea typeface="Calibri" panose="020F0502020204030204" pitchFamily="34" charset="0"/>
                          <a:cs typeface="Calibri" panose="020F0502020204030204" pitchFamily="34" charset="0"/>
                        </a:rPr>
                        <a:t>2</a:t>
                      </a:r>
                    </a:p>
                  </a:txBody>
                  <a:tcPr marL="137160" marR="54769" marT="13811" marB="13811" anchor="ctr"/>
                </a:tc>
                <a:extLst>
                  <a:ext uri="{0D108BD9-81ED-4DB2-BD59-A6C34878D82A}">
                    <a16:rowId xmlns:a16="http://schemas.microsoft.com/office/drawing/2014/main" val="2699278544"/>
                  </a:ext>
                </a:extLst>
              </a:tr>
              <a:tr h="176085">
                <a:tc>
                  <a:txBody>
                    <a:bodyPr/>
                    <a:lstStyle/>
                    <a:p>
                      <a:pPr marL="0" marR="0" lvl="0" indent="0" algn="l" defTabSz="457200" rtl="0" eaLnBrk="1" fontAlgn="auto" latinLnBrk="0" hangingPunct="1">
                        <a:lnSpc>
                          <a:spcPct val="95000"/>
                        </a:lnSpc>
                        <a:spcBef>
                          <a:spcPts val="0"/>
                        </a:spcBef>
                        <a:spcAft>
                          <a:spcPts val="0"/>
                        </a:spcAft>
                        <a:buClrTx/>
                        <a:buSzTx/>
                        <a:buFontTx/>
                        <a:buNone/>
                        <a:tabLst/>
                        <a:defRPr/>
                      </a:pPr>
                      <a:r>
                        <a:rPr lang="en-US" sz="900" b="0" dirty="0">
                          <a:solidFill>
                            <a:schemeClr val="tx1"/>
                          </a:solidFill>
                          <a:effectLst/>
                          <a:latin typeface="+mn-lt"/>
                        </a:rPr>
                        <a:t>14 à &lt; 20 kg</a:t>
                      </a:r>
                      <a:endParaRPr lang="fr-FR" sz="900" b="0" dirty="0">
                        <a:solidFill>
                          <a:schemeClr val="tx1"/>
                        </a:solidFill>
                        <a:latin typeface="+mn-lt"/>
                      </a:endParaRPr>
                    </a:p>
                  </a:txBody>
                  <a:tcPr marL="54769" marR="54769" marT="13811" marB="13811" anchor="ctr"/>
                </a:tc>
                <a:tc>
                  <a:txBody>
                    <a:bodyPr/>
                    <a:lstStyle/>
                    <a:p>
                      <a:pPr marL="0" marR="0" algn="ctr">
                        <a:lnSpc>
                          <a:spcPct val="95000"/>
                        </a:lnSpc>
                        <a:spcBef>
                          <a:spcPts val="300"/>
                        </a:spcBef>
                        <a:spcAft>
                          <a:spcPts val="300"/>
                        </a:spcAft>
                      </a:pPr>
                      <a:r>
                        <a:rPr lang="fr-FR" sz="900" b="0" dirty="0">
                          <a:solidFill>
                            <a:schemeClr val="tx1"/>
                          </a:solidFill>
                          <a:latin typeface="+mn-lt"/>
                        </a:rPr>
                        <a:t>25 mg en une fois par jour</a:t>
                      </a:r>
                    </a:p>
                  </a:txBody>
                  <a:tcPr marL="137160" marR="54769" marT="13811" marB="13811" anchor="ctr"/>
                </a:tc>
                <a:tc>
                  <a:txBody>
                    <a:bodyPr/>
                    <a:lstStyle/>
                    <a:p>
                      <a:pPr marL="0" marR="0" algn="ctr">
                        <a:lnSpc>
                          <a:spcPct val="95000"/>
                        </a:lnSpc>
                        <a:spcBef>
                          <a:spcPts val="300"/>
                        </a:spcBef>
                        <a:spcAft>
                          <a:spcPts val="300"/>
                        </a:spcAft>
                      </a:pPr>
                      <a:r>
                        <a:rPr lang="fr-FR" sz="900" b="0" dirty="0">
                          <a:solidFill>
                            <a:schemeClr val="tx1"/>
                          </a:solidFill>
                          <a:latin typeface="+mn-lt"/>
                          <a:ea typeface="Calibri" panose="020F0502020204030204" pitchFamily="34" charset="0"/>
                          <a:cs typeface="Calibri" panose="020F0502020204030204" pitchFamily="34" charset="0"/>
                        </a:rPr>
                        <a:t>2,5</a:t>
                      </a:r>
                    </a:p>
                  </a:txBody>
                  <a:tcPr marL="137160" marR="54769" marT="13811" marB="13811" anchor="ctr"/>
                </a:tc>
                <a:extLst>
                  <a:ext uri="{0D108BD9-81ED-4DB2-BD59-A6C34878D82A}">
                    <a16:rowId xmlns:a16="http://schemas.microsoft.com/office/drawing/2014/main" val="2747955746"/>
                  </a:ext>
                </a:extLst>
              </a:tr>
            </a:tbl>
          </a:graphicData>
        </a:graphic>
      </p:graphicFrame>
      <p:sp>
        <p:nvSpPr>
          <p:cNvPr id="77" name="TextBox 76">
            <a:extLst>
              <a:ext uri="{FF2B5EF4-FFF2-40B4-BE49-F238E27FC236}">
                <a16:creationId xmlns:a16="http://schemas.microsoft.com/office/drawing/2014/main" id="{C697D47E-1603-481D-8945-7265DC4C31D9}"/>
              </a:ext>
            </a:extLst>
          </p:cNvPr>
          <p:cNvSpPr txBox="1"/>
          <p:nvPr/>
        </p:nvSpPr>
        <p:spPr bwMode="gray">
          <a:xfrm>
            <a:off x="3984821" y="2732301"/>
            <a:ext cx="3456565" cy="141577"/>
          </a:xfrm>
          <a:prstGeom prst="rect">
            <a:avLst/>
          </a:prstGeom>
          <a:noFill/>
        </p:spPr>
        <p:txBody>
          <a:bodyPr wrap="square" lIns="0" tIns="0" rIns="0" bIns="0" rtlCol="0">
            <a:spAutoFit/>
          </a:bodyPr>
          <a:lstStyle/>
          <a:p>
            <a:pPr>
              <a:spcBef>
                <a:spcPts val="500"/>
              </a:spcBef>
            </a:pPr>
            <a:r>
              <a:rPr lang="fr-FR" sz="920" b="1" dirty="0">
                <a:latin typeface="Calibri" panose="020F0502020204030204" pitchFamily="34" charset="0"/>
              </a:rPr>
              <a:t>La posologie du </a:t>
            </a:r>
            <a:r>
              <a:rPr lang="fr-FR" sz="920" b="1" dirty="0" err="1">
                <a:latin typeface="Calibri" panose="020F0502020204030204" pitchFamily="34" charset="0"/>
              </a:rPr>
              <a:t>pDTG</a:t>
            </a:r>
            <a:r>
              <a:rPr lang="fr-FR" sz="920" b="1" dirty="0">
                <a:latin typeface="Calibri" panose="020F0502020204030204" pitchFamily="34" charset="0"/>
              </a:rPr>
              <a:t> doit être ajustée en fonction du poids de l’enfant</a:t>
            </a:r>
          </a:p>
        </p:txBody>
      </p:sp>
      <p:graphicFrame>
        <p:nvGraphicFramePr>
          <p:cNvPr id="24" name="Table 23">
            <a:extLst>
              <a:ext uri="{FF2B5EF4-FFF2-40B4-BE49-F238E27FC236}">
                <a16:creationId xmlns:a16="http://schemas.microsoft.com/office/drawing/2014/main" id="{55F6F9C8-1F8F-43C6-974E-ACC9EC684FA9}"/>
              </a:ext>
            </a:extLst>
          </p:cNvPr>
          <p:cNvGraphicFramePr>
            <a:graphicFrameLocks noGrp="1"/>
          </p:cNvGraphicFramePr>
          <p:nvPr>
            <p:extLst>
              <p:ext uri="{D42A27DB-BD31-4B8C-83A1-F6EECF244321}">
                <p14:modId xmlns:p14="http://schemas.microsoft.com/office/powerpoint/2010/main" val="942882803"/>
              </p:ext>
            </p:extLst>
          </p:nvPr>
        </p:nvGraphicFramePr>
        <p:xfrm>
          <a:off x="3976510" y="4406900"/>
          <a:ext cx="3599998" cy="1198687"/>
        </p:xfrm>
        <a:graphic>
          <a:graphicData uri="http://schemas.openxmlformats.org/drawingml/2006/table">
            <a:tbl>
              <a:tblPr firstRow="1" firstCol="1" bandRow="1">
                <a:tableStyleId>{69012ECD-51FC-41F1-AA8D-1B2483CD663E}</a:tableStyleId>
              </a:tblPr>
              <a:tblGrid>
                <a:gridCol w="857764">
                  <a:extLst>
                    <a:ext uri="{9D8B030D-6E8A-4147-A177-3AD203B41FA5}">
                      <a16:colId xmlns:a16="http://schemas.microsoft.com/office/drawing/2014/main" val="2539087607"/>
                    </a:ext>
                  </a:extLst>
                </a:gridCol>
                <a:gridCol w="2742234">
                  <a:extLst>
                    <a:ext uri="{9D8B030D-6E8A-4147-A177-3AD203B41FA5}">
                      <a16:colId xmlns:a16="http://schemas.microsoft.com/office/drawing/2014/main" val="339160122"/>
                    </a:ext>
                  </a:extLst>
                </a:gridCol>
              </a:tblGrid>
              <a:tr h="154300">
                <a:tc>
                  <a:txBody>
                    <a:bodyPr/>
                    <a:lstStyle/>
                    <a:p>
                      <a:pPr marL="0" marR="0" algn="l">
                        <a:lnSpc>
                          <a:spcPct val="115000"/>
                        </a:lnSpc>
                        <a:spcBef>
                          <a:spcPts val="0"/>
                        </a:spcBef>
                        <a:spcAft>
                          <a:spcPts val="0"/>
                        </a:spcAft>
                      </a:pPr>
                      <a:r>
                        <a:rPr lang="fr-FR" sz="900" b="1">
                          <a:solidFill>
                            <a:schemeClr val="tx1"/>
                          </a:solidFill>
                        </a:rPr>
                        <a:t>Poids</a:t>
                      </a:r>
                    </a:p>
                  </a:txBody>
                  <a:tcPr marL="54769" marR="54769" marT="13811" marB="13811" anchor="ctr">
                    <a:solidFill>
                      <a:schemeClr val="accent1">
                        <a:lumMod val="60000"/>
                        <a:lumOff val="40000"/>
                      </a:schemeClr>
                    </a:solidFill>
                  </a:tcPr>
                </a:tc>
                <a:tc>
                  <a:txBody>
                    <a:bodyPr/>
                    <a:lstStyle/>
                    <a:p>
                      <a:pPr marL="0" marR="0" algn="l">
                        <a:lnSpc>
                          <a:spcPct val="95000"/>
                        </a:lnSpc>
                        <a:spcBef>
                          <a:spcPts val="300"/>
                        </a:spcBef>
                        <a:spcAft>
                          <a:spcPts val="300"/>
                        </a:spcAft>
                      </a:pPr>
                      <a:r>
                        <a:rPr lang="fr-FR" sz="900" b="1" dirty="0">
                          <a:solidFill>
                            <a:schemeClr val="tx1"/>
                          </a:solidFill>
                        </a:rPr>
                        <a:t>Formulation recommandée</a:t>
                      </a:r>
                    </a:p>
                  </a:txBody>
                  <a:tcPr marL="137160" marR="54769" marT="13811" marB="13811" anchor="ctr">
                    <a:solidFill>
                      <a:schemeClr val="accent1">
                        <a:lumMod val="60000"/>
                        <a:lumOff val="40000"/>
                      </a:schemeClr>
                    </a:solidFill>
                  </a:tcPr>
                </a:tc>
                <a:extLst>
                  <a:ext uri="{0D108BD9-81ED-4DB2-BD59-A6C34878D82A}">
                    <a16:rowId xmlns:a16="http://schemas.microsoft.com/office/drawing/2014/main" val="1444650204"/>
                  </a:ext>
                </a:extLst>
              </a:tr>
              <a:tr h="244531">
                <a:tc>
                  <a:txBody>
                    <a:bodyPr/>
                    <a:lstStyle/>
                    <a:p>
                      <a:pPr marL="0" marR="0" algn="l">
                        <a:lnSpc>
                          <a:spcPct val="115000"/>
                        </a:lnSpc>
                        <a:spcBef>
                          <a:spcPts val="0"/>
                        </a:spcBef>
                        <a:spcAft>
                          <a:spcPts val="0"/>
                        </a:spcAft>
                      </a:pPr>
                      <a:r>
                        <a:rPr lang="fr-FR" sz="900" b="0">
                          <a:solidFill>
                            <a:schemeClr val="tx1"/>
                          </a:solidFill>
                        </a:rPr>
                        <a:t>&lt; 20 kg</a:t>
                      </a:r>
                    </a:p>
                  </a:txBody>
                  <a:tcPr marL="54769" marR="54769" marT="13811" marB="13811" anchor="ctr"/>
                </a:tc>
                <a:tc>
                  <a:txBody>
                    <a:bodyPr/>
                    <a:lstStyle/>
                    <a:p>
                      <a:pPr marL="0" marR="0" algn="l">
                        <a:lnSpc>
                          <a:spcPct val="95000"/>
                        </a:lnSpc>
                        <a:spcBef>
                          <a:spcPts val="300"/>
                        </a:spcBef>
                        <a:spcAft>
                          <a:spcPts val="300"/>
                        </a:spcAft>
                      </a:pPr>
                      <a:r>
                        <a:rPr lang="fr-FR" sz="900" dirty="0">
                          <a:solidFill>
                            <a:schemeClr val="tx1"/>
                          </a:solidFill>
                        </a:rPr>
                        <a:t>Comprimé dispersible </a:t>
                      </a:r>
                      <a:r>
                        <a:rPr lang="fr-FR" sz="900" b="0" dirty="0">
                          <a:solidFill>
                            <a:schemeClr val="tx1"/>
                          </a:solidFill>
                        </a:rPr>
                        <a:t>ABC/3TC (120/60 mg</a:t>
                      </a:r>
                      <a:r>
                        <a:rPr lang="fr-FR" sz="900" dirty="0">
                          <a:solidFill>
                            <a:schemeClr val="tx1"/>
                          </a:solidFill>
                        </a:rPr>
                        <a:t>) bithérapie + </a:t>
                      </a:r>
                      <a:r>
                        <a:rPr lang="fr-FR" sz="900" b="1" dirty="0">
                          <a:solidFill>
                            <a:schemeClr val="tx1"/>
                          </a:solidFill>
                        </a:rPr>
                        <a:t>comprimé</a:t>
                      </a:r>
                      <a:r>
                        <a:rPr lang="fr-FR" sz="900" dirty="0">
                          <a:solidFill>
                            <a:schemeClr val="tx1"/>
                          </a:solidFill>
                        </a:rPr>
                        <a:t> dispersible sécable </a:t>
                      </a:r>
                      <a:r>
                        <a:rPr lang="fr-FR" sz="900" b="1" dirty="0">
                          <a:solidFill>
                            <a:schemeClr val="tx1"/>
                          </a:solidFill>
                        </a:rPr>
                        <a:t>DTG 10 mg</a:t>
                      </a:r>
                    </a:p>
                  </a:txBody>
                  <a:tcPr marL="137160" marR="54769" marT="13811" marB="13811" anchor="ctr"/>
                </a:tc>
                <a:extLst>
                  <a:ext uri="{0D108BD9-81ED-4DB2-BD59-A6C34878D82A}">
                    <a16:rowId xmlns:a16="http://schemas.microsoft.com/office/drawing/2014/main" val="362600272"/>
                  </a:ext>
                </a:extLst>
              </a:tr>
              <a:tr h="152719">
                <a:tc>
                  <a:txBody>
                    <a:bodyPr/>
                    <a:lstStyle/>
                    <a:p>
                      <a:pPr marL="0" marR="0" algn="l">
                        <a:lnSpc>
                          <a:spcPct val="115000"/>
                        </a:lnSpc>
                        <a:spcBef>
                          <a:spcPts val="0"/>
                        </a:spcBef>
                        <a:spcAft>
                          <a:spcPts val="0"/>
                        </a:spcAft>
                      </a:pPr>
                      <a:r>
                        <a:rPr lang="fr-FR" sz="900" b="0">
                          <a:solidFill>
                            <a:schemeClr val="tx1"/>
                          </a:solidFill>
                        </a:rPr>
                        <a:t>20 - 24,9 kg</a:t>
                      </a:r>
                    </a:p>
                  </a:txBody>
                  <a:tcPr marL="54769" marR="54769" marT="13811" marB="13811" anchor="ctr"/>
                </a:tc>
                <a:tc>
                  <a:txBody>
                    <a:bodyPr/>
                    <a:lstStyle/>
                    <a:p>
                      <a:pPr marL="0" marR="0" algn="l">
                        <a:lnSpc>
                          <a:spcPct val="95000"/>
                        </a:lnSpc>
                        <a:spcBef>
                          <a:spcPts val="300"/>
                        </a:spcBef>
                        <a:spcAft>
                          <a:spcPts val="300"/>
                        </a:spcAft>
                      </a:pPr>
                      <a:r>
                        <a:rPr lang="fr-FR" sz="900" dirty="0">
                          <a:solidFill>
                            <a:schemeClr val="tx1"/>
                          </a:solidFill>
                        </a:rPr>
                        <a:t>Comprimé ABC/3TC (120/60 mg) dispersible bithérapie + </a:t>
                      </a:r>
                      <a:r>
                        <a:rPr lang="fr-FR" sz="900" b="1" dirty="0">
                          <a:solidFill>
                            <a:schemeClr val="tx1"/>
                          </a:solidFill>
                        </a:rPr>
                        <a:t>comprimé DTG 50 mg monothérapie</a:t>
                      </a:r>
                    </a:p>
                  </a:txBody>
                  <a:tcPr marL="137160" marR="54769" marT="13811" marB="13811" anchor="ctr"/>
                </a:tc>
                <a:extLst>
                  <a:ext uri="{0D108BD9-81ED-4DB2-BD59-A6C34878D82A}">
                    <a16:rowId xmlns:a16="http://schemas.microsoft.com/office/drawing/2014/main" val="228562659"/>
                  </a:ext>
                </a:extLst>
              </a:tr>
              <a:tr h="185160">
                <a:tc>
                  <a:txBody>
                    <a:bodyPr/>
                    <a:lstStyle/>
                    <a:p>
                      <a:pPr marL="0" marR="0" algn="l">
                        <a:lnSpc>
                          <a:spcPct val="115000"/>
                        </a:lnSpc>
                        <a:spcBef>
                          <a:spcPts val="0"/>
                        </a:spcBef>
                        <a:spcAft>
                          <a:spcPts val="0"/>
                        </a:spcAft>
                      </a:pPr>
                      <a:r>
                        <a:rPr lang="fr-FR" sz="900" b="0">
                          <a:solidFill>
                            <a:schemeClr val="tx1"/>
                          </a:solidFill>
                        </a:rPr>
                        <a:t>25 - 29,9 kg</a:t>
                      </a:r>
                    </a:p>
                  </a:txBody>
                  <a:tcPr marL="54769" marR="54769" marT="13811" marB="13811" anchor="ctr"/>
                </a:tc>
                <a:tc>
                  <a:txBody>
                    <a:bodyPr/>
                    <a:lstStyle/>
                    <a:p>
                      <a:pPr marL="0" marR="0" algn="l">
                        <a:lnSpc>
                          <a:spcPct val="95000"/>
                        </a:lnSpc>
                        <a:spcBef>
                          <a:spcPts val="300"/>
                        </a:spcBef>
                        <a:spcAft>
                          <a:spcPts val="300"/>
                        </a:spcAft>
                      </a:pPr>
                      <a:r>
                        <a:rPr lang="fr-FR" sz="900" dirty="0">
                          <a:solidFill>
                            <a:schemeClr val="tx1"/>
                          </a:solidFill>
                        </a:rPr>
                        <a:t>Comprimé </a:t>
                      </a:r>
                      <a:r>
                        <a:rPr lang="fr-FR" sz="900" b="0" dirty="0">
                          <a:solidFill>
                            <a:schemeClr val="tx1"/>
                          </a:solidFill>
                        </a:rPr>
                        <a:t>ABC/3TC (600/300 mg</a:t>
                      </a:r>
                      <a:r>
                        <a:rPr lang="fr-FR" sz="900" dirty="0">
                          <a:solidFill>
                            <a:schemeClr val="tx1"/>
                          </a:solidFill>
                        </a:rPr>
                        <a:t>) bithérapie + </a:t>
                      </a:r>
                      <a:br>
                        <a:rPr lang="fr-FR" sz="900" b="1" dirty="0">
                          <a:solidFill>
                            <a:schemeClr val="tx1"/>
                          </a:solidFill>
                        </a:rPr>
                      </a:br>
                      <a:r>
                        <a:rPr lang="fr-FR" sz="900" b="1" dirty="0">
                          <a:solidFill>
                            <a:schemeClr val="tx1"/>
                          </a:solidFill>
                        </a:rPr>
                        <a:t>comprimé DTG 50 mg monothérapie</a:t>
                      </a:r>
                    </a:p>
                  </a:txBody>
                  <a:tcPr marL="137160" marR="54769" marT="13811" marB="13811" anchor="ctr"/>
                </a:tc>
                <a:extLst>
                  <a:ext uri="{0D108BD9-81ED-4DB2-BD59-A6C34878D82A}">
                    <a16:rowId xmlns:a16="http://schemas.microsoft.com/office/drawing/2014/main" val="2699278544"/>
                  </a:ext>
                </a:extLst>
              </a:tr>
              <a:tr h="0">
                <a:tc>
                  <a:txBody>
                    <a:bodyPr/>
                    <a:lstStyle/>
                    <a:p>
                      <a:pPr marL="0" marR="0" algn="l">
                        <a:lnSpc>
                          <a:spcPct val="95000"/>
                        </a:lnSpc>
                        <a:spcBef>
                          <a:spcPts val="0"/>
                        </a:spcBef>
                        <a:spcAft>
                          <a:spcPts val="0"/>
                        </a:spcAft>
                      </a:pPr>
                      <a:r>
                        <a:rPr lang="fr-FR" sz="900" b="0">
                          <a:solidFill>
                            <a:schemeClr val="tx1"/>
                          </a:solidFill>
                        </a:rPr>
                        <a:t>≥ 30 kg</a:t>
                      </a:r>
                    </a:p>
                  </a:txBody>
                  <a:tcPr marL="54769" marR="54769" marT="13811" marB="13811" anchor="ctr"/>
                </a:tc>
                <a:tc>
                  <a:txBody>
                    <a:bodyPr/>
                    <a:lstStyle/>
                    <a:p>
                      <a:pPr marL="0" marR="0" algn="l">
                        <a:lnSpc>
                          <a:spcPct val="95000"/>
                        </a:lnSpc>
                        <a:spcBef>
                          <a:spcPts val="300"/>
                        </a:spcBef>
                        <a:spcAft>
                          <a:spcPts val="300"/>
                        </a:spcAft>
                      </a:pPr>
                      <a:r>
                        <a:rPr lang="fr-FR" sz="900" dirty="0">
                          <a:solidFill>
                            <a:schemeClr val="tx1"/>
                          </a:solidFill>
                        </a:rPr>
                        <a:t>FDC </a:t>
                      </a:r>
                      <a:r>
                        <a:rPr lang="fr-FR" sz="900" b="1" dirty="0">
                          <a:solidFill>
                            <a:schemeClr val="tx1"/>
                          </a:solidFill>
                        </a:rPr>
                        <a:t>TDF/3TC/DTG</a:t>
                      </a:r>
                      <a:r>
                        <a:rPr lang="fr-FR" sz="900" b="0" dirty="0">
                          <a:solidFill>
                            <a:schemeClr val="tx1"/>
                          </a:solidFill>
                        </a:rPr>
                        <a:t> (300/300/50 mg)</a:t>
                      </a:r>
                    </a:p>
                  </a:txBody>
                  <a:tcPr marL="137160" marR="54769" marT="13811" marB="13811" anchor="ctr"/>
                </a:tc>
                <a:extLst>
                  <a:ext uri="{0D108BD9-81ED-4DB2-BD59-A6C34878D82A}">
                    <a16:rowId xmlns:a16="http://schemas.microsoft.com/office/drawing/2014/main" val="2747955746"/>
                  </a:ext>
                </a:extLst>
              </a:tr>
            </a:tbl>
          </a:graphicData>
        </a:graphic>
      </p:graphicFrame>
      <p:grpSp>
        <p:nvGrpSpPr>
          <p:cNvPr id="10" name="Group 9">
            <a:extLst>
              <a:ext uri="{FF2B5EF4-FFF2-40B4-BE49-F238E27FC236}">
                <a16:creationId xmlns:a16="http://schemas.microsoft.com/office/drawing/2014/main" id="{8820581B-BBD1-4FD0-A6BD-398FEB7AC0D6}"/>
              </a:ext>
            </a:extLst>
          </p:cNvPr>
          <p:cNvGrpSpPr/>
          <p:nvPr/>
        </p:nvGrpSpPr>
        <p:grpSpPr>
          <a:xfrm>
            <a:off x="106200" y="8706542"/>
            <a:ext cx="7560000" cy="1298629"/>
            <a:chOff x="106200" y="8576367"/>
            <a:chExt cx="7560000" cy="1298629"/>
          </a:xfrm>
        </p:grpSpPr>
        <p:sp>
          <p:nvSpPr>
            <p:cNvPr id="55" name="Rectangle 54">
              <a:extLst>
                <a:ext uri="{FF2B5EF4-FFF2-40B4-BE49-F238E27FC236}">
                  <a16:creationId xmlns:a16="http://schemas.microsoft.com/office/drawing/2014/main" id="{02A029C3-6C21-47DE-8F04-676FB948CE1D}"/>
                </a:ext>
              </a:extLst>
            </p:cNvPr>
            <p:cNvSpPr/>
            <p:nvPr/>
          </p:nvSpPr>
          <p:spPr>
            <a:xfrm>
              <a:off x="106200" y="8795256"/>
              <a:ext cx="7560000" cy="1079740"/>
            </a:xfrm>
            <a:prstGeom prst="rect">
              <a:avLst/>
            </a:prstGeom>
            <a:noFill/>
            <a:ln w="19050" cap="flat" cmpd="sng" algn="ctr">
              <a:solidFill>
                <a:schemeClr val="accent1"/>
              </a:solidFill>
              <a:prstDash val="solid"/>
            </a:ln>
            <a:effectLst/>
          </p:spPr>
          <p:txBody>
            <a:bodyPr rtlCol="0" anchor="ctr"/>
            <a:lstStyle/>
            <a:p>
              <a:pPr>
                <a:lnSpc>
                  <a:spcPct val="95000"/>
                </a:lnSpc>
              </a:pPr>
              <a:r>
                <a:rPr lang="fr-FR" sz="900" dirty="0">
                  <a:solidFill>
                    <a:schemeClr val="accent1"/>
                  </a:solidFill>
                  <a:latin typeface="Calibri" panose="020F0502020204030204" pitchFamily="34" charset="0"/>
                  <a:sym typeface="Wingdings" panose="05000000000000000000" pitchFamily="2" charset="2"/>
                </a:rPr>
                <a:t> </a:t>
              </a:r>
              <a:r>
                <a:rPr lang="fr-FR" sz="900" b="1" dirty="0">
                  <a:latin typeface="Calibri" panose="020F0502020204030204" pitchFamily="34" charset="0"/>
                  <a:sym typeface="Wingdings" panose="05000000000000000000" pitchFamily="2" charset="2"/>
                </a:rPr>
                <a:t>Les inducteurs métaboliques sont susceptibles de diminuer les concentrations plasmatiques</a:t>
              </a:r>
              <a:r>
                <a:rPr lang="fr-FR" sz="900" dirty="0">
                  <a:latin typeface="Calibri" panose="020F0502020204030204" pitchFamily="34" charset="0"/>
                  <a:sym typeface="Wingdings" panose="05000000000000000000" pitchFamily="2" charset="2"/>
                </a:rPr>
                <a:t> du DTG. Cela concerne notamment certains anticonvulsifs, tels que la phénytoïne ou le phénobarbital. </a:t>
              </a:r>
              <a:r>
                <a:rPr lang="fr-FR" sz="900" b="1" dirty="0">
                  <a:latin typeface="Calibri" panose="020F0502020204030204" pitchFamily="34" charset="0"/>
                  <a:sym typeface="Wingdings" panose="05000000000000000000" pitchFamily="2" charset="2"/>
                </a:rPr>
                <a:t>L’administration conjointe de ces anticonvulsifs avec le DTG n’est pas recommandée.</a:t>
              </a:r>
              <a:r>
                <a:rPr lang="fr-FR" sz="900" dirty="0">
                  <a:latin typeface="Calibri" panose="020F0502020204030204" pitchFamily="34" charset="0"/>
                  <a:sym typeface="Wingdings" panose="05000000000000000000" pitchFamily="2" charset="2"/>
                </a:rPr>
                <a:t> Il sera nécessaire de consulter un spécialiste ou d’envisager de substituer le DTG par de l’EFV à titre de traitement alternatif. </a:t>
              </a:r>
              <a:r>
                <a:rPr lang="fr-FR" sz="900" dirty="0">
                  <a:solidFill>
                    <a:schemeClr val="accent1"/>
                  </a:solidFill>
                  <a:latin typeface="Calibri" panose="020F0502020204030204" pitchFamily="34" charset="0"/>
                  <a:sym typeface="Wingdings" panose="05000000000000000000" pitchFamily="2" charset="2"/>
                </a:rPr>
                <a:t> </a:t>
              </a:r>
              <a:r>
                <a:rPr lang="fr-FR" sz="900" b="1" dirty="0">
                  <a:latin typeface="Calibri" panose="020F0502020204030204" pitchFamily="34" charset="0"/>
                  <a:sym typeface="Wingdings" panose="05000000000000000000" pitchFamily="2" charset="2"/>
                </a:rPr>
                <a:t>La RIF diminue les niveaux de DTG, et son administration conjointe n’est pas recommandée dans le cadre d’une posologie standard.</a:t>
              </a:r>
              <a:r>
                <a:rPr lang="fr-FR" sz="900" dirty="0">
                  <a:latin typeface="Calibri" panose="020F0502020204030204" pitchFamily="34" charset="0"/>
                  <a:sym typeface="Wingdings" panose="05000000000000000000" pitchFamily="2" charset="2"/>
                </a:rPr>
                <a:t> Les études cliniques suggèrent de doubler la posologie de DTG pour les enfants traités avec de la RIF contre la TB. </a:t>
              </a:r>
              <a:r>
                <a:rPr lang="fr-FR" sz="900" dirty="0">
                  <a:solidFill>
                    <a:schemeClr val="accent1"/>
                  </a:solidFill>
                  <a:latin typeface="Calibri" panose="020F0502020204030204" pitchFamily="34" charset="0"/>
                  <a:sym typeface="Wingdings" panose="05000000000000000000" pitchFamily="2" charset="2"/>
                </a:rPr>
                <a:t> </a:t>
              </a:r>
              <a:r>
                <a:rPr lang="fr-FR" sz="900" b="1" dirty="0">
                  <a:latin typeface="Calibri" panose="020F0502020204030204" pitchFamily="34" charset="0"/>
                  <a:sym typeface="Wingdings" panose="05000000000000000000" pitchFamily="2" charset="2"/>
                </a:rPr>
                <a:t>Les médicaments contenant du fer, de l’aluminium, du magnésium et du calcium se lient au DTG et en réduisent l’absorption.</a:t>
              </a:r>
              <a:r>
                <a:rPr lang="fr-FR" sz="900" dirty="0">
                  <a:latin typeface="Calibri" panose="020F0502020204030204" pitchFamily="34" charset="0"/>
                  <a:sym typeface="Wingdings" panose="05000000000000000000" pitchFamily="2" charset="2"/>
                </a:rPr>
                <a:t> En cas d’</a:t>
              </a:r>
              <a:r>
                <a:rPr lang="fr-FR" sz="900" b="1" dirty="0">
                  <a:latin typeface="Calibri" panose="020F0502020204030204" pitchFamily="34" charset="0"/>
                  <a:sym typeface="Wingdings" panose="05000000000000000000" pitchFamily="2" charset="2"/>
                </a:rPr>
                <a:t>administration conjointe</a:t>
              </a:r>
              <a:r>
                <a:rPr lang="fr-FR" sz="900" dirty="0">
                  <a:latin typeface="Calibri" panose="020F0502020204030204" pitchFamily="34" charset="0"/>
                  <a:sym typeface="Wingdings" panose="05000000000000000000" pitchFamily="2" charset="2"/>
                </a:rPr>
                <a:t>, le DTG doit être </a:t>
              </a:r>
              <a:r>
                <a:rPr lang="fr-FR" sz="900" b="1" dirty="0">
                  <a:latin typeface="Calibri" panose="020F0502020204030204" pitchFamily="34" charset="0"/>
                  <a:sym typeface="Wingdings" panose="05000000000000000000" pitchFamily="2" charset="2"/>
                </a:rPr>
                <a:t>pris en mangeant pour faciliter son absorption, ou les deux médicaments doivent être pris à des moments différents (à 6 heures d’intervalle)</a:t>
              </a:r>
              <a:r>
                <a:rPr lang="fr-FR" sz="900" dirty="0">
                  <a:latin typeface="Calibri" panose="020F0502020204030204" pitchFamily="34" charset="0"/>
                  <a:sym typeface="Wingdings" panose="05000000000000000000" pitchFamily="2" charset="2"/>
                </a:rPr>
                <a:t>. </a:t>
              </a:r>
            </a:p>
            <a:p>
              <a:pPr>
                <a:lnSpc>
                  <a:spcPct val="95000"/>
                </a:lnSpc>
              </a:pPr>
              <a:r>
                <a:rPr lang="fr-FR" sz="900" dirty="0">
                  <a:solidFill>
                    <a:schemeClr val="accent1"/>
                  </a:solidFill>
                  <a:latin typeface="Calibri" panose="020F0502020204030204" pitchFamily="34" charset="0"/>
                  <a:sym typeface="Wingdings" panose="05000000000000000000" pitchFamily="2" charset="2"/>
                </a:rPr>
                <a:t> </a:t>
              </a:r>
              <a:r>
                <a:rPr lang="fr-FR" sz="900" dirty="0">
                  <a:latin typeface="Calibri" panose="020F0502020204030204" pitchFamily="34" charset="0"/>
                  <a:sym typeface="Wingdings" panose="05000000000000000000" pitchFamily="2" charset="2"/>
                </a:rPr>
                <a:t>Pour plus d’informations sur les interactions médicamenteuses, référez-vous aux dernières recommandations en vigueur dans le pays.  </a:t>
              </a:r>
            </a:p>
          </p:txBody>
        </p:sp>
        <p:sp>
          <p:nvSpPr>
            <p:cNvPr id="56" name="Text Box 2">
              <a:extLst>
                <a:ext uri="{FF2B5EF4-FFF2-40B4-BE49-F238E27FC236}">
                  <a16:creationId xmlns:a16="http://schemas.microsoft.com/office/drawing/2014/main" id="{36DC55B8-CC69-4A1E-B3AF-DA69F85F6853}"/>
                </a:ext>
              </a:extLst>
            </p:cNvPr>
            <p:cNvSpPr txBox="1">
              <a:spLocks noChangeArrowheads="1"/>
            </p:cNvSpPr>
            <p:nvPr/>
          </p:nvSpPr>
          <p:spPr bwMode="auto">
            <a:xfrm>
              <a:off x="106200" y="8576367"/>
              <a:ext cx="7560000" cy="202103"/>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fr-FR" sz="1200" b="1" i="0" u="none" strike="noStrike" cap="none" normalizeH="0" baseline="0" dirty="0">
                  <a:ln>
                    <a:noFill/>
                  </a:ln>
                  <a:solidFill>
                    <a:srgbClr val="FFFFFF"/>
                  </a:solidFill>
                  <a:uLnTx/>
                  <a:uFillTx/>
                  <a:latin typeface="Calibri" panose="020F0502020204030204" pitchFamily="34" charset="0"/>
                  <a:ea typeface="Calibri"/>
                  <a:cs typeface="Times New Roman"/>
                </a:rPr>
                <a:t>Quelles sont les principales interactions médicamenteuses du </a:t>
              </a:r>
              <a:r>
                <a:rPr kumimoji="0" lang="fr-FR" sz="1200" b="1" i="0" u="none" strike="noStrike" cap="none" normalizeH="0" baseline="0" dirty="0" err="1">
                  <a:ln>
                    <a:noFill/>
                  </a:ln>
                  <a:solidFill>
                    <a:srgbClr val="FFFFFF"/>
                  </a:solidFill>
                  <a:uLnTx/>
                  <a:uFillTx/>
                  <a:latin typeface="Calibri" panose="020F0502020204030204" pitchFamily="34" charset="0"/>
                  <a:ea typeface="Calibri"/>
                  <a:cs typeface="Times New Roman"/>
                </a:rPr>
                <a:t>pDTG</a:t>
              </a:r>
              <a:r>
                <a:rPr kumimoji="0" lang="fr-FR" sz="1200" b="1" i="0" u="none" strike="noStrike" cap="none" normalizeH="0" baseline="0" dirty="0">
                  <a:ln>
                    <a:noFill/>
                  </a:ln>
                  <a:solidFill>
                    <a:srgbClr val="FFFFFF"/>
                  </a:solidFill>
                  <a:uLnTx/>
                  <a:uFillTx/>
                  <a:latin typeface="Calibri" panose="020F0502020204030204" pitchFamily="34" charset="0"/>
                  <a:ea typeface="Calibri"/>
                  <a:cs typeface="Times New Roman"/>
                </a:rPr>
                <a:t> ?</a:t>
              </a:r>
            </a:p>
          </p:txBody>
        </p:sp>
      </p:grpSp>
      <p:sp>
        <p:nvSpPr>
          <p:cNvPr id="109" name="Rectangle 108"/>
          <p:cNvSpPr/>
          <p:nvPr/>
        </p:nvSpPr>
        <p:spPr bwMode="gray">
          <a:xfrm>
            <a:off x="574857" y="5706489"/>
            <a:ext cx="7084552" cy="485184"/>
          </a:xfrm>
          <a:prstGeom prst="rect">
            <a:avLst/>
          </a:prstGeom>
          <a:noFill/>
          <a:ln w="19050">
            <a:noFill/>
            <a:prstDash val="sysDash"/>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Bef>
                <a:spcPts val="500"/>
              </a:spcBef>
            </a:pPr>
            <a:endParaRPr lang="en-GB" sz="1050" dirty="0">
              <a:solidFill>
                <a:schemeClr val="tx1"/>
              </a:solidFill>
              <a:latin typeface="Calibri" panose="020F0502020204030204" pitchFamily="34" charset="0"/>
            </a:endParaRPr>
          </a:p>
        </p:txBody>
      </p:sp>
      <p:grpSp>
        <p:nvGrpSpPr>
          <p:cNvPr id="8" name="Group 7">
            <a:extLst>
              <a:ext uri="{FF2B5EF4-FFF2-40B4-BE49-F238E27FC236}">
                <a16:creationId xmlns:a16="http://schemas.microsoft.com/office/drawing/2014/main" id="{9B9BF392-9B74-46FE-BBBD-B9AAD96B6030}"/>
              </a:ext>
            </a:extLst>
          </p:cNvPr>
          <p:cNvGrpSpPr/>
          <p:nvPr/>
        </p:nvGrpSpPr>
        <p:grpSpPr>
          <a:xfrm>
            <a:off x="106095" y="6635249"/>
            <a:ext cx="3672000" cy="2004841"/>
            <a:chOff x="106095" y="6728417"/>
            <a:chExt cx="3672000" cy="1859688"/>
          </a:xfrm>
        </p:grpSpPr>
        <p:sp>
          <p:nvSpPr>
            <p:cNvPr id="57" name="Rectangle 56">
              <a:extLst>
                <a:ext uri="{FF2B5EF4-FFF2-40B4-BE49-F238E27FC236}">
                  <a16:creationId xmlns:a16="http://schemas.microsoft.com/office/drawing/2014/main" id="{6A049704-A529-4D0A-9616-7575374BCE89}"/>
                </a:ext>
              </a:extLst>
            </p:cNvPr>
            <p:cNvSpPr/>
            <p:nvPr/>
          </p:nvSpPr>
          <p:spPr>
            <a:xfrm>
              <a:off x="106095" y="6931400"/>
              <a:ext cx="3672000" cy="1656705"/>
            </a:xfrm>
            <a:prstGeom prst="rect">
              <a:avLst/>
            </a:prstGeom>
            <a:noFill/>
            <a:ln w="19050" cap="flat" cmpd="sng" algn="ctr">
              <a:solidFill>
                <a:schemeClr val="accent1"/>
              </a:solidFill>
              <a:prstDash val="solid"/>
            </a:ln>
            <a:effectLst/>
          </p:spPr>
          <p:txBody>
            <a:bodyPr rtlCol="0" anchor="ctr"/>
            <a:lstStyle/>
            <a:p>
              <a:pPr lvl="1" algn="just">
                <a:lnSpc>
                  <a:spcPct val="95000"/>
                </a:lnSpc>
                <a:spcBef>
                  <a:spcPts val="1800"/>
                </a:spcBef>
              </a:pPr>
              <a:r>
                <a:rPr lang="fr-FR" sz="820" dirty="0">
                  <a:solidFill>
                    <a:schemeClr val="tx1"/>
                  </a:solidFill>
                  <a:latin typeface="Calibri" panose="020F0502020204030204" pitchFamily="34" charset="0"/>
                </a:rPr>
                <a:t>Sa formulation dispersible lui permet </a:t>
              </a:r>
              <a:r>
                <a:rPr lang="fr-FR" sz="820" b="1" dirty="0">
                  <a:solidFill>
                    <a:schemeClr val="tx1"/>
                  </a:solidFill>
                  <a:latin typeface="Calibri" panose="020F0502020204030204" pitchFamily="34" charset="0"/>
                </a:rPr>
                <a:t>d’être facilement administré aux enfants qui pourront boire le médicament une fois dispersé dans un petit volume d’eau, </a:t>
              </a:r>
              <a:r>
                <a:rPr lang="fr-FR" sz="820" dirty="0">
                  <a:solidFill>
                    <a:schemeClr val="tx1"/>
                  </a:solidFill>
                  <a:latin typeface="Calibri" panose="020F0502020204030204" pitchFamily="34" charset="0"/>
                </a:rPr>
                <a:t>en leur évitant ainsi de devoir avaler plusieurs pilules, petites pilules ou granules.</a:t>
              </a:r>
            </a:p>
            <a:p>
              <a:pPr algn="just">
                <a:lnSpc>
                  <a:spcPct val="95000"/>
                </a:lnSpc>
                <a:spcBef>
                  <a:spcPts val="200"/>
                </a:spcBef>
              </a:pPr>
              <a:r>
                <a:rPr lang="fr-FR" sz="820" dirty="0">
                  <a:latin typeface="Calibri" panose="020F0502020204030204" pitchFamily="34" charset="0"/>
                </a:rPr>
                <a:t>Les soignants devront être informés qu’il convient </a:t>
              </a:r>
              <a:r>
                <a:rPr lang="fr-FR" sz="820" b="1" dirty="0">
                  <a:latin typeface="Calibri" panose="020F0502020204030204" pitchFamily="34" charset="0"/>
                </a:rPr>
                <a:t>d’ajouter la posologie de </a:t>
              </a:r>
              <a:r>
                <a:rPr lang="fr-FR" sz="820" b="1" dirty="0" err="1">
                  <a:latin typeface="Calibri" panose="020F0502020204030204" pitchFamily="34" charset="0"/>
                </a:rPr>
                <a:t>pDTG</a:t>
              </a:r>
              <a:r>
                <a:rPr lang="fr-FR" sz="820" b="1" dirty="0">
                  <a:latin typeface="Calibri" panose="020F0502020204030204" pitchFamily="34" charset="0"/>
                </a:rPr>
                <a:t> recommandée dans un verre d’eau potable, de mélanger la solution jusqu’à dissolution du ou des comprimés</a:t>
              </a:r>
              <a:r>
                <a:rPr lang="fr-FR" sz="820" dirty="0">
                  <a:latin typeface="Calibri" panose="020F0502020204030204" pitchFamily="34" charset="0"/>
                </a:rPr>
                <a:t>, et </a:t>
              </a:r>
              <a:r>
                <a:rPr lang="fr-FR" sz="820" b="1" dirty="0">
                  <a:latin typeface="Calibri" panose="020F0502020204030204" pitchFamily="34" charset="0"/>
                </a:rPr>
                <a:t>d’administrer ensuite le médicament à l’enfant.</a:t>
              </a:r>
              <a:r>
                <a:rPr lang="fr-FR" sz="820" dirty="0">
                  <a:latin typeface="Calibri" panose="020F0502020204030204" pitchFamily="34" charset="0"/>
                </a:rPr>
                <a:t> Lorsque la posologie ne dépasse pas un comprimé et demi, utiliser 5 ml (1 cuillère à café) d’eau potable devront être utilisés pour disperser le produit. À partir de deux comprimés, 10 ml (2 cuillères à café) d’eau sont nécessaires. Remuer et ajouter lentement une quantité d’eau supplémentaire si le ou les comprimés ne se dissolvent pas. S'il reste du médicament dans la tasse, ajoutez 5 ml (1 cuillère à café) d'eau dans la tasse et donnez à l'enfant. L’enfant doit boire toute l’eau immédiatement ou dans les 30 minutes qui suivent. </a:t>
              </a:r>
            </a:p>
          </p:txBody>
        </p:sp>
        <p:sp>
          <p:nvSpPr>
            <p:cNvPr id="58" name="Text Box 2">
              <a:extLst>
                <a:ext uri="{FF2B5EF4-FFF2-40B4-BE49-F238E27FC236}">
                  <a16:creationId xmlns:a16="http://schemas.microsoft.com/office/drawing/2014/main" id="{2BDB1E2D-4E91-4566-8D55-F84689E141EF}"/>
                </a:ext>
              </a:extLst>
            </p:cNvPr>
            <p:cNvSpPr txBox="1">
              <a:spLocks noChangeArrowheads="1"/>
            </p:cNvSpPr>
            <p:nvPr/>
          </p:nvSpPr>
          <p:spPr bwMode="auto">
            <a:xfrm>
              <a:off x="106200" y="6728417"/>
              <a:ext cx="3671895" cy="210060"/>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fr-FR" sz="1200" b="1" i="0" u="none" strike="noStrike" cap="none" normalizeH="0" baseline="0" dirty="0">
                  <a:ln>
                    <a:noFill/>
                  </a:ln>
                  <a:solidFill>
                    <a:srgbClr val="FFFFFF"/>
                  </a:solidFill>
                  <a:uLnTx/>
                  <a:uFillTx/>
                  <a:latin typeface="Calibri" panose="020F0502020204030204" pitchFamily="34" charset="0"/>
                  <a:ea typeface="Calibri"/>
                  <a:cs typeface="Times New Roman"/>
                </a:rPr>
                <a:t>Comment le </a:t>
              </a:r>
              <a:r>
                <a:rPr kumimoji="0" lang="fr-FR" sz="1200" b="1" i="0" u="none" strike="noStrike" cap="none" normalizeH="0" baseline="0" dirty="0" err="1">
                  <a:ln>
                    <a:noFill/>
                  </a:ln>
                  <a:solidFill>
                    <a:srgbClr val="FFFFFF"/>
                  </a:solidFill>
                  <a:uLnTx/>
                  <a:uFillTx/>
                  <a:latin typeface="Calibri" panose="020F0502020204030204" pitchFamily="34" charset="0"/>
                  <a:ea typeface="Calibri"/>
                  <a:cs typeface="Times New Roman"/>
                </a:rPr>
                <a:t>pDTG</a:t>
              </a:r>
              <a:r>
                <a:rPr kumimoji="0" lang="fr-FR" sz="1200" b="1" i="0" u="none" strike="noStrike" cap="none" normalizeH="0" baseline="0" dirty="0">
                  <a:ln>
                    <a:noFill/>
                  </a:ln>
                  <a:solidFill>
                    <a:srgbClr val="FFFFFF"/>
                  </a:solidFill>
                  <a:uLnTx/>
                  <a:uFillTx/>
                  <a:latin typeface="Calibri" panose="020F0502020204030204" pitchFamily="34" charset="0"/>
                  <a:ea typeface="Calibri"/>
                  <a:cs typeface="Times New Roman"/>
                </a:rPr>
                <a:t> doit-il être administré ?</a:t>
              </a:r>
            </a:p>
          </p:txBody>
        </p:sp>
        <p:pic>
          <p:nvPicPr>
            <p:cNvPr id="12" name="Picture 11" descr="A picture containing remote, person, video, food&#10;&#10;Description automatically generated">
              <a:extLst>
                <a:ext uri="{FF2B5EF4-FFF2-40B4-BE49-F238E27FC236}">
                  <a16:creationId xmlns:a16="http://schemas.microsoft.com/office/drawing/2014/main" id="{CA280698-1371-44B3-B716-3D4D0878CABF}"/>
                </a:ext>
              </a:extLst>
            </p:cNvPr>
            <p:cNvPicPr>
              <a:picLocks noChangeAspect="1"/>
            </p:cNvPicPr>
            <p:nvPr/>
          </p:nvPicPr>
          <p:blipFill rotWithShape="1">
            <a:blip r:embed="rId5"/>
            <a:srcRect l="49287" t="33464" r="16176" b="24470"/>
            <a:stretch/>
          </p:blipFill>
          <p:spPr>
            <a:xfrm>
              <a:off x="197705" y="6971061"/>
              <a:ext cx="469541" cy="430975"/>
            </a:xfrm>
            <a:prstGeom prst="rect">
              <a:avLst/>
            </a:prstGeom>
          </p:spPr>
        </p:pic>
      </p:grpSp>
      <p:sp>
        <p:nvSpPr>
          <p:cNvPr id="15" name="Rectangle 14">
            <a:extLst>
              <a:ext uri="{FF2B5EF4-FFF2-40B4-BE49-F238E27FC236}">
                <a16:creationId xmlns:a16="http://schemas.microsoft.com/office/drawing/2014/main" id="{5C3A8AAB-83A5-44A7-B7CA-13358A0FE1A3}"/>
              </a:ext>
            </a:extLst>
          </p:cNvPr>
          <p:cNvSpPr/>
          <p:nvPr/>
        </p:nvSpPr>
        <p:spPr bwMode="gray">
          <a:xfrm>
            <a:off x="7559893" y="-150364"/>
            <a:ext cx="4210050" cy="853228"/>
          </a:xfrm>
          <a:prstGeom prst="rect">
            <a:avLst/>
          </a:prstGeom>
          <a:solidFill>
            <a:srgbClr val="FFFF00"/>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Bef>
                <a:spcPts val="500"/>
              </a:spcBef>
            </a:pPr>
            <a:r>
              <a:rPr lang="fr-FR" sz="900" b="1" dirty="0">
                <a:solidFill>
                  <a:schemeClr val="tx1"/>
                </a:solidFill>
              </a:rPr>
              <a:t>Remarque : </a:t>
            </a:r>
            <a:r>
              <a:rPr lang="fr-FR" sz="900" dirty="0">
                <a:solidFill>
                  <a:schemeClr val="tx1"/>
                </a:solidFill>
              </a:rPr>
              <a:t>Cette vue d’ensemble destinée aux professionnels de la santé doit être adaptée pour respecter les directives nationales de chaque Ministère de la Santé. Le présent document est destiné à être utilisé lorsque le produit sera disponible dans le pays et une fois que les formations auront eu lieu afin que les professionnels de la santé puissent commencer à prescrire promptement le produit. </a:t>
            </a:r>
          </a:p>
        </p:txBody>
      </p:sp>
      <p:sp>
        <p:nvSpPr>
          <p:cNvPr id="63" name="Rectangle 62">
            <a:extLst>
              <a:ext uri="{FF2B5EF4-FFF2-40B4-BE49-F238E27FC236}">
                <a16:creationId xmlns:a16="http://schemas.microsoft.com/office/drawing/2014/main" id="{344113A0-80BB-4122-A4FB-5F69FDFC43D6}"/>
              </a:ext>
            </a:extLst>
          </p:cNvPr>
          <p:cNvSpPr/>
          <p:nvPr/>
        </p:nvSpPr>
        <p:spPr>
          <a:xfrm>
            <a:off x="3902042" y="6654009"/>
            <a:ext cx="3763079" cy="1981241"/>
          </a:xfrm>
          <a:prstGeom prst="rect">
            <a:avLst/>
          </a:prstGeom>
          <a:noFill/>
          <a:ln w="19050" cap="flat" cmpd="sng" algn="ctr">
            <a:solidFill>
              <a:schemeClr val="accent1"/>
            </a:solidFill>
            <a:prstDash val="solid"/>
          </a:ln>
          <a:effectLst/>
        </p:spPr>
        <p:txBody>
          <a:bodyPr rtlCol="0" anchor="ctr"/>
          <a:lstStyle/>
          <a:p>
            <a:pPr lvl="1" algn="just">
              <a:lnSpc>
                <a:spcPct val="95000"/>
              </a:lnSpc>
              <a:spcBef>
                <a:spcPts val="500"/>
              </a:spcBef>
            </a:pPr>
            <a:r>
              <a:rPr lang="fr-FR" sz="930" dirty="0">
                <a:latin typeface="Calibri" panose="020F0502020204030204" pitchFamily="34" charset="0"/>
              </a:rPr>
              <a:t>Les essais cliniques au cours desquels aucun participant n’a définitivement abandonné le traitement à base de DTG en raison d’effets indésirables suggèrent que le </a:t>
            </a:r>
            <a:r>
              <a:rPr lang="fr-FR" sz="930" b="1" dirty="0">
                <a:latin typeface="Calibri" panose="020F0502020204030204" pitchFamily="34" charset="0"/>
              </a:rPr>
              <a:t>DTG est bien toléré par les EVVIH</a:t>
            </a:r>
            <a:r>
              <a:rPr lang="fr-FR" sz="930" dirty="0">
                <a:latin typeface="Calibri" panose="020F0502020204030204" pitchFamily="34" charset="0"/>
              </a:rPr>
              <a:t>. Les effets indésirables constatés ont été imputés aux autres ARV utilisés en association avec le DTG.</a:t>
            </a:r>
          </a:p>
          <a:p>
            <a:pPr algn="just">
              <a:lnSpc>
                <a:spcPct val="95000"/>
              </a:lnSpc>
              <a:spcBef>
                <a:spcPts val="300"/>
              </a:spcBef>
            </a:pPr>
            <a:r>
              <a:rPr lang="fr-FR" sz="930" dirty="0">
                <a:latin typeface="Calibri" panose="020F0502020204030204" pitchFamily="34" charset="0"/>
              </a:rPr>
              <a:t>Comme avec tous les ARV, des effets secondaires sont possibles en cas de traitement avec du </a:t>
            </a:r>
            <a:r>
              <a:rPr lang="fr-FR" sz="930" dirty="0" err="1">
                <a:latin typeface="Calibri" panose="020F0502020204030204" pitchFamily="34" charset="0"/>
              </a:rPr>
              <a:t>pDTG</a:t>
            </a:r>
            <a:r>
              <a:rPr lang="fr-FR" sz="930" dirty="0">
                <a:latin typeface="Calibri" panose="020F0502020204030204" pitchFamily="34" charset="0"/>
              </a:rPr>
              <a:t>. Celui-ci peut causer des </a:t>
            </a:r>
            <a:r>
              <a:rPr lang="fr-FR" sz="930" b="1" dirty="0">
                <a:latin typeface="Calibri" panose="020F0502020204030204" pitchFamily="34" charset="0"/>
              </a:rPr>
              <a:t>insomnies, de la fatigue et des maux de tête</a:t>
            </a:r>
            <a:r>
              <a:rPr lang="fr-FR" sz="930" dirty="0">
                <a:latin typeface="Calibri" panose="020F0502020204030204" pitchFamily="34" charset="0"/>
              </a:rPr>
              <a:t>.</a:t>
            </a:r>
            <a:r>
              <a:rPr lang="fr-FR" sz="930" b="1" dirty="0">
                <a:latin typeface="Calibri" panose="020F0502020204030204" pitchFamily="34" charset="0"/>
              </a:rPr>
              <a:t> </a:t>
            </a:r>
            <a:r>
              <a:rPr lang="fr-FR" sz="930" dirty="0">
                <a:latin typeface="Calibri" panose="020F0502020204030204" pitchFamily="34" charset="0"/>
              </a:rPr>
              <a:t>Une prise de poids et une glycémie élevée sont des effets secondaires possibles du DTG 50 mg chez les adultes ; la prise de poids et les symptômes associés à une glycémie élevée, tels que la polyurie et la polydipsie, doivent faire l’objet d’un suivi régulier pour en évaluer l’impact chez les enfants. Il est important de signaler tous les effets secondaires et indésirables à </a:t>
            </a:r>
            <a:r>
              <a:rPr lang="fr-FR" sz="930" b="1" dirty="0">
                <a:latin typeface="Calibri" panose="020F0502020204030204" pitchFamily="34" charset="0"/>
              </a:rPr>
              <a:t>l’unité de pharmacovigilance</a:t>
            </a:r>
            <a:r>
              <a:rPr lang="fr-FR" sz="930" dirty="0">
                <a:latin typeface="Calibri" panose="020F0502020204030204" pitchFamily="34" charset="0"/>
              </a:rPr>
              <a:t> [</a:t>
            </a:r>
            <a:r>
              <a:rPr lang="fr-FR" sz="930" dirty="0">
                <a:highlight>
                  <a:srgbClr val="FFFF00"/>
                </a:highlight>
                <a:latin typeface="Calibri" panose="020F0502020204030204" pitchFamily="34" charset="0"/>
              </a:rPr>
              <a:t>INSÉREZ L’UNITÉ NATIONALE CONCERNÉE</a:t>
            </a:r>
            <a:r>
              <a:rPr lang="fr-FR" sz="930" dirty="0">
                <a:latin typeface="Calibri" panose="020F0502020204030204" pitchFamily="34" charset="0"/>
              </a:rPr>
              <a:t>].</a:t>
            </a:r>
            <a:r>
              <a:rPr lang="fr-FR" sz="930" dirty="0">
                <a:highlight>
                  <a:srgbClr val="FFFF00"/>
                </a:highlight>
                <a:latin typeface="Calibri" panose="020F0502020204030204" pitchFamily="34" charset="0"/>
              </a:rPr>
              <a:t> </a:t>
            </a:r>
          </a:p>
        </p:txBody>
      </p:sp>
      <p:sp>
        <p:nvSpPr>
          <p:cNvPr id="64" name="Text Box 2">
            <a:extLst>
              <a:ext uri="{FF2B5EF4-FFF2-40B4-BE49-F238E27FC236}">
                <a16:creationId xmlns:a16="http://schemas.microsoft.com/office/drawing/2014/main" id="{1AD5268D-F546-417B-AD9B-CC12F3E7CB77}"/>
              </a:ext>
            </a:extLst>
          </p:cNvPr>
          <p:cNvSpPr txBox="1">
            <a:spLocks noChangeArrowheads="1"/>
          </p:cNvSpPr>
          <p:nvPr/>
        </p:nvSpPr>
        <p:spPr bwMode="auto">
          <a:xfrm>
            <a:off x="3903121" y="6436825"/>
            <a:ext cx="3763079" cy="216000"/>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fr-FR" sz="1200" b="1" i="0" u="none" strike="noStrike" cap="none" normalizeH="0" baseline="0" dirty="0">
                <a:ln>
                  <a:noFill/>
                </a:ln>
                <a:solidFill>
                  <a:srgbClr val="FFFFFF"/>
                </a:solidFill>
                <a:uLnTx/>
                <a:uFillTx/>
                <a:latin typeface="Calibri" panose="020F0502020204030204" pitchFamily="34" charset="0"/>
                <a:ea typeface="Calibri"/>
                <a:cs typeface="Times New Roman"/>
              </a:rPr>
              <a:t>Quels sont les effets secondaires éventuels du </a:t>
            </a:r>
            <a:r>
              <a:rPr kumimoji="0" lang="fr-FR" sz="1200" b="1" i="0" u="none" strike="noStrike" cap="none" normalizeH="0" baseline="0" dirty="0" err="1">
                <a:ln>
                  <a:noFill/>
                </a:ln>
                <a:solidFill>
                  <a:srgbClr val="FFFFFF"/>
                </a:solidFill>
                <a:uLnTx/>
                <a:uFillTx/>
                <a:latin typeface="Calibri" panose="020F0502020204030204" pitchFamily="34" charset="0"/>
                <a:ea typeface="Calibri"/>
                <a:cs typeface="Times New Roman"/>
              </a:rPr>
              <a:t>pDTG</a:t>
            </a:r>
            <a:r>
              <a:rPr kumimoji="0" lang="fr-FR" sz="1200" b="1" i="0" u="none" strike="noStrike" cap="none" normalizeH="0" baseline="0" dirty="0">
                <a:ln>
                  <a:noFill/>
                </a:ln>
                <a:solidFill>
                  <a:srgbClr val="FFFFFF"/>
                </a:solidFill>
                <a:uLnTx/>
                <a:uFillTx/>
                <a:latin typeface="Calibri" panose="020F0502020204030204" pitchFamily="34" charset="0"/>
                <a:ea typeface="Calibri"/>
                <a:cs typeface="Times New Roman"/>
              </a:rPr>
              <a:t> ?</a:t>
            </a:r>
          </a:p>
        </p:txBody>
      </p:sp>
      <p:grpSp>
        <p:nvGrpSpPr>
          <p:cNvPr id="71" name="Group 70">
            <a:extLst>
              <a:ext uri="{FF2B5EF4-FFF2-40B4-BE49-F238E27FC236}">
                <a16:creationId xmlns:a16="http://schemas.microsoft.com/office/drawing/2014/main" id="{AA99E296-A7E0-4D4A-B95E-60515E8FA3F0}"/>
              </a:ext>
            </a:extLst>
          </p:cNvPr>
          <p:cNvGrpSpPr/>
          <p:nvPr/>
        </p:nvGrpSpPr>
        <p:grpSpPr>
          <a:xfrm>
            <a:off x="3983745" y="6685839"/>
            <a:ext cx="455396" cy="669949"/>
            <a:chOff x="5991225" y="615950"/>
            <a:chExt cx="808038" cy="1096963"/>
          </a:xfrm>
          <a:solidFill>
            <a:schemeClr val="accent1"/>
          </a:solidFill>
        </p:grpSpPr>
        <p:sp>
          <p:nvSpPr>
            <p:cNvPr id="72" name="Freeform 19">
              <a:extLst>
                <a:ext uri="{FF2B5EF4-FFF2-40B4-BE49-F238E27FC236}">
                  <a16:creationId xmlns:a16="http://schemas.microsoft.com/office/drawing/2014/main" id="{0FC6F368-E72C-486E-A0BA-A8EEAF812C1A}"/>
                </a:ext>
              </a:extLst>
            </p:cNvPr>
            <p:cNvSpPr>
              <a:spLocks noEditPoints="1"/>
            </p:cNvSpPr>
            <p:nvPr/>
          </p:nvSpPr>
          <p:spPr bwMode="auto">
            <a:xfrm>
              <a:off x="5991225" y="690563"/>
              <a:ext cx="808038" cy="1022350"/>
            </a:xfrm>
            <a:custGeom>
              <a:avLst/>
              <a:gdLst>
                <a:gd name="T0" fmla="*/ 124 w 139"/>
                <a:gd name="T1" fmla="*/ 0 h 176"/>
                <a:gd name="T2" fmla="*/ 87 w 139"/>
                <a:gd name="T3" fmla="*/ 0 h 176"/>
                <a:gd name="T4" fmla="*/ 88 w 139"/>
                <a:gd name="T5" fmla="*/ 6 h 176"/>
                <a:gd name="T6" fmla="*/ 91 w 139"/>
                <a:gd name="T7" fmla="*/ 10 h 176"/>
                <a:gd name="T8" fmla="*/ 103 w 139"/>
                <a:gd name="T9" fmla="*/ 13 h 176"/>
                <a:gd name="T10" fmla="*/ 104 w 139"/>
                <a:gd name="T11" fmla="*/ 13 h 176"/>
                <a:gd name="T12" fmla="*/ 106 w 139"/>
                <a:gd name="T13" fmla="*/ 13 h 176"/>
                <a:gd name="T14" fmla="*/ 122 w 139"/>
                <a:gd name="T15" fmla="*/ 13 h 176"/>
                <a:gd name="T16" fmla="*/ 122 w 139"/>
                <a:gd name="T17" fmla="*/ 131 h 176"/>
                <a:gd name="T18" fmla="*/ 104 w 139"/>
                <a:gd name="T19" fmla="*/ 131 h 176"/>
                <a:gd name="T20" fmla="*/ 90 w 139"/>
                <a:gd name="T21" fmla="*/ 146 h 176"/>
                <a:gd name="T22" fmla="*/ 90 w 139"/>
                <a:gd name="T23" fmla="*/ 163 h 176"/>
                <a:gd name="T24" fmla="*/ 14 w 139"/>
                <a:gd name="T25" fmla="*/ 163 h 176"/>
                <a:gd name="T26" fmla="*/ 14 w 139"/>
                <a:gd name="T27" fmla="*/ 13 h 176"/>
                <a:gd name="T28" fmla="*/ 33 w 139"/>
                <a:gd name="T29" fmla="*/ 13 h 176"/>
                <a:gd name="T30" fmla="*/ 35 w 139"/>
                <a:gd name="T31" fmla="*/ 13 h 176"/>
                <a:gd name="T32" fmla="*/ 36 w 139"/>
                <a:gd name="T33" fmla="*/ 13 h 176"/>
                <a:gd name="T34" fmla="*/ 36 w 139"/>
                <a:gd name="T35" fmla="*/ 13 h 176"/>
                <a:gd name="T36" fmla="*/ 45 w 139"/>
                <a:gd name="T37" fmla="*/ 11 h 176"/>
                <a:gd name="T38" fmla="*/ 51 w 139"/>
                <a:gd name="T39" fmla="*/ 6 h 176"/>
                <a:gd name="T40" fmla="*/ 52 w 139"/>
                <a:gd name="T41" fmla="*/ 0 h 176"/>
                <a:gd name="T42" fmla="*/ 14 w 139"/>
                <a:gd name="T43" fmla="*/ 0 h 176"/>
                <a:gd name="T44" fmla="*/ 0 w 139"/>
                <a:gd name="T45" fmla="*/ 16 h 176"/>
                <a:gd name="T46" fmla="*/ 0 w 139"/>
                <a:gd name="T47" fmla="*/ 161 h 176"/>
                <a:gd name="T48" fmla="*/ 14 w 139"/>
                <a:gd name="T49" fmla="*/ 176 h 176"/>
                <a:gd name="T50" fmla="*/ 124 w 139"/>
                <a:gd name="T51" fmla="*/ 176 h 176"/>
                <a:gd name="T52" fmla="*/ 139 w 139"/>
                <a:gd name="T53" fmla="*/ 161 h 176"/>
                <a:gd name="T54" fmla="*/ 139 w 139"/>
                <a:gd name="T55" fmla="*/ 16 h 176"/>
                <a:gd name="T56" fmla="*/ 124 w 139"/>
                <a:gd name="T57" fmla="*/ 0 h 176"/>
                <a:gd name="T58" fmla="*/ 97 w 139"/>
                <a:gd name="T59" fmla="*/ 166 h 176"/>
                <a:gd name="T60" fmla="*/ 97 w 139"/>
                <a:gd name="T61" fmla="*/ 147 h 176"/>
                <a:gd name="T62" fmla="*/ 105 w 139"/>
                <a:gd name="T63" fmla="*/ 138 h 176"/>
                <a:gd name="T64" fmla="*/ 125 w 139"/>
                <a:gd name="T65" fmla="*/ 138 h 176"/>
                <a:gd name="T66" fmla="*/ 97 w 139"/>
                <a:gd name="T67" fmla="*/ 16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76">
                  <a:moveTo>
                    <a:pt x="124" y="0"/>
                  </a:moveTo>
                  <a:cubicBezTo>
                    <a:pt x="87" y="0"/>
                    <a:pt x="87" y="0"/>
                    <a:pt x="87" y="0"/>
                  </a:cubicBezTo>
                  <a:cubicBezTo>
                    <a:pt x="87" y="3"/>
                    <a:pt x="88" y="5"/>
                    <a:pt x="88" y="6"/>
                  </a:cubicBezTo>
                  <a:cubicBezTo>
                    <a:pt x="89" y="8"/>
                    <a:pt x="90" y="9"/>
                    <a:pt x="91" y="10"/>
                  </a:cubicBezTo>
                  <a:cubicBezTo>
                    <a:pt x="94" y="12"/>
                    <a:pt x="98" y="13"/>
                    <a:pt x="103" y="13"/>
                  </a:cubicBezTo>
                  <a:cubicBezTo>
                    <a:pt x="104" y="13"/>
                    <a:pt x="104" y="13"/>
                    <a:pt x="104" y="13"/>
                  </a:cubicBezTo>
                  <a:cubicBezTo>
                    <a:pt x="105" y="13"/>
                    <a:pt x="105" y="13"/>
                    <a:pt x="106" y="13"/>
                  </a:cubicBezTo>
                  <a:cubicBezTo>
                    <a:pt x="122" y="13"/>
                    <a:pt x="122" y="13"/>
                    <a:pt x="122" y="13"/>
                  </a:cubicBezTo>
                  <a:cubicBezTo>
                    <a:pt x="122" y="131"/>
                    <a:pt x="122" y="131"/>
                    <a:pt x="122" y="131"/>
                  </a:cubicBezTo>
                  <a:cubicBezTo>
                    <a:pt x="104" y="131"/>
                    <a:pt x="104" y="131"/>
                    <a:pt x="104" y="131"/>
                  </a:cubicBezTo>
                  <a:cubicBezTo>
                    <a:pt x="97" y="131"/>
                    <a:pt x="90" y="138"/>
                    <a:pt x="90" y="146"/>
                  </a:cubicBezTo>
                  <a:cubicBezTo>
                    <a:pt x="90" y="163"/>
                    <a:pt x="90" y="163"/>
                    <a:pt x="90" y="163"/>
                  </a:cubicBezTo>
                  <a:cubicBezTo>
                    <a:pt x="14" y="163"/>
                    <a:pt x="14" y="163"/>
                    <a:pt x="14" y="163"/>
                  </a:cubicBezTo>
                  <a:cubicBezTo>
                    <a:pt x="14" y="13"/>
                    <a:pt x="14" y="13"/>
                    <a:pt x="14" y="13"/>
                  </a:cubicBezTo>
                  <a:cubicBezTo>
                    <a:pt x="33" y="13"/>
                    <a:pt x="33" y="13"/>
                    <a:pt x="33" y="13"/>
                  </a:cubicBezTo>
                  <a:cubicBezTo>
                    <a:pt x="34" y="13"/>
                    <a:pt x="34" y="13"/>
                    <a:pt x="35" y="13"/>
                  </a:cubicBezTo>
                  <a:cubicBezTo>
                    <a:pt x="36" y="13"/>
                    <a:pt x="36" y="13"/>
                    <a:pt x="36" y="13"/>
                  </a:cubicBezTo>
                  <a:cubicBezTo>
                    <a:pt x="36" y="13"/>
                    <a:pt x="36" y="13"/>
                    <a:pt x="36" y="13"/>
                  </a:cubicBezTo>
                  <a:cubicBezTo>
                    <a:pt x="40" y="13"/>
                    <a:pt x="43" y="12"/>
                    <a:pt x="45" y="11"/>
                  </a:cubicBezTo>
                  <a:cubicBezTo>
                    <a:pt x="48" y="10"/>
                    <a:pt x="49" y="8"/>
                    <a:pt x="51" y="6"/>
                  </a:cubicBezTo>
                  <a:cubicBezTo>
                    <a:pt x="51" y="5"/>
                    <a:pt x="52" y="3"/>
                    <a:pt x="52" y="0"/>
                  </a:cubicBezTo>
                  <a:cubicBezTo>
                    <a:pt x="14" y="0"/>
                    <a:pt x="14" y="0"/>
                    <a:pt x="14" y="0"/>
                  </a:cubicBezTo>
                  <a:cubicBezTo>
                    <a:pt x="6" y="0"/>
                    <a:pt x="0" y="8"/>
                    <a:pt x="0" y="16"/>
                  </a:cubicBezTo>
                  <a:cubicBezTo>
                    <a:pt x="0" y="16"/>
                    <a:pt x="0" y="31"/>
                    <a:pt x="0" y="161"/>
                  </a:cubicBezTo>
                  <a:cubicBezTo>
                    <a:pt x="0" y="169"/>
                    <a:pt x="6" y="176"/>
                    <a:pt x="14" y="176"/>
                  </a:cubicBezTo>
                  <a:cubicBezTo>
                    <a:pt x="124" y="176"/>
                    <a:pt x="124" y="176"/>
                    <a:pt x="124" y="176"/>
                  </a:cubicBezTo>
                  <a:cubicBezTo>
                    <a:pt x="132" y="176"/>
                    <a:pt x="139" y="169"/>
                    <a:pt x="139" y="161"/>
                  </a:cubicBezTo>
                  <a:cubicBezTo>
                    <a:pt x="139" y="31"/>
                    <a:pt x="139" y="16"/>
                    <a:pt x="139" y="16"/>
                  </a:cubicBezTo>
                  <a:cubicBezTo>
                    <a:pt x="139" y="8"/>
                    <a:pt x="132" y="0"/>
                    <a:pt x="124" y="0"/>
                  </a:cubicBezTo>
                  <a:close/>
                  <a:moveTo>
                    <a:pt x="97" y="166"/>
                  </a:moveTo>
                  <a:cubicBezTo>
                    <a:pt x="97" y="147"/>
                    <a:pt x="97" y="147"/>
                    <a:pt x="97" y="147"/>
                  </a:cubicBezTo>
                  <a:cubicBezTo>
                    <a:pt x="97" y="142"/>
                    <a:pt x="100" y="138"/>
                    <a:pt x="105" y="138"/>
                  </a:cubicBezTo>
                  <a:cubicBezTo>
                    <a:pt x="125" y="138"/>
                    <a:pt x="125" y="138"/>
                    <a:pt x="125" y="138"/>
                  </a:cubicBezTo>
                  <a:lnTo>
                    <a:pt x="97"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4" name="Freeform 20">
              <a:extLst>
                <a:ext uri="{FF2B5EF4-FFF2-40B4-BE49-F238E27FC236}">
                  <a16:creationId xmlns:a16="http://schemas.microsoft.com/office/drawing/2014/main" id="{963DF613-769F-40BC-9920-21C0BD7BB3C0}"/>
                </a:ext>
              </a:extLst>
            </p:cNvPr>
            <p:cNvSpPr>
              <a:spLocks noEditPoints="1"/>
            </p:cNvSpPr>
            <p:nvPr/>
          </p:nvSpPr>
          <p:spPr bwMode="auto">
            <a:xfrm>
              <a:off x="6130925" y="615950"/>
              <a:ext cx="528638" cy="260350"/>
            </a:xfrm>
            <a:custGeom>
              <a:avLst/>
              <a:gdLst>
                <a:gd name="T0" fmla="*/ 12 w 91"/>
                <a:gd name="T1" fmla="*/ 32 h 45"/>
                <a:gd name="T2" fmla="*/ 33 w 91"/>
                <a:gd name="T3" fmla="*/ 12 h 45"/>
                <a:gd name="T4" fmla="*/ 33 w 91"/>
                <a:gd name="T5" fmla="*/ 12 h 45"/>
                <a:gd name="T6" fmla="*/ 33 w 91"/>
                <a:gd name="T7" fmla="*/ 12 h 45"/>
                <a:gd name="T8" fmla="*/ 45 w 91"/>
                <a:gd name="T9" fmla="*/ 0 h 45"/>
                <a:gd name="T10" fmla="*/ 46 w 91"/>
                <a:gd name="T11" fmla="*/ 0 h 45"/>
                <a:gd name="T12" fmla="*/ 58 w 91"/>
                <a:gd name="T13" fmla="*/ 12 h 45"/>
                <a:gd name="T14" fmla="*/ 58 w 91"/>
                <a:gd name="T15" fmla="*/ 12 h 45"/>
                <a:gd name="T16" fmla="*/ 58 w 91"/>
                <a:gd name="T17" fmla="*/ 12 h 45"/>
                <a:gd name="T18" fmla="*/ 79 w 91"/>
                <a:gd name="T19" fmla="*/ 32 h 45"/>
                <a:gd name="T20" fmla="*/ 80 w 91"/>
                <a:gd name="T21" fmla="*/ 32 h 45"/>
                <a:gd name="T22" fmla="*/ 91 w 91"/>
                <a:gd name="T23" fmla="*/ 45 h 45"/>
                <a:gd name="T24" fmla="*/ 0 w 91"/>
                <a:gd name="T25" fmla="*/ 45 h 45"/>
                <a:gd name="T26" fmla="*/ 11 w 91"/>
                <a:gd name="T27" fmla="*/ 32 h 45"/>
                <a:gd name="T28" fmla="*/ 12 w 91"/>
                <a:gd name="T29" fmla="*/ 32 h 45"/>
                <a:gd name="T30" fmla="*/ 46 w 91"/>
                <a:gd name="T31" fmla="*/ 6 h 45"/>
                <a:gd name="T32" fmla="*/ 40 w 91"/>
                <a:gd name="T33" fmla="*/ 11 h 45"/>
                <a:gd name="T34" fmla="*/ 46 w 91"/>
                <a:gd name="T35" fmla="*/ 16 h 45"/>
                <a:gd name="T36" fmla="*/ 51 w 91"/>
                <a:gd name="T37" fmla="*/ 11 h 45"/>
                <a:gd name="T38" fmla="*/ 46 w 91"/>
                <a:gd name="T39" fmla="*/ 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45">
                  <a:moveTo>
                    <a:pt x="12" y="32"/>
                  </a:moveTo>
                  <a:cubicBezTo>
                    <a:pt x="24" y="31"/>
                    <a:pt x="33" y="27"/>
                    <a:pt x="33" y="12"/>
                  </a:cubicBezTo>
                  <a:cubicBezTo>
                    <a:pt x="33" y="12"/>
                    <a:pt x="33" y="12"/>
                    <a:pt x="33" y="12"/>
                  </a:cubicBezTo>
                  <a:cubicBezTo>
                    <a:pt x="33" y="12"/>
                    <a:pt x="33" y="12"/>
                    <a:pt x="33" y="12"/>
                  </a:cubicBezTo>
                  <a:cubicBezTo>
                    <a:pt x="33" y="3"/>
                    <a:pt x="39" y="0"/>
                    <a:pt x="45" y="0"/>
                  </a:cubicBezTo>
                  <a:cubicBezTo>
                    <a:pt x="46" y="0"/>
                    <a:pt x="46" y="0"/>
                    <a:pt x="46" y="0"/>
                  </a:cubicBezTo>
                  <a:cubicBezTo>
                    <a:pt x="52" y="0"/>
                    <a:pt x="58" y="3"/>
                    <a:pt x="58" y="12"/>
                  </a:cubicBezTo>
                  <a:cubicBezTo>
                    <a:pt x="58" y="12"/>
                    <a:pt x="58" y="12"/>
                    <a:pt x="58" y="12"/>
                  </a:cubicBezTo>
                  <a:cubicBezTo>
                    <a:pt x="58" y="12"/>
                    <a:pt x="58" y="12"/>
                    <a:pt x="58" y="12"/>
                  </a:cubicBezTo>
                  <a:cubicBezTo>
                    <a:pt x="58" y="27"/>
                    <a:pt x="67" y="31"/>
                    <a:pt x="79" y="32"/>
                  </a:cubicBezTo>
                  <a:cubicBezTo>
                    <a:pt x="80" y="32"/>
                    <a:pt x="80" y="32"/>
                    <a:pt x="80" y="32"/>
                  </a:cubicBezTo>
                  <a:cubicBezTo>
                    <a:pt x="87" y="32"/>
                    <a:pt x="91" y="39"/>
                    <a:pt x="91" y="45"/>
                  </a:cubicBezTo>
                  <a:cubicBezTo>
                    <a:pt x="0" y="45"/>
                    <a:pt x="0" y="45"/>
                    <a:pt x="0" y="45"/>
                  </a:cubicBezTo>
                  <a:cubicBezTo>
                    <a:pt x="0" y="39"/>
                    <a:pt x="4" y="32"/>
                    <a:pt x="11" y="32"/>
                  </a:cubicBezTo>
                  <a:lnTo>
                    <a:pt x="12" y="32"/>
                  </a:lnTo>
                  <a:close/>
                  <a:moveTo>
                    <a:pt x="46" y="6"/>
                  </a:moveTo>
                  <a:cubicBezTo>
                    <a:pt x="43" y="6"/>
                    <a:pt x="40" y="8"/>
                    <a:pt x="40" y="11"/>
                  </a:cubicBezTo>
                  <a:cubicBezTo>
                    <a:pt x="40" y="13"/>
                    <a:pt x="43" y="16"/>
                    <a:pt x="46" y="16"/>
                  </a:cubicBezTo>
                  <a:cubicBezTo>
                    <a:pt x="48" y="16"/>
                    <a:pt x="51" y="13"/>
                    <a:pt x="51" y="11"/>
                  </a:cubicBezTo>
                  <a:cubicBezTo>
                    <a:pt x="51" y="8"/>
                    <a:pt x="48" y="6"/>
                    <a:pt x="4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5" name="Rectangle 21">
              <a:extLst>
                <a:ext uri="{FF2B5EF4-FFF2-40B4-BE49-F238E27FC236}">
                  <a16:creationId xmlns:a16="http://schemas.microsoft.com/office/drawing/2014/main" id="{D5788444-AF7C-46EC-8CD5-89DEB954A9BD}"/>
                </a:ext>
              </a:extLst>
            </p:cNvPr>
            <p:cNvSpPr>
              <a:spLocks noChangeArrowheads="1"/>
            </p:cNvSpPr>
            <p:nvPr/>
          </p:nvSpPr>
          <p:spPr bwMode="auto">
            <a:xfrm>
              <a:off x="6357938" y="957263"/>
              <a:ext cx="2667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6" name="Rectangle 22">
              <a:extLst>
                <a:ext uri="{FF2B5EF4-FFF2-40B4-BE49-F238E27FC236}">
                  <a16:creationId xmlns:a16="http://schemas.microsoft.com/office/drawing/2014/main" id="{CB838D6D-0871-4136-9AC8-0314E08483E1}"/>
                </a:ext>
              </a:extLst>
            </p:cNvPr>
            <p:cNvSpPr>
              <a:spLocks noChangeArrowheads="1"/>
            </p:cNvSpPr>
            <p:nvPr/>
          </p:nvSpPr>
          <p:spPr bwMode="auto">
            <a:xfrm>
              <a:off x="6357938" y="998538"/>
              <a:ext cx="2667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8" name="Rectangle 23">
              <a:extLst>
                <a:ext uri="{FF2B5EF4-FFF2-40B4-BE49-F238E27FC236}">
                  <a16:creationId xmlns:a16="http://schemas.microsoft.com/office/drawing/2014/main" id="{B6FAA211-1888-4C3B-A2DF-2A39A6D5FBB6}"/>
                </a:ext>
              </a:extLst>
            </p:cNvPr>
            <p:cNvSpPr>
              <a:spLocks noChangeArrowheads="1"/>
            </p:cNvSpPr>
            <p:nvPr/>
          </p:nvSpPr>
          <p:spPr bwMode="auto">
            <a:xfrm>
              <a:off x="6357938" y="1044575"/>
              <a:ext cx="2667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9" name="Freeform 24">
              <a:extLst>
                <a:ext uri="{FF2B5EF4-FFF2-40B4-BE49-F238E27FC236}">
                  <a16:creationId xmlns:a16="http://schemas.microsoft.com/office/drawing/2014/main" id="{214F0F37-4FF6-48A8-9030-7339D5ECA94C}"/>
                </a:ext>
              </a:extLst>
            </p:cNvPr>
            <p:cNvSpPr>
              <a:spLocks noEditPoints="1"/>
            </p:cNvSpPr>
            <p:nvPr/>
          </p:nvSpPr>
          <p:spPr bwMode="auto">
            <a:xfrm>
              <a:off x="6165850" y="904875"/>
              <a:ext cx="192088" cy="174625"/>
            </a:xfrm>
            <a:custGeom>
              <a:avLst/>
              <a:gdLst>
                <a:gd name="T0" fmla="*/ 33 w 33"/>
                <a:gd name="T1" fmla="*/ 0 h 30"/>
                <a:gd name="T2" fmla="*/ 28 w 33"/>
                <a:gd name="T3" fmla="*/ 2 h 30"/>
                <a:gd name="T4" fmla="*/ 25 w 33"/>
                <a:gd name="T5" fmla="*/ 5 h 30"/>
                <a:gd name="T6" fmla="*/ 25 w 33"/>
                <a:gd name="T7" fmla="*/ 5 h 30"/>
                <a:gd name="T8" fmla="*/ 1 w 33"/>
                <a:gd name="T9" fmla="*/ 5 h 30"/>
                <a:gd name="T10" fmla="*/ 0 w 33"/>
                <a:gd name="T11" fmla="*/ 5 h 30"/>
                <a:gd name="T12" fmla="*/ 0 w 33"/>
                <a:gd name="T13" fmla="*/ 30 h 30"/>
                <a:gd name="T14" fmla="*/ 1 w 33"/>
                <a:gd name="T15" fmla="*/ 30 h 30"/>
                <a:gd name="T16" fmla="*/ 25 w 33"/>
                <a:gd name="T17" fmla="*/ 30 h 30"/>
                <a:gd name="T18" fmla="*/ 26 w 33"/>
                <a:gd name="T19" fmla="*/ 30 h 30"/>
                <a:gd name="T20" fmla="*/ 26 w 33"/>
                <a:gd name="T21" fmla="*/ 7 h 30"/>
                <a:gd name="T22" fmla="*/ 33 w 33"/>
                <a:gd name="T23" fmla="*/ 0 h 30"/>
                <a:gd name="T24" fmla="*/ 24 w 33"/>
                <a:gd name="T25" fmla="*/ 28 h 30"/>
                <a:gd name="T26" fmla="*/ 23 w 33"/>
                <a:gd name="T27" fmla="*/ 28 h 30"/>
                <a:gd name="T28" fmla="*/ 3 w 33"/>
                <a:gd name="T29" fmla="*/ 28 h 30"/>
                <a:gd name="T30" fmla="*/ 2 w 33"/>
                <a:gd name="T31" fmla="*/ 28 h 30"/>
                <a:gd name="T32" fmla="*/ 2 w 33"/>
                <a:gd name="T33" fmla="*/ 8 h 30"/>
                <a:gd name="T34" fmla="*/ 3 w 33"/>
                <a:gd name="T35" fmla="*/ 7 h 30"/>
                <a:gd name="T36" fmla="*/ 23 w 33"/>
                <a:gd name="T37" fmla="*/ 7 h 30"/>
                <a:gd name="T38" fmla="*/ 23 w 33"/>
                <a:gd name="T39" fmla="*/ 7 h 30"/>
                <a:gd name="T40" fmla="*/ 15 w 33"/>
                <a:gd name="T41" fmla="*/ 20 h 30"/>
                <a:gd name="T42" fmla="*/ 8 w 33"/>
                <a:gd name="T43" fmla="*/ 14 h 30"/>
                <a:gd name="T44" fmla="*/ 4 w 33"/>
                <a:gd name="T45" fmla="*/ 16 h 30"/>
                <a:gd name="T46" fmla="*/ 13 w 33"/>
                <a:gd name="T47" fmla="*/ 27 h 30"/>
                <a:gd name="T48" fmla="*/ 18 w 33"/>
                <a:gd name="T49" fmla="*/ 24 h 30"/>
                <a:gd name="T50" fmla="*/ 24 w 33"/>
                <a:gd name="T51" fmla="*/ 10 h 30"/>
                <a:gd name="T52" fmla="*/ 24 w 33"/>
                <a:gd name="T53"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 h="30">
                  <a:moveTo>
                    <a:pt x="33" y="0"/>
                  </a:moveTo>
                  <a:cubicBezTo>
                    <a:pt x="32" y="1"/>
                    <a:pt x="30" y="1"/>
                    <a:pt x="28" y="2"/>
                  </a:cubicBezTo>
                  <a:cubicBezTo>
                    <a:pt x="27" y="3"/>
                    <a:pt x="26" y="4"/>
                    <a:pt x="25" y="5"/>
                  </a:cubicBezTo>
                  <a:cubicBezTo>
                    <a:pt x="25" y="5"/>
                    <a:pt x="25" y="5"/>
                    <a:pt x="25" y="5"/>
                  </a:cubicBezTo>
                  <a:cubicBezTo>
                    <a:pt x="1" y="5"/>
                    <a:pt x="1" y="5"/>
                    <a:pt x="1" y="5"/>
                  </a:cubicBezTo>
                  <a:cubicBezTo>
                    <a:pt x="0" y="5"/>
                    <a:pt x="0" y="5"/>
                    <a:pt x="0" y="5"/>
                  </a:cubicBezTo>
                  <a:cubicBezTo>
                    <a:pt x="0" y="30"/>
                    <a:pt x="0" y="30"/>
                    <a:pt x="0" y="30"/>
                  </a:cubicBezTo>
                  <a:cubicBezTo>
                    <a:pt x="0" y="30"/>
                    <a:pt x="0" y="30"/>
                    <a:pt x="1" y="30"/>
                  </a:cubicBezTo>
                  <a:cubicBezTo>
                    <a:pt x="25" y="30"/>
                    <a:pt x="25" y="30"/>
                    <a:pt x="25" y="30"/>
                  </a:cubicBezTo>
                  <a:cubicBezTo>
                    <a:pt x="25" y="30"/>
                    <a:pt x="26" y="30"/>
                    <a:pt x="26" y="30"/>
                  </a:cubicBezTo>
                  <a:cubicBezTo>
                    <a:pt x="26" y="7"/>
                    <a:pt x="26" y="7"/>
                    <a:pt x="26" y="7"/>
                  </a:cubicBezTo>
                  <a:cubicBezTo>
                    <a:pt x="28" y="4"/>
                    <a:pt x="30" y="2"/>
                    <a:pt x="33" y="0"/>
                  </a:cubicBezTo>
                  <a:close/>
                  <a:moveTo>
                    <a:pt x="24" y="28"/>
                  </a:moveTo>
                  <a:cubicBezTo>
                    <a:pt x="24" y="28"/>
                    <a:pt x="23" y="28"/>
                    <a:pt x="23" y="28"/>
                  </a:cubicBezTo>
                  <a:cubicBezTo>
                    <a:pt x="3" y="28"/>
                    <a:pt x="3" y="28"/>
                    <a:pt x="3" y="28"/>
                  </a:cubicBezTo>
                  <a:cubicBezTo>
                    <a:pt x="2" y="28"/>
                    <a:pt x="2" y="28"/>
                    <a:pt x="2" y="28"/>
                  </a:cubicBezTo>
                  <a:cubicBezTo>
                    <a:pt x="2" y="8"/>
                    <a:pt x="2" y="8"/>
                    <a:pt x="2" y="8"/>
                  </a:cubicBezTo>
                  <a:cubicBezTo>
                    <a:pt x="2" y="7"/>
                    <a:pt x="2" y="7"/>
                    <a:pt x="3" y="7"/>
                  </a:cubicBezTo>
                  <a:cubicBezTo>
                    <a:pt x="23" y="7"/>
                    <a:pt x="23" y="7"/>
                    <a:pt x="23" y="7"/>
                  </a:cubicBezTo>
                  <a:cubicBezTo>
                    <a:pt x="23" y="7"/>
                    <a:pt x="23" y="7"/>
                    <a:pt x="23" y="7"/>
                  </a:cubicBezTo>
                  <a:cubicBezTo>
                    <a:pt x="20" y="11"/>
                    <a:pt x="17" y="15"/>
                    <a:pt x="15" y="20"/>
                  </a:cubicBezTo>
                  <a:cubicBezTo>
                    <a:pt x="13" y="18"/>
                    <a:pt x="11" y="15"/>
                    <a:pt x="8" y="14"/>
                  </a:cubicBezTo>
                  <a:cubicBezTo>
                    <a:pt x="8" y="13"/>
                    <a:pt x="4" y="17"/>
                    <a:pt x="4" y="16"/>
                  </a:cubicBezTo>
                  <a:cubicBezTo>
                    <a:pt x="8" y="18"/>
                    <a:pt x="11" y="23"/>
                    <a:pt x="13" y="27"/>
                  </a:cubicBezTo>
                  <a:cubicBezTo>
                    <a:pt x="13" y="27"/>
                    <a:pt x="17" y="25"/>
                    <a:pt x="18" y="24"/>
                  </a:cubicBezTo>
                  <a:cubicBezTo>
                    <a:pt x="19" y="19"/>
                    <a:pt x="21" y="14"/>
                    <a:pt x="24" y="10"/>
                  </a:cubicBezTo>
                  <a:lnTo>
                    <a:pt x="2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1" name="Rectangle 25">
              <a:extLst>
                <a:ext uri="{FF2B5EF4-FFF2-40B4-BE49-F238E27FC236}">
                  <a16:creationId xmlns:a16="http://schemas.microsoft.com/office/drawing/2014/main" id="{FD0EA5E5-9B5B-4067-B47B-96E9B8D7FE72}"/>
                </a:ext>
              </a:extLst>
            </p:cNvPr>
            <p:cNvSpPr>
              <a:spLocks noChangeArrowheads="1"/>
            </p:cNvSpPr>
            <p:nvPr/>
          </p:nvSpPr>
          <p:spPr bwMode="auto">
            <a:xfrm>
              <a:off x="6357938" y="1149350"/>
              <a:ext cx="2667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4" name="Rectangle 26">
              <a:extLst>
                <a:ext uri="{FF2B5EF4-FFF2-40B4-BE49-F238E27FC236}">
                  <a16:creationId xmlns:a16="http://schemas.microsoft.com/office/drawing/2014/main" id="{3D5EF6D4-5C8C-4B5E-B905-8BB6AC68B0DD}"/>
                </a:ext>
              </a:extLst>
            </p:cNvPr>
            <p:cNvSpPr>
              <a:spLocks noChangeArrowheads="1"/>
            </p:cNvSpPr>
            <p:nvPr/>
          </p:nvSpPr>
          <p:spPr bwMode="auto">
            <a:xfrm>
              <a:off x="6357938" y="1190625"/>
              <a:ext cx="2667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5" name="Rectangle 27">
              <a:extLst>
                <a:ext uri="{FF2B5EF4-FFF2-40B4-BE49-F238E27FC236}">
                  <a16:creationId xmlns:a16="http://schemas.microsoft.com/office/drawing/2014/main" id="{57E8F946-DBD5-48BC-90D3-7E5700B67648}"/>
                </a:ext>
              </a:extLst>
            </p:cNvPr>
            <p:cNvSpPr>
              <a:spLocks noChangeArrowheads="1"/>
            </p:cNvSpPr>
            <p:nvPr/>
          </p:nvSpPr>
          <p:spPr bwMode="auto">
            <a:xfrm>
              <a:off x="6357938" y="1230313"/>
              <a:ext cx="2667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6" name="Freeform 28">
              <a:extLst>
                <a:ext uri="{FF2B5EF4-FFF2-40B4-BE49-F238E27FC236}">
                  <a16:creationId xmlns:a16="http://schemas.microsoft.com/office/drawing/2014/main" id="{B1ED3944-73A3-4E3F-979B-F808D630035B}"/>
                </a:ext>
              </a:extLst>
            </p:cNvPr>
            <p:cNvSpPr>
              <a:spLocks noEditPoints="1"/>
            </p:cNvSpPr>
            <p:nvPr/>
          </p:nvSpPr>
          <p:spPr bwMode="auto">
            <a:xfrm>
              <a:off x="6165850" y="1092200"/>
              <a:ext cx="192088" cy="179388"/>
            </a:xfrm>
            <a:custGeom>
              <a:avLst/>
              <a:gdLst>
                <a:gd name="T0" fmla="*/ 33 w 33"/>
                <a:gd name="T1" fmla="*/ 0 h 31"/>
                <a:gd name="T2" fmla="*/ 28 w 33"/>
                <a:gd name="T3" fmla="*/ 3 h 31"/>
                <a:gd name="T4" fmla="*/ 25 w 33"/>
                <a:gd name="T5" fmla="*/ 5 h 31"/>
                <a:gd name="T6" fmla="*/ 25 w 33"/>
                <a:gd name="T7" fmla="*/ 5 h 31"/>
                <a:gd name="T8" fmla="*/ 1 w 33"/>
                <a:gd name="T9" fmla="*/ 5 h 31"/>
                <a:gd name="T10" fmla="*/ 0 w 33"/>
                <a:gd name="T11" fmla="*/ 6 h 31"/>
                <a:gd name="T12" fmla="*/ 0 w 33"/>
                <a:gd name="T13" fmla="*/ 30 h 31"/>
                <a:gd name="T14" fmla="*/ 1 w 33"/>
                <a:gd name="T15" fmla="*/ 31 h 31"/>
                <a:gd name="T16" fmla="*/ 25 w 33"/>
                <a:gd name="T17" fmla="*/ 31 h 31"/>
                <a:gd name="T18" fmla="*/ 26 w 33"/>
                <a:gd name="T19" fmla="*/ 30 h 31"/>
                <a:gd name="T20" fmla="*/ 26 w 33"/>
                <a:gd name="T21" fmla="*/ 7 h 31"/>
                <a:gd name="T22" fmla="*/ 33 w 33"/>
                <a:gd name="T23" fmla="*/ 0 h 31"/>
                <a:gd name="T24" fmla="*/ 24 w 33"/>
                <a:gd name="T25" fmla="*/ 28 h 31"/>
                <a:gd name="T26" fmla="*/ 23 w 33"/>
                <a:gd name="T27" fmla="*/ 29 h 31"/>
                <a:gd name="T28" fmla="*/ 3 w 33"/>
                <a:gd name="T29" fmla="*/ 29 h 31"/>
                <a:gd name="T30" fmla="*/ 2 w 33"/>
                <a:gd name="T31" fmla="*/ 28 h 31"/>
                <a:gd name="T32" fmla="*/ 2 w 33"/>
                <a:gd name="T33" fmla="*/ 8 h 31"/>
                <a:gd name="T34" fmla="*/ 3 w 33"/>
                <a:gd name="T35" fmla="*/ 7 h 31"/>
                <a:gd name="T36" fmla="*/ 23 w 33"/>
                <a:gd name="T37" fmla="*/ 7 h 31"/>
                <a:gd name="T38" fmla="*/ 23 w 33"/>
                <a:gd name="T39" fmla="*/ 7 h 31"/>
                <a:gd name="T40" fmla="*/ 15 w 33"/>
                <a:gd name="T41" fmla="*/ 21 h 31"/>
                <a:gd name="T42" fmla="*/ 8 w 33"/>
                <a:gd name="T43" fmla="*/ 14 h 31"/>
                <a:gd name="T44" fmla="*/ 4 w 33"/>
                <a:gd name="T45" fmla="*/ 17 h 31"/>
                <a:gd name="T46" fmla="*/ 13 w 33"/>
                <a:gd name="T47" fmla="*/ 27 h 31"/>
                <a:gd name="T48" fmla="*/ 18 w 33"/>
                <a:gd name="T49" fmla="*/ 25 h 31"/>
                <a:gd name="T50" fmla="*/ 24 w 33"/>
                <a:gd name="T51" fmla="*/ 10 h 31"/>
                <a:gd name="T52" fmla="*/ 24 w 33"/>
                <a:gd name="T53"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 h="31">
                  <a:moveTo>
                    <a:pt x="33" y="0"/>
                  </a:moveTo>
                  <a:cubicBezTo>
                    <a:pt x="32" y="1"/>
                    <a:pt x="30" y="1"/>
                    <a:pt x="28" y="3"/>
                  </a:cubicBezTo>
                  <a:cubicBezTo>
                    <a:pt x="27" y="3"/>
                    <a:pt x="26" y="4"/>
                    <a:pt x="25" y="5"/>
                  </a:cubicBezTo>
                  <a:cubicBezTo>
                    <a:pt x="25" y="5"/>
                    <a:pt x="25" y="5"/>
                    <a:pt x="25" y="5"/>
                  </a:cubicBezTo>
                  <a:cubicBezTo>
                    <a:pt x="1" y="5"/>
                    <a:pt x="1" y="5"/>
                    <a:pt x="1" y="5"/>
                  </a:cubicBezTo>
                  <a:cubicBezTo>
                    <a:pt x="0" y="5"/>
                    <a:pt x="0" y="5"/>
                    <a:pt x="0" y="6"/>
                  </a:cubicBezTo>
                  <a:cubicBezTo>
                    <a:pt x="0" y="30"/>
                    <a:pt x="0" y="30"/>
                    <a:pt x="0" y="30"/>
                  </a:cubicBezTo>
                  <a:cubicBezTo>
                    <a:pt x="0" y="31"/>
                    <a:pt x="0" y="31"/>
                    <a:pt x="1" y="31"/>
                  </a:cubicBezTo>
                  <a:cubicBezTo>
                    <a:pt x="25" y="31"/>
                    <a:pt x="25" y="31"/>
                    <a:pt x="25" y="31"/>
                  </a:cubicBezTo>
                  <a:cubicBezTo>
                    <a:pt x="25" y="31"/>
                    <a:pt x="26" y="31"/>
                    <a:pt x="26" y="30"/>
                  </a:cubicBezTo>
                  <a:cubicBezTo>
                    <a:pt x="26" y="7"/>
                    <a:pt x="26" y="7"/>
                    <a:pt x="26" y="7"/>
                  </a:cubicBezTo>
                  <a:cubicBezTo>
                    <a:pt x="28" y="4"/>
                    <a:pt x="30" y="2"/>
                    <a:pt x="33" y="0"/>
                  </a:cubicBezTo>
                  <a:close/>
                  <a:moveTo>
                    <a:pt x="24" y="28"/>
                  </a:moveTo>
                  <a:cubicBezTo>
                    <a:pt x="24" y="28"/>
                    <a:pt x="23" y="29"/>
                    <a:pt x="23" y="29"/>
                  </a:cubicBezTo>
                  <a:cubicBezTo>
                    <a:pt x="3" y="29"/>
                    <a:pt x="3" y="29"/>
                    <a:pt x="3" y="29"/>
                  </a:cubicBezTo>
                  <a:cubicBezTo>
                    <a:pt x="2" y="29"/>
                    <a:pt x="2" y="28"/>
                    <a:pt x="2" y="28"/>
                  </a:cubicBezTo>
                  <a:cubicBezTo>
                    <a:pt x="2" y="8"/>
                    <a:pt x="2" y="8"/>
                    <a:pt x="2" y="8"/>
                  </a:cubicBezTo>
                  <a:cubicBezTo>
                    <a:pt x="2" y="7"/>
                    <a:pt x="2" y="7"/>
                    <a:pt x="3" y="7"/>
                  </a:cubicBezTo>
                  <a:cubicBezTo>
                    <a:pt x="23" y="7"/>
                    <a:pt x="23" y="7"/>
                    <a:pt x="23" y="7"/>
                  </a:cubicBezTo>
                  <a:cubicBezTo>
                    <a:pt x="23" y="7"/>
                    <a:pt x="23" y="7"/>
                    <a:pt x="23" y="7"/>
                  </a:cubicBezTo>
                  <a:cubicBezTo>
                    <a:pt x="20" y="11"/>
                    <a:pt x="17" y="16"/>
                    <a:pt x="15" y="21"/>
                  </a:cubicBezTo>
                  <a:cubicBezTo>
                    <a:pt x="13" y="18"/>
                    <a:pt x="11" y="16"/>
                    <a:pt x="8" y="14"/>
                  </a:cubicBezTo>
                  <a:cubicBezTo>
                    <a:pt x="8" y="13"/>
                    <a:pt x="4" y="17"/>
                    <a:pt x="4" y="17"/>
                  </a:cubicBezTo>
                  <a:cubicBezTo>
                    <a:pt x="8" y="19"/>
                    <a:pt x="11" y="23"/>
                    <a:pt x="13" y="27"/>
                  </a:cubicBezTo>
                  <a:cubicBezTo>
                    <a:pt x="13" y="27"/>
                    <a:pt x="17" y="25"/>
                    <a:pt x="18" y="25"/>
                  </a:cubicBezTo>
                  <a:cubicBezTo>
                    <a:pt x="19" y="20"/>
                    <a:pt x="21" y="15"/>
                    <a:pt x="24" y="10"/>
                  </a:cubicBezTo>
                  <a:lnTo>
                    <a:pt x="2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7" name="Rectangle 29">
              <a:extLst>
                <a:ext uri="{FF2B5EF4-FFF2-40B4-BE49-F238E27FC236}">
                  <a16:creationId xmlns:a16="http://schemas.microsoft.com/office/drawing/2014/main" id="{A83588F2-14B6-4A37-A1A0-840A6D5B0332}"/>
                </a:ext>
              </a:extLst>
            </p:cNvPr>
            <p:cNvSpPr>
              <a:spLocks noChangeArrowheads="1"/>
            </p:cNvSpPr>
            <p:nvPr/>
          </p:nvSpPr>
          <p:spPr bwMode="auto">
            <a:xfrm>
              <a:off x="6357938" y="1335088"/>
              <a:ext cx="2667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1" name="Rectangle 30">
              <a:extLst>
                <a:ext uri="{FF2B5EF4-FFF2-40B4-BE49-F238E27FC236}">
                  <a16:creationId xmlns:a16="http://schemas.microsoft.com/office/drawing/2014/main" id="{E345CC1C-33F6-4B26-936D-1FF15091AA02}"/>
                </a:ext>
              </a:extLst>
            </p:cNvPr>
            <p:cNvSpPr>
              <a:spLocks noChangeArrowheads="1"/>
            </p:cNvSpPr>
            <p:nvPr/>
          </p:nvSpPr>
          <p:spPr bwMode="auto">
            <a:xfrm>
              <a:off x="6357938" y="1376363"/>
              <a:ext cx="2667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3" name="Rectangle 31">
              <a:extLst>
                <a:ext uri="{FF2B5EF4-FFF2-40B4-BE49-F238E27FC236}">
                  <a16:creationId xmlns:a16="http://schemas.microsoft.com/office/drawing/2014/main" id="{61F6F3BB-E975-4BD0-AEE4-FB6786D87701}"/>
                </a:ext>
              </a:extLst>
            </p:cNvPr>
            <p:cNvSpPr>
              <a:spLocks noChangeArrowheads="1"/>
            </p:cNvSpPr>
            <p:nvPr/>
          </p:nvSpPr>
          <p:spPr bwMode="auto">
            <a:xfrm>
              <a:off x="6357938" y="1422400"/>
              <a:ext cx="26670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4" name="Freeform 32">
              <a:extLst>
                <a:ext uri="{FF2B5EF4-FFF2-40B4-BE49-F238E27FC236}">
                  <a16:creationId xmlns:a16="http://schemas.microsoft.com/office/drawing/2014/main" id="{E8813E29-0B0B-40D5-9082-8BCECBE5166E}"/>
                </a:ext>
              </a:extLst>
            </p:cNvPr>
            <p:cNvSpPr>
              <a:spLocks noEditPoints="1"/>
            </p:cNvSpPr>
            <p:nvPr/>
          </p:nvSpPr>
          <p:spPr bwMode="auto">
            <a:xfrm>
              <a:off x="6165850" y="1277938"/>
              <a:ext cx="192088" cy="179388"/>
            </a:xfrm>
            <a:custGeom>
              <a:avLst/>
              <a:gdLst>
                <a:gd name="T0" fmla="*/ 33 w 33"/>
                <a:gd name="T1" fmla="*/ 0 h 31"/>
                <a:gd name="T2" fmla="*/ 28 w 33"/>
                <a:gd name="T3" fmla="*/ 3 h 31"/>
                <a:gd name="T4" fmla="*/ 25 w 33"/>
                <a:gd name="T5" fmla="*/ 6 h 31"/>
                <a:gd name="T6" fmla="*/ 25 w 33"/>
                <a:gd name="T7" fmla="*/ 5 h 31"/>
                <a:gd name="T8" fmla="*/ 1 w 33"/>
                <a:gd name="T9" fmla="*/ 5 h 31"/>
                <a:gd name="T10" fmla="*/ 0 w 33"/>
                <a:gd name="T11" fmla="*/ 6 h 31"/>
                <a:gd name="T12" fmla="*/ 0 w 33"/>
                <a:gd name="T13" fmla="*/ 30 h 31"/>
                <a:gd name="T14" fmla="*/ 1 w 33"/>
                <a:gd name="T15" fmla="*/ 31 h 31"/>
                <a:gd name="T16" fmla="*/ 25 w 33"/>
                <a:gd name="T17" fmla="*/ 31 h 31"/>
                <a:gd name="T18" fmla="*/ 26 w 33"/>
                <a:gd name="T19" fmla="*/ 30 h 31"/>
                <a:gd name="T20" fmla="*/ 26 w 33"/>
                <a:gd name="T21" fmla="*/ 8 h 31"/>
                <a:gd name="T22" fmla="*/ 33 w 33"/>
                <a:gd name="T23" fmla="*/ 0 h 31"/>
                <a:gd name="T24" fmla="*/ 24 w 33"/>
                <a:gd name="T25" fmla="*/ 28 h 31"/>
                <a:gd name="T26" fmla="*/ 23 w 33"/>
                <a:gd name="T27" fmla="*/ 29 h 31"/>
                <a:gd name="T28" fmla="*/ 3 w 33"/>
                <a:gd name="T29" fmla="*/ 29 h 31"/>
                <a:gd name="T30" fmla="*/ 2 w 33"/>
                <a:gd name="T31" fmla="*/ 28 h 31"/>
                <a:gd name="T32" fmla="*/ 2 w 33"/>
                <a:gd name="T33" fmla="*/ 8 h 31"/>
                <a:gd name="T34" fmla="*/ 3 w 33"/>
                <a:gd name="T35" fmla="*/ 7 h 31"/>
                <a:gd name="T36" fmla="*/ 23 w 33"/>
                <a:gd name="T37" fmla="*/ 7 h 31"/>
                <a:gd name="T38" fmla="*/ 23 w 33"/>
                <a:gd name="T39" fmla="*/ 8 h 31"/>
                <a:gd name="T40" fmla="*/ 15 w 33"/>
                <a:gd name="T41" fmla="*/ 21 h 31"/>
                <a:gd name="T42" fmla="*/ 8 w 33"/>
                <a:gd name="T43" fmla="*/ 14 h 31"/>
                <a:gd name="T44" fmla="*/ 4 w 33"/>
                <a:gd name="T45" fmla="*/ 17 h 31"/>
                <a:gd name="T46" fmla="*/ 13 w 33"/>
                <a:gd name="T47" fmla="*/ 28 h 31"/>
                <a:gd name="T48" fmla="*/ 18 w 33"/>
                <a:gd name="T49" fmla="*/ 25 h 31"/>
                <a:gd name="T50" fmla="*/ 24 w 33"/>
                <a:gd name="T51" fmla="*/ 11 h 31"/>
                <a:gd name="T52" fmla="*/ 24 w 33"/>
                <a:gd name="T53"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 h="31">
                  <a:moveTo>
                    <a:pt x="33" y="0"/>
                  </a:moveTo>
                  <a:cubicBezTo>
                    <a:pt x="32" y="1"/>
                    <a:pt x="30" y="2"/>
                    <a:pt x="28" y="3"/>
                  </a:cubicBezTo>
                  <a:cubicBezTo>
                    <a:pt x="27" y="4"/>
                    <a:pt x="26" y="5"/>
                    <a:pt x="25" y="6"/>
                  </a:cubicBezTo>
                  <a:cubicBezTo>
                    <a:pt x="25" y="6"/>
                    <a:pt x="25" y="5"/>
                    <a:pt x="25" y="5"/>
                  </a:cubicBezTo>
                  <a:cubicBezTo>
                    <a:pt x="1" y="5"/>
                    <a:pt x="1" y="5"/>
                    <a:pt x="1" y="5"/>
                  </a:cubicBezTo>
                  <a:cubicBezTo>
                    <a:pt x="0" y="5"/>
                    <a:pt x="0" y="6"/>
                    <a:pt x="0" y="6"/>
                  </a:cubicBezTo>
                  <a:cubicBezTo>
                    <a:pt x="0" y="30"/>
                    <a:pt x="0" y="30"/>
                    <a:pt x="0" y="30"/>
                  </a:cubicBezTo>
                  <a:cubicBezTo>
                    <a:pt x="0" y="31"/>
                    <a:pt x="0" y="31"/>
                    <a:pt x="1" y="31"/>
                  </a:cubicBezTo>
                  <a:cubicBezTo>
                    <a:pt x="25" y="31"/>
                    <a:pt x="25" y="31"/>
                    <a:pt x="25" y="31"/>
                  </a:cubicBezTo>
                  <a:cubicBezTo>
                    <a:pt x="25" y="31"/>
                    <a:pt x="26" y="31"/>
                    <a:pt x="26" y="30"/>
                  </a:cubicBezTo>
                  <a:cubicBezTo>
                    <a:pt x="26" y="8"/>
                    <a:pt x="26" y="8"/>
                    <a:pt x="26" y="8"/>
                  </a:cubicBezTo>
                  <a:cubicBezTo>
                    <a:pt x="28" y="5"/>
                    <a:pt x="30" y="2"/>
                    <a:pt x="33" y="0"/>
                  </a:cubicBezTo>
                  <a:close/>
                  <a:moveTo>
                    <a:pt x="24" y="28"/>
                  </a:moveTo>
                  <a:cubicBezTo>
                    <a:pt x="24" y="29"/>
                    <a:pt x="23" y="29"/>
                    <a:pt x="23" y="29"/>
                  </a:cubicBezTo>
                  <a:cubicBezTo>
                    <a:pt x="3" y="29"/>
                    <a:pt x="3" y="29"/>
                    <a:pt x="3" y="29"/>
                  </a:cubicBezTo>
                  <a:cubicBezTo>
                    <a:pt x="2" y="29"/>
                    <a:pt x="2" y="29"/>
                    <a:pt x="2" y="28"/>
                  </a:cubicBezTo>
                  <a:cubicBezTo>
                    <a:pt x="2" y="8"/>
                    <a:pt x="2" y="8"/>
                    <a:pt x="2" y="8"/>
                  </a:cubicBezTo>
                  <a:cubicBezTo>
                    <a:pt x="2" y="8"/>
                    <a:pt x="2" y="7"/>
                    <a:pt x="3" y="7"/>
                  </a:cubicBezTo>
                  <a:cubicBezTo>
                    <a:pt x="23" y="7"/>
                    <a:pt x="23" y="7"/>
                    <a:pt x="23" y="7"/>
                  </a:cubicBezTo>
                  <a:cubicBezTo>
                    <a:pt x="23" y="7"/>
                    <a:pt x="23" y="8"/>
                    <a:pt x="23" y="8"/>
                  </a:cubicBezTo>
                  <a:cubicBezTo>
                    <a:pt x="20" y="12"/>
                    <a:pt x="17" y="16"/>
                    <a:pt x="15" y="21"/>
                  </a:cubicBezTo>
                  <a:cubicBezTo>
                    <a:pt x="13" y="18"/>
                    <a:pt x="11" y="16"/>
                    <a:pt x="8" y="14"/>
                  </a:cubicBezTo>
                  <a:cubicBezTo>
                    <a:pt x="8" y="14"/>
                    <a:pt x="4" y="17"/>
                    <a:pt x="4" y="17"/>
                  </a:cubicBezTo>
                  <a:cubicBezTo>
                    <a:pt x="8" y="19"/>
                    <a:pt x="11" y="24"/>
                    <a:pt x="13" y="28"/>
                  </a:cubicBezTo>
                  <a:cubicBezTo>
                    <a:pt x="13" y="28"/>
                    <a:pt x="17" y="25"/>
                    <a:pt x="18" y="25"/>
                  </a:cubicBezTo>
                  <a:cubicBezTo>
                    <a:pt x="19" y="20"/>
                    <a:pt x="21" y="15"/>
                    <a:pt x="24" y="11"/>
                  </a:cubicBezTo>
                  <a:lnTo>
                    <a:pt x="2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96" name="Group 95">
            <a:extLst>
              <a:ext uri="{FF2B5EF4-FFF2-40B4-BE49-F238E27FC236}">
                <a16:creationId xmlns:a16="http://schemas.microsoft.com/office/drawing/2014/main" id="{322B813F-1140-4A9A-B591-8B7DE9560A74}"/>
              </a:ext>
            </a:extLst>
          </p:cNvPr>
          <p:cNvGrpSpPr/>
          <p:nvPr/>
        </p:nvGrpSpPr>
        <p:grpSpPr>
          <a:xfrm rot="1976107">
            <a:off x="203684" y="3472709"/>
            <a:ext cx="471833" cy="672864"/>
            <a:chOff x="2221872" y="5021922"/>
            <a:chExt cx="755651" cy="804866"/>
          </a:xfrm>
        </p:grpSpPr>
        <p:sp>
          <p:nvSpPr>
            <p:cNvPr id="88" name="Freeform 42">
              <a:extLst>
                <a:ext uri="{FF2B5EF4-FFF2-40B4-BE49-F238E27FC236}">
                  <a16:creationId xmlns:a16="http://schemas.microsoft.com/office/drawing/2014/main" id="{DF782886-4809-43C4-801E-C14E4134DA99}"/>
                </a:ext>
              </a:extLst>
            </p:cNvPr>
            <p:cNvSpPr>
              <a:spLocks noEditPoints="1"/>
            </p:cNvSpPr>
            <p:nvPr/>
          </p:nvSpPr>
          <p:spPr bwMode="auto">
            <a:xfrm>
              <a:off x="2221872" y="5021926"/>
              <a:ext cx="755650" cy="804862"/>
            </a:xfrm>
            <a:custGeom>
              <a:avLst/>
              <a:gdLst>
                <a:gd name="T0" fmla="*/ 303 w 303"/>
                <a:gd name="T1" fmla="*/ 145 h 323"/>
                <a:gd name="T2" fmla="*/ 235 w 303"/>
                <a:gd name="T3" fmla="*/ 235 h 323"/>
                <a:gd name="T4" fmla="*/ 265 w 303"/>
                <a:gd name="T5" fmla="*/ 183 h 323"/>
                <a:gd name="T6" fmla="*/ 213 w 303"/>
                <a:gd name="T7" fmla="*/ 123 h 323"/>
                <a:gd name="T8" fmla="*/ 213 w 303"/>
                <a:gd name="T9" fmla="*/ 177 h 323"/>
                <a:gd name="T10" fmla="*/ 113 w 303"/>
                <a:gd name="T11" fmla="*/ 88 h 323"/>
                <a:gd name="T12" fmla="*/ 213 w 303"/>
                <a:gd name="T13" fmla="*/ 0 h 323"/>
                <a:gd name="T14" fmla="*/ 213 w 303"/>
                <a:gd name="T15" fmla="*/ 51 h 323"/>
                <a:gd name="T16" fmla="*/ 303 w 303"/>
                <a:gd name="T17" fmla="*/ 145 h 323"/>
                <a:gd name="T18" fmla="*/ 90 w 303"/>
                <a:gd name="T19" fmla="*/ 272 h 323"/>
                <a:gd name="T20" fmla="*/ 90 w 303"/>
                <a:gd name="T21" fmla="*/ 323 h 323"/>
                <a:gd name="T22" fmla="*/ 190 w 303"/>
                <a:gd name="T23" fmla="*/ 235 h 323"/>
                <a:gd name="T24" fmla="*/ 90 w 303"/>
                <a:gd name="T25" fmla="*/ 147 h 323"/>
                <a:gd name="T26" fmla="*/ 90 w 303"/>
                <a:gd name="T27" fmla="*/ 200 h 323"/>
                <a:gd name="T28" fmla="*/ 38 w 303"/>
                <a:gd name="T29" fmla="*/ 140 h 323"/>
                <a:gd name="T30" fmla="*/ 68 w 303"/>
                <a:gd name="T31" fmla="*/ 88 h 323"/>
                <a:gd name="T32" fmla="*/ 0 w 303"/>
                <a:gd name="T33" fmla="*/ 178 h 323"/>
                <a:gd name="T34" fmla="*/ 90 w 303"/>
                <a:gd name="T35" fmla="*/ 272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3" h="323">
                  <a:moveTo>
                    <a:pt x="303" y="145"/>
                  </a:moveTo>
                  <a:cubicBezTo>
                    <a:pt x="303" y="188"/>
                    <a:pt x="274" y="224"/>
                    <a:pt x="235" y="235"/>
                  </a:cubicBezTo>
                  <a:cubicBezTo>
                    <a:pt x="253" y="225"/>
                    <a:pt x="265" y="205"/>
                    <a:pt x="265" y="183"/>
                  </a:cubicBezTo>
                  <a:cubicBezTo>
                    <a:pt x="265" y="153"/>
                    <a:pt x="242" y="128"/>
                    <a:pt x="213" y="123"/>
                  </a:cubicBezTo>
                  <a:cubicBezTo>
                    <a:pt x="213" y="177"/>
                    <a:pt x="213" y="177"/>
                    <a:pt x="213" y="177"/>
                  </a:cubicBezTo>
                  <a:cubicBezTo>
                    <a:pt x="113" y="88"/>
                    <a:pt x="113" y="88"/>
                    <a:pt x="113" y="88"/>
                  </a:cubicBezTo>
                  <a:cubicBezTo>
                    <a:pt x="213" y="0"/>
                    <a:pt x="213" y="0"/>
                    <a:pt x="213" y="0"/>
                  </a:cubicBezTo>
                  <a:cubicBezTo>
                    <a:pt x="213" y="51"/>
                    <a:pt x="213" y="51"/>
                    <a:pt x="213" y="51"/>
                  </a:cubicBezTo>
                  <a:cubicBezTo>
                    <a:pt x="263" y="54"/>
                    <a:pt x="303" y="95"/>
                    <a:pt x="303" y="145"/>
                  </a:cubicBezTo>
                  <a:close/>
                  <a:moveTo>
                    <a:pt x="90" y="272"/>
                  </a:moveTo>
                  <a:cubicBezTo>
                    <a:pt x="90" y="323"/>
                    <a:pt x="90" y="323"/>
                    <a:pt x="90" y="323"/>
                  </a:cubicBezTo>
                  <a:cubicBezTo>
                    <a:pt x="190" y="235"/>
                    <a:pt x="190" y="235"/>
                    <a:pt x="190" y="235"/>
                  </a:cubicBezTo>
                  <a:cubicBezTo>
                    <a:pt x="90" y="147"/>
                    <a:pt x="90" y="147"/>
                    <a:pt x="90" y="147"/>
                  </a:cubicBezTo>
                  <a:cubicBezTo>
                    <a:pt x="90" y="200"/>
                    <a:pt x="90" y="200"/>
                    <a:pt x="90" y="200"/>
                  </a:cubicBezTo>
                  <a:cubicBezTo>
                    <a:pt x="60" y="196"/>
                    <a:pt x="38" y="171"/>
                    <a:pt x="38" y="140"/>
                  </a:cubicBezTo>
                  <a:cubicBezTo>
                    <a:pt x="38" y="118"/>
                    <a:pt x="50" y="99"/>
                    <a:pt x="68" y="88"/>
                  </a:cubicBezTo>
                  <a:cubicBezTo>
                    <a:pt x="29" y="99"/>
                    <a:pt x="0" y="136"/>
                    <a:pt x="0" y="178"/>
                  </a:cubicBezTo>
                  <a:cubicBezTo>
                    <a:pt x="0" y="229"/>
                    <a:pt x="40" y="270"/>
                    <a:pt x="90" y="27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9" name="Rectangle 88">
              <a:extLst>
                <a:ext uri="{FF2B5EF4-FFF2-40B4-BE49-F238E27FC236}">
                  <a16:creationId xmlns:a16="http://schemas.microsoft.com/office/drawing/2014/main" id="{AEA00535-4943-4656-A446-B1FF1D0535C1}"/>
                </a:ext>
              </a:extLst>
            </p:cNvPr>
            <p:cNvSpPr/>
            <p:nvPr/>
          </p:nvSpPr>
          <p:spPr bwMode="gray">
            <a:xfrm>
              <a:off x="2457398" y="5021922"/>
              <a:ext cx="482016" cy="334290"/>
            </a:xfrm>
            <a:prstGeom prst="rect">
              <a:avLst/>
            </a:prstGeom>
            <a:solidFill>
              <a:schemeClr val="bg1"/>
            </a:solidFill>
            <a:ln w="1905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GB" sz="1000" dirty="0">
                <a:solidFill>
                  <a:schemeClr val="bg1"/>
                </a:solidFill>
              </a:endParaRPr>
            </a:p>
          </p:txBody>
        </p:sp>
        <p:sp>
          <p:nvSpPr>
            <p:cNvPr id="90" name="Rectangle 89">
              <a:extLst>
                <a:ext uri="{FF2B5EF4-FFF2-40B4-BE49-F238E27FC236}">
                  <a16:creationId xmlns:a16="http://schemas.microsoft.com/office/drawing/2014/main" id="{E283049C-8826-4281-BA74-3FB89FAE33D4}"/>
                </a:ext>
              </a:extLst>
            </p:cNvPr>
            <p:cNvSpPr/>
            <p:nvPr/>
          </p:nvSpPr>
          <p:spPr bwMode="gray">
            <a:xfrm>
              <a:off x="2626272" y="5150592"/>
              <a:ext cx="351251" cy="302217"/>
            </a:xfrm>
            <a:prstGeom prst="rect">
              <a:avLst/>
            </a:prstGeom>
            <a:solidFill>
              <a:schemeClr val="bg1"/>
            </a:solidFill>
            <a:ln w="1905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GB" sz="1000" dirty="0">
                <a:solidFill>
                  <a:schemeClr val="bg1"/>
                </a:solidFill>
              </a:endParaRPr>
            </a:p>
          </p:txBody>
        </p:sp>
        <p:sp>
          <p:nvSpPr>
            <p:cNvPr id="92" name="Rectangle 91">
              <a:extLst>
                <a:ext uri="{FF2B5EF4-FFF2-40B4-BE49-F238E27FC236}">
                  <a16:creationId xmlns:a16="http://schemas.microsoft.com/office/drawing/2014/main" id="{9DC6F40A-CD64-4A29-A4DE-71F2B0DF48B1}"/>
                </a:ext>
              </a:extLst>
            </p:cNvPr>
            <p:cNvSpPr/>
            <p:nvPr/>
          </p:nvSpPr>
          <p:spPr bwMode="gray">
            <a:xfrm>
              <a:off x="2772278" y="5313235"/>
              <a:ext cx="205245" cy="319598"/>
            </a:xfrm>
            <a:prstGeom prst="rect">
              <a:avLst/>
            </a:prstGeom>
            <a:solidFill>
              <a:schemeClr val="bg1"/>
            </a:solidFill>
            <a:ln w="1905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GB" sz="1000" dirty="0">
                <a:solidFill>
                  <a:schemeClr val="bg1"/>
                </a:solidFill>
              </a:endParaRPr>
            </a:p>
          </p:txBody>
        </p:sp>
      </p:grpSp>
      <p:sp>
        <p:nvSpPr>
          <p:cNvPr id="80" name="Rectangle 79"/>
          <p:cNvSpPr/>
          <p:nvPr/>
        </p:nvSpPr>
        <p:spPr>
          <a:xfrm>
            <a:off x="106096" y="2665515"/>
            <a:ext cx="3671791" cy="2216567"/>
          </a:xfrm>
          <a:prstGeom prst="rect">
            <a:avLst/>
          </a:prstGeom>
          <a:noFill/>
          <a:ln w="19050" cap="flat" cmpd="sng" algn="ctr">
            <a:solidFill>
              <a:schemeClr val="accent1"/>
            </a:solidFill>
            <a:prstDash val="solid"/>
          </a:ln>
          <a:effectLst/>
        </p:spPr>
        <p:txBody>
          <a:bodyPr rtlCol="0" anchor="ctr"/>
          <a:lstStyle/>
          <a:p>
            <a:pPr algn="just">
              <a:spcBef>
                <a:spcPts val="500"/>
              </a:spcBef>
            </a:pPr>
            <a:endParaRPr lang="en-GB" sz="1100" dirty="0">
              <a:solidFill>
                <a:schemeClr val="accent5"/>
              </a:solidFill>
            </a:endParaRPr>
          </a:p>
        </p:txBody>
      </p:sp>
      <p:sp>
        <p:nvSpPr>
          <p:cNvPr id="26" name="TextBox 25">
            <a:extLst>
              <a:ext uri="{FF2B5EF4-FFF2-40B4-BE49-F238E27FC236}">
                <a16:creationId xmlns:a16="http://schemas.microsoft.com/office/drawing/2014/main" id="{7E1028B1-8F09-4591-BDDF-C18B1A4A5AA7}"/>
              </a:ext>
            </a:extLst>
          </p:cNvPr>
          <p:cNvSpPr txBox="1"/>
          <p:nvPr/>
        </p:nvSpPr>
        <p:spPr bwMode="gray">
          <a:xfrm>
            <a:off x="652039" y="2722156"/>
            <a:ext cx="3044247" cy="997196"/>
          </a:xfrm>
          <a:prstGeom prst="rect">
            <a:avLst/>
          </a:prstGeom>
          <a:noFill/>
        </p:spPr>
        <p:txBody>
          <a:bodyPr wrap="square" lIns="0" tIns="0" rIns="0" bIns="0" rtlCol="0">
            <a:spAutoFit/>
          </a:bodyPr>
          <a:lstStyle/>
          <a:p>
            <a:pPr algn="just">
              <a:lnSpc>
                <a:spcPct val="90000"/>
              </a:lnSpc>
              <a:spcBef>
                <a:spcPts val="500"/>
              </a:spcBef>
            </a:pPr>
            <a:r>
              <a:rPr lang="fr-FR" sz="900" dirty="0">
                <a:latin typeface="Calibri" panose="020F0502020204030204" pitchFamily="34" charset="0"/>
              </a:rPr>
              <a:t>Le DTG fait partie intégrante du </a:t>
            </a:r>
            <a:r>
              <a:rPr lang="fr-FR" sz="900" b="1" dirty="0">
                <a:latin typeface="Calibri" panose="020F0502020204030204" pitchFamily="34" charset="0"/>
              </a:rPr>
              <a:t>schéma thérapeutique de première ligne (1L) de choix pour tous les EVVIH de plus de 4 semaines et pesant au moins 3 kg</a:t>
            </a:r>
            <a:r>
              <a:rPr lang="fr-FR" sz="900" dirty="0">
                <a:latin typeface="Calibri" panose="020F0502020204030204" pitchFamily="34" charset="0"/>
              </a:rPr>
              <a:t>. Le </a:t>
            </a:r>
            <a:r>
              <a:rPr lang="fr-FR" sz="900" dirty="0" err="1">
                <a:latin typeface="Calibri" panose="020F0502020204030204" pitchFamily="34" charset="0"/>
              </a:rPr>
              <a:t>pDTG</a:t>
            </a:r>
            <a:r>
              <a:rPr lang="fr-FR" sz="900" dirty="0">
                <a:latin typeface="Calibri" panose="020F0502020204030204" pitchFamily="34" charset="0"/>
              </a:rPr>
              <a:t> constitue également une formulation optimale pour le DTG utilisé en deuxième ligne (2L) chez les plus jeunes EVVIH en cas d’échec confirmé d’un traitement 1L basé sur un schéma thérapeutique n’incluant pas  le DTG (par exemple, un traitement basé sur le LPV/r, la NVP, ou l’EFV). </a:t>
            </a:r>
          </a:p>
        </p:txBody>
      </p:sp>
      <p:sp>
        <p:nvSpPr>
          <p:cNvPr id="83" name="Rectangle 82">
            <a:extLst>
              <a:ext uri="{FF2B5EF4-FFF2-40B4-BE49-F238E27FC236}">
                <a16:creationId xmlns:a16="http://schemas.microsoft.com/office/drawing/2014/main" id="{72464AEB-0332-43D6-BBFA-8514673853B0}"/>
              </a:ext>
            </a:extLst>
          </p:cNvPr>
          <p:cNvSpPr/>
          <p:nvPr/>
        </p:nvSpPr>
        <p:spPr>
          <a:xfrm>
            <a:off x="508128" y="3741419"/>
            <a:ext cx="3188157" cy="1121846"/>
          </a:xfrm>
          <a:prstGeom prst="rect">
            <a:avLst/>
          </a:prstGeom>
          <a:noFill/>
        </p:spPr>
        <p:txBody>
          <a:bodyPr wrap="square" lIns="0" tIns="0" rIns="0" bIns="0" rtlCol="0">
            <a:spAutoFit/>
          </a:bodyPr>
          <a:lstStyle/>
          <a:p>
            <a:pPr algn="just">
              <a:lnSpc>
                <a:spcPct val="90000"/>
              </a:lnSpc>
              <a:spcBef>
                <a:spcPts val="500"/>
              </a:spcBef>
            </a:pPr>
            <a:r>
              <a:rPr lang="fr-FR" sz="900" b="1" dirty="0">
                <a:latin typeface="Calibri" panose="020F0502020204030204" pitchFamily="34" charset="0"/>
              </a:rPr>
              <a:t>Tous les EVVIH placés récemment sous TAR, ainsi que les enfants de plus de 4 semaines et pesant entre 3 et 20 kg pour lesquels une suppression de la charge virale a été constatée devraient changer de traitement pour passer au </a:t>
            </a:r>
            <a:r>
              <a:rPr lang="fr-FR" sz="900" b="1" dirty="0" err="1">
                <a:latin typeface="Calibri" panose="020F0502020204030204" pitchFamily="34" charset="0"/>
              </a:rPr>
              <a:t>pDTG</a:t>
            </a:r>
            <a:r>
              <a:rPr lang="fr-FR" sz="900" b="1" dirty="0">
                <a:latin typeface="Calibri" panose="020F0502020204030204" pitchFamily="34" charset="0"/>
              </a:rPr>
              <a:t>. </a:t>
            </a:r>
            <a:r>
              <a:rPr lang="fr-FR" sz="900" dirty="0">
                <a:latin typeface="Calibri" panose="020F0502020204030204" pitchFamily="34" charset="0"/>
              </a:rPr>
              <a:t>La suppression de la charge virale est établie lorsque l’ARN VIH-1 est inférieur à 1 000 copies/ml. </a:t>
            </a:r>
            <a:r>
              <a:rPr lang="fr-FR" sz="900" dirty="0"/>
              <a:t>La mesure de la charge virale doit avoir été effectuée moins de 12 mois auparavant, sinon une nouvelle mesure est recommandée.</a:t>
            </a:r>
            <a:r>
              <a:rPr lang="fr-FR" sz="900" dirty="0">
                <a:latin typeface="Calibri" panose="020F0502020204030204" pitchFamily="34" charset="0"/>
              </a:rPr>
              <a:t> Cependant, l’accès au </a:t>
            </a:r>
            <a:r>
              <a:rPr lang="fr-FR" sz="900" dirty="0" err="1">
                <a:latin typeface="Calibri" panose="020F0502020204030204" pitchFamily="34" charset="0"/>
              </a:rPr>
              <a:t>pDTG</a:t>
            </a:r>
            <a:r>
              <a:rPr lang="fr-FR" sz="900" dirty="0">
                <a:latin typeface="Calibri" panose="020F0502020204030204" pitchFamily="34" charset="0"/>
              </a:rPr>
              <a:t> ne doit pas être conditionné à une mesure de la  charge virale. </a:t>
            </a:r>
          </a:p>
        </p:txBody>
      </p:sp>
      <p:sp>
        <p:nvSpPr>
          <p:cNvPr id="43" name="Text Box 2">
            <a:extLst>
              <a:ext uri="{FF2B5EF4-FFF2-40B4-BE49-F238E27FC236}">
                <a16:creationId xmlns:a16="http://schemas.microsoft.com/office/drawing/2014/main" id="{4ACD4484-CE2D-42F3-BCEE-D696E3DC7457}"/>
              </a:ext>
            </a:extLst>
          </p:cNvPr>
          <p:cNvSpPr txBox="1">
            <a:spLocks noChangeArrowheads="1"/>
          </p:cNvSpPr>
          <p:nvPr/>
        </p:nvSpPr>
        <p:spPr bwMode="auto">
          <a:xfrm>
            <a:off x="106200" y="2460826"/>
            <a:ext cx="3671687" cy="216000"/>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fr-FR" sz="1200" b="1" i="0" u="none" strike="noStrike" cap="none" normalizeH="0" baseline="0" dirty="0">
                <a:ln>
                  <a:noFill/>
                </a:ln>
                <a:solidFill>
                  <a:srgbClr val="FFFFFF"/>
                </a:solidFill>
                <a:uLnTx/>
                <a:uFillTx/>
                <a:latin typeface="Calibri" panose="020F0502020204030204" pitchFamily="34" charset="0"/>
                <a:ea typeface="Calibri"/>
                <a:cs typeface="Times New Roman"/>
              </a:rPr>
              <a:t>Quels sont les enfants pouvant bénéficier du </a:t>
            </a:r>
            <a:r>
              <a:rPr kumimoji="0" lang="fr-FR" sz="1200" b="1" i="0" u="none" strike="noStrike" cap="none" normalizeH="0" baseline="0" dirty="0" err="1">
                <a:ln>
                  <a:noFill/>
                </a:ln>
                <a:solidFill>
                  <a:srgbClr val="FFFFFF"/>
                </a:solidFill>
                <a:uLnTx/>
                <a:uFillTx/>
                <a:latin typeface="Calibri" panose="020F0502020204030204" pitchFamily="34" charset="0"/>
                <a:ea typeface="Calibri"/>
                <a:cs typeface="Times New Roman"/>
              </a:rPr>
              <a:t>pDTG</a:t>
            </a:r>
            <a:r>
              <a:rPr kumimoji="0" lang="fr-FR" sz="1200" b="1" i="0" u="none" strike="noStrike" cap="none" normalizeH="0" baseline="0" dirty="0">
                <a:ln>
                  <a:noFill/>
                </a:ln>
                <a:solidFill>
                  <a:srgbClr val="FFFFFF"/>
                </a:solidFill>
                <a:uLnTx/>
                <a:uFillTx/>
                <a:latin typeface="Calibri" panose="020F0502020204030204" pitchFamily="34" charset="0"/>
                <a:ea typeface="Calibri"/>
                <a:cs typeface="Times New Roman"/>
              </a:rPr>
              <a:t> ?</a:t>
            </a:r>
          </a:p>
        </p:txBody>
      </p:sp>
      <p:grpSp>
        <p:nvGrpSpPr>
          <p:cNvPr id="95" name="Group 94">
            <a:extLst>
              <a:ext uri="{FF2B5EF4-FFF2-40B4-BE49-F238E27FC236}">
                <a16:creationId xmlns:a16="http://schemas.microsoft.com/office/drawing/2014/main" id="{130301A0-2A3C-496A-B0BA-4DFF77BE5308}"/>
              </a:ext>
            </a:extLst>
          </p:cNvPr>
          <p:cNvGrpSpPr/>
          <p:nvPr/>
        </p:nvGrpSpPr>
        <p:grpSpPr>
          <a:xfrm>
            <a:off x="135519" y="2848258"/>
            <a:ext cx="448265" cy="621572"/>
            <a:chOff x="615951" y="615950"/>
            <a:chExt cx="752473" cy="1108075"/>
          </a:xfrm>
          <a:solidFill>
            <a:schemeClr val="accent1"/>
          </a:solidFill>
        </p:grpSpPr>
        <p:sp>
          <p:nvSpPr>
            <p:cNvPr id="98" name="Freeform 6">
              <a:extLst>
                <a:ext uri="{FF2B5EF4-FFF2-40B4-BE49-F238E27FC236}">
                  <a16:creationId xmlns:a16="http://schemas.microsoft.com/office/drawing/2014/main" id="{B898F321-63B1-488C-8821-FE0714671235}"/>
                </a:ext>
              </a:extLst>
            </p:cNvPr>
            <p:cNvSpPr>
              <a:spLocks/>
            </p:cNvSpPr>
            <p:nvPr/>
          </p:nvSpPr>
          <p:spPr bwMode="auto">
            <a:xfrm>
              <a:off x="776288" y="1173163"/>
              <a:ext cx="465137" cy="315913"/>
            </a:xfrm>
            <a:custGeom>
              <a:avLst/>
              <a:gdLst>
                <a:gd name="T0" fmla="*/ 0 w 1006"/>
                <a:gd name="T1" fmla="*/ 677 h 684"/>
                <a:gd name="T2" fmla="*/ 232 w 1006"/>
                <a:gd name="T3" fmla="*/ 0 h 684"/>
                <a:gd name="T4" fmla="*/ 763 w 1006"/>
                <a:gd name="T5" fmla="*/ 0 h 684"/>
                <a:gd name="T6" fmla="*/ 1006 w 1006"/>
                <a:gd name="T7" fmla="*/ 677 h 684"/>
                <a:gd name="T8" fmla="*/ 0 w 1006"/>
                <a:gd name="T9" fmla="*/ 677 h 684"/>
              </a:gdLst>
              <a:ahLst/>
              <a:cxnLst>
                <a:cxn ang="0">
                  <a:pos x="T0" y="T1"/>
                </a:cxn>
                <a:cxn ang="0">
                  <a:pos x="T2" y="T3"/>
                </a:cxn>
                <a:cxn ang="0">
                  <a:pos x="T4" y="T5"/>
                </a:cxn>
                <a:cxn ang="0">
                  <a:pos x="T6" y="T7"/>
                </a:cxn>
                <a:cxn ang="0">
                  <a:pos x="T8" y="T9"/>
                </a:cxn>
              </a:cxnLst>
              <a:rect l="0" t="0" r="r" b="b"/>
              <a:pathLst>
                <a:path w="1006" h="684">
                  <a:moveTo>
                    <a:pt x="0" y="677"/>
                  </a:moveTo>
                  <a:cubicBezTo>
                    <a:pt x="232" y="0"/>
                    <a:pt x="232" y="0"/>
                    <a:pt x="232" y="0"/>
                  </a:cubicBezTo>
                  <a:cubicBezTo>
                    <a:pt x="763" y="0"/>
                    <a:pt x="763" y="0"/>
                    <a:pt x="763" y="0"/>
                  </a:cubicBezTo>
                  <a:cubicBezTo>
                    <a:pt x="763" y="0"/>
                    <a:pt x="951" y="480"/>
                    <a:pt x="1006" y="677"/>
                  </a:cubicBezTo>
                  <a:cubicBezTo>
                    <a:pt x="757" y="684"/>
                    <a:pt x="272" y="673"/>
                    <a:pt x="0" y="6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9" name="Freeform 7">
              <a:extLst>
                <a:ext uri="{FF2B5EF4-FFF2-40B4-BE49-F238E27FC236}">
                  <a16:creationId xmlns:a16="http://schemas.microsoft.com/office/drawing/2014/main" id="{FDD5C752-D9CE-421B-9E4A-EF96ED116D65}"/>
                </a:ext>
              </a:extLst>
            </p:cNvPr>
            <p:cNvSpPr>
              <a:spLocks/>
            </p:cNvSpPr>
            <p:nvPr/>
          </p:nvSpPr>
          <p:spPr bwMode="auto">
            <a:xfrm>
              <a:off x="615951" y="1355725"/>
              <a:ext cx="296862" cy="233363"/>
            </a:xfrm>
            <a:custGeom>
              <a:avLst/>
              <a:gdLst>
                <a:gd name="T0" fmla="*/ 459 w 644"/>
                <a:gd name="T1" fmla="*/ 0 h 506"/>
                <a:gd name="T2" fmla="*/ 644 w 644"/>
                <a:gd name="T3" fmla="*/ 169 h 506"/>
                <a:gd name="T4" fmla="*/ 182 w 644"/>
                <a:gd name="T5" fmla="*/ 479 h 506"/>
                <a:gd name="T6" fmla="*/ 39 w 644"/>
                <a:gd name="T7" fmla="*/ 428 h 506"/>
                <a:gd name="T8" fmla="*/ 42 w 644"/>
                <a:gd name="T9" fmla="*/ 280 h 506"/>
                <a:gd name="T10" fmla="*/ 459 w 644"/>
                <a:gd name="T11" fmla="*/ 0 h 506"/>
              </a:gdLst>
              <a:ahLst/>
              <a:cxnLst>
                <a:cxn ang="0">
                  <a:pos x="T0" y="T1"/>
                </a:cxn>
                <a:cxn ang="0">
                  <a:pos x="T2" y="T3"/>
                </a:cxn>
                <a:cxn ang="0">
                  <a:pos x="T4" y="T5"/>
                </a:cxn>
                <a:cxn ang="0">
                  <a:pos x="T6" y="T7"/>
                </a:cxn>
                <a:cxn ang="0">
                  <a:pos x="T8" y="T9"/>
                </a:cxn>
                <a:cxn ang="0">
                  <a:pos x="T10" y="T11"/>
                </a:cxn>
              </a:cxnLst>
              <a:rect l="0" t="0" r="r" b="b"/>
              <a:pathLst>
                <a:path w="644" h="506">
                  <a:moveTo>
                    <a:pt x="459" y="0"/>
                  </a:moveTo>
                  <a:cubicBezTo>
                    <a:pt x="521" y="56"/>
                    <a:pt x="583" y="112"/>
                    <a:pt x="644" y="169"/>
                  </a:cubicBezTo>
                  <a:cubicBezTo>
                    <a:pt x="182" y="479"/>
                    <a:pt x="182" y="479"/>
                    <a:pt x="182" y="479"/>
                  </a:cubicBezTo>
                  <a:cubicBezTo>
                    <a:pt x="142" y="506"/>
                    <a:pt x="78" y="483"/>
                    <a:pt x="39" y="428"/>
                  </a:cubicBezTo>
                  <a:cubicBezTo>
                    <a:pt x="0" y="373"/>
                    <a:pt x="1" y="307"/>
                    <a:pt x="42" y="280"/>
                  </a:cubicBezTo>
                  <a:lnTo>
                    <a:pt x="4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00" name="Freeform 8">
              <a:extLst>
                <a:ext uri="{FF2B5EF4-FFF2-40B4-BE49-F238E27FC236}">
                  <a16:creationId xmlns:a16="http://schemas.microsoft.com/office/drawing/2014/main" id="{7CA7B79E-D4A2-49C8-861E-E058267BB57D}"/>
                </a:ext>
              </a:extLst>
            </p:cNvPr>
            <p:cNvSpPr>
              <a:spLocks/>
            </p:cNvSpPr>
            <p:nvPr/>
          </p:nvSpPr>
          <p:spPr bwMode="auto">
            <a:xfrm>
              <a:off x="1058863" y="1441450"/>
              <a:ext cx="153987" cy="282575"/>
            </a:xfrm>
            <a:custGeom>
              <a:avLst/>
              <a:gdLst>
                <a:gd name="T0" fmla="*/ 254 w 333"/>
                <a:gd name="T1" fmla="*/ 7 h 613"/>
                <a:gd name="T2" fmla="*/ 326 w 333"/>
                <a:gd name="T3" fmla="*/ 499 h 613"/>
                <a:gd name="T4" fmla="*/ 214 w 333"/>
                <a:gd name="T5" fmla="*/ 602 h 613"/>
                <a:gd name="T6" fmla="*/ 78 w 333"/>
                <a:gd name="T7" fmla="*/ 537 h 613"/>
                <a:gd name="T8" fmla="*/ 0 w 333"/>
                <a:gd name="T9" fmla="*/ 1 h 613"/>
                <a:gd name="T10" fmla="*/ 254 w 333"/>
                <a:gd name="T11" fmla="*/ 7 h 613"/>
              </a:gdLst>
              <a:ahLst/>
              <a:cxnLst>
                <a:cxn ang="0">
                  <a:pos x="T0" y="T1"/>
                </a:cxn>
                <a:cxn ang="0">
                  <a:pos x="T2" y="T3"/>
                </a:cxn>
                <a:cxn ang="0">
                  <a:pos x="T4" y="T5"/>
                </a:cxn>
                <a:cxn ang="0">
                  <a:pos x="T6" y="T7"/>
                </a:cxn>
                <a:cxn ang="0">
                  <a:pos x="T8" y="T9"/>
                </a:cxn>
                <a:cxn ang="0">
                  <a:pos x="T10" y="T11"/>
                </a:cxn>
              </a:cxnLst>
              <a:rect l="0" t="0" r="r" b="b"/>
              <a:pathLst>
                <a:path w="333" h="613">
                  <a:moveTo>
                    <a:pt x="254" y="7"/>
                  </a:moveTo>
                  <a:cubicBezTo>
                    <a:pt x="326" y="499"/>
                    <a:pt x="326" y="499"/>
                    <a:pt x="326" y="499"/>
                  </a:cubicBezTo>
                  <a:cubicBezTo>
                    <a:pt x="333" y="546"/>
                    <a:pt x="283" y="592"/>
                    <a:pt x="214" y="602"/>
                  </a:cubicBezTo>
                  <a:cubicBezTo>
                    <a:pt x="146" y="613"/>
                    <a:pt x="85" y="584"/>
                    <a:pt x="78" y="537"/>
                  </a:cubicBezTo>
                  <a:cubicBezTo>
                    <a:pt x="0" y="1"/>
                    <a:pt x="0" y="1"/>
                    <a:pt x="0" y="1"/>
                  </a:cubicBezTo>
                  <a:cubicBezTo>
                    <a:pt x="85" y="0"/>
                    <a:pt x="169" y="1"/>
                    <a:pt x="25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01" name="Freeform 9">
              <a:extLst>
                <a:ext uri="{FF2B5EF4-FFF2-40B4-BE49-F238E27FC236}">
                  <a16:creationId xmlns:a16="http://schemas.microsoft.com/office/drawing/2014/main" id="{9FBC062B-4848-4762-A5CF-73E11D02C808}"/>
                </a:ext>
              </a:extLst>
            </p:cNvPr>
            <p:cNvSpPr>
              <a:spLocks/>
            </p:cNvSpPr>
            <p:nvPr/>
          </p:nvSpPr>
          <p:spPr bwMode="auto">
            <a:xfrm>
              <a:off x="625475" y="688975"/>
              <a:ext cx="742949" cy="560388"/>
            </a:xfrm>
            <a:custGeom>
              <a:avLst/>
              <a:gdLst>
                <a:gd name="T0" fmla="*/ 1582 w 1606"/>
                <a:gd name="T1" fmla="*/ 1095 h 1218"/>
                <a:gd name="T2" fmla="*/ 1140 w 1606"/>
                <a:gd name="T3" fmla="*/ 545 h 1218"/>
                <a:gd name="T4" fmla="*/ 1043 w 1606"/>
                <a:gd name="T5" fmla="*/ 492 h 1218"/>
                <a:gd name="T6" fmla="*/ 588 w 1606"/>
                <a:gd name="T7" fmla="*/ 493 h 1218"/>
                <a:gd name="T8" fmla="*/ 547 w 1606"/>
                <a:gd name="T9" fmla="*/ 508 h 1218"/>
                <a:gd name="T10" fmla="*/ 149 w 1606"/>
                <a:gd name="T11" fmla="*/ 29 h 1218"/>
                <a:gd name="T12" fmla="*/ 45 w 1606"/>
                <a:gd name="T13" fmla="*/ 35 h 1218"/>
                <a:gd name="T14" fmla="*/ 25 w 1606"/>
                <a:gd name="T15" fmla="*/ 144 h 1218"/>
                <a:gd name="T16" fmla="*/ 508 w 1606"/>
                <a:gd name="T17" fmla="*/ 738 h 1218"/>
                <a:gd name="T18" fmla="*/ 556 w 1606"/>
                <a:gd name="T19" fmla="*/ 1061 h 1218"/>
                <a:gd name="T20" fmla="*/ 1089 w 1606"/>
                <a:gd name="T21" fmla="*/ 1061 h 1218"/>
                <a:gd name="T22" fmla="*/ 1122 w 1606"/>
                <a:gd name="T23" fmla="*/ 837 h 1218"/>
                <a:gd name="T24" fmla="*/ 1412 w 1606"/>
                <a:gd name="T25" fmla="*/ 1186 h 1218"/>
                <a:gd name="T26" fmla="*/ 1541 w 1606"/>
                <a:gd name="T27" fmla="*/ 1193 h 1218"/>
                <a:gd name="T28" fmla="*/ 1582 w 1606"/>
                <a:gd name="T29" fmla="*/ 1095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6" h="1218">
                  <a:moveTo>
                    <a:pt x="1582" y="1095"/>
                  </a:moveTo>
                  <a:cubicBezTo>
                    <a:pt x="1582" y="1095"/>
                    <a:pt x="1193" y="602"/>
                    <a:pt x="1140" y="545"/>
                  </a:cubicBezTo>
                  <a:cubicBezTo>
                    <a:pt x="1116" y="517"/>
                    <a:pt x="1057" y="501"/>
                    <a:pt x="1043" y="492"/>
                  </a:cubicBezTo>
                  <a:cubicBezTo>
                    <a:pt x="979" y="462"/>
                    <a:pt x="662" y="456"/>
                    <a:pt x="588" y="493"/>
                  </a:cubicBezTo>
                  <a:cubicBezTo>
                    <a:pt x="574" y="500"/>
                    <a:pt x="559" y="502"/>
                    <a:pt x="547" y="508"/>
                  </a:cubicBezTo>
                  <a:cubicBezTo>
                    <a:pt x="149" y="29"/>
                    <a:pt x="149" y="29"/>
                    <a:pt x="149" y="29"/>
                  </a:cubicBezTo>
                  <a:cubicBezTo>
                    <a:pt x="124" y="0"/>
                    <a:pt x="76" y="13"/>
                    <a:pt x="45" y="35"/>
                  </a:cubicBezTo>
                  <a:cubicBezTo>
                    <a:pt x="1" y="66"/>
                    <a:pt x="0" y="115"/>
                    <a:pt x="25" y="144"/>
                  </a:cubicBezTo>
                  <a:cubicBezTo>
                    <a:pt x="25" y="144"/>
                    <a:pt x="448" y="665"/>
                    <a:pt x="508" y="738"/>
                  </a:cubicBezTo>
                  <a:cubicBezTo>
                    <a:pt x="527" y="868"/>
                    <a:pt x="556" y="1061"/>
                    <a:pt x="556" y="1061"/>
                  </a:cubicBezTo>
                  <a:cubicBezTo>
                    <a:pt x="1089" y="1061"/>
                    <a:pt x="1089" y="1061"/>
                    <a:pt x="1089" y="1061"/>
                  </a:cubicBezTo>
                  <a:cubicBezTo>
                    <a:pt x="1122" y="837"/>
                    <a:pt x="1122" y="837"/>
                    <a:pt x="1122" y="837"/>
                  </a:cubicBezTo>
                  <a:cubicBezTo>
                    <a:pt x="1412" y="1186"/>
                    <a:pt x="1412" y="1186"/>
                    <a:pt x="1412" y="1186"/>
                  </a:cubicBezTo>
                  <a:cubicBezTo>
                    <a:pt x="1437" y="1215"/>
                    <a:pt x="1494" y="1218"/>
                    <a:pt x="1541" y="1193"/>
                  </a:cubicBezTo>
                  <a:cubicBezTo>
                    <a:pt x="1588" y="1168"/>
                    <a:pt x="1606" y="1124"/>
                    <a:pt x="1582" y="10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02" name="Freeform 10">
              <a:extLst>
                <a:ext uri="{FF2B5EF4-FFF2-40B4-BE49-F238E27FC236}">
                  <a16:creationId xmlns:a16="http://schemas.microsoft.com/office/drawing/2014/main" id="{50E26262-44AF-4A22-928F-39172D02A769}"/>
                </a:ext>
              </a:extLst>
            </p:cNvPr>
            <p:cNvSpPr>
              <a:spLocks/>
            </p:cNvSpPr>
            <p:nvPr/>
          </p:nvSpPr>
          <p:spPr bwMode="auto">
            <a:xfrm>
              <a:off x="858838" y="615950"/>
              <a:ext cx="296862" cy="266700"/>
            </a:xfrm>
            <a:custGeom>
              <a:avLst/>
              <a:gdLst>
                <a:gd name="T0" fmla="*/ 410 w 640"/>
                <a:gd name="T1" fmla="*/ 557 h 579"/>
                <a:gd name="T2" fmla="*/ 315 w 640"/>
                <a:gd name="T3" fmla="*/ 579 h 579"/>
                <a:gd name="T4" fmla="*/ 220 w 640"/>
                <a:gd name="T5" fmla="*/ 557 h 579"/>
                <a:gd name="T6" fmla="*/ 28 w 640"/>
                <a:gd name="T7" fmla="*/ 557 h 579"/>
                <a:gd name="T8" fmla="*/ 9 w 640"/>
                <a:gd name="T9" fmla="*/ 332 h 579"/>
                <a:gd name="T10" fmla="*/ 320 w 640"/>
                <a:gd name="T11" fmla="*/ 0 h 579"/>
                <a:gd name="T12" fmla="*/ 631 w 640"/>
                <a:gd name="T13" fmla="*/ 332 h 579"/>
                <a:gd name="T14" fmla="*/ 612 w 640"/>
                <a:gd name="T15" fmla="*/ 557 h 579"/>
                <a:gd name="T16" fmla="*/ 410 w 640"/>
                <a:gd name="T17" fmla="*/ 55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0" h="579">
                  <a:moveTo>
                    <a:pt x="410" y="557"/>
                  </a:moveTo>
                  <a:cubicBezTo>
                    <a:pt x="382" y="571"/>
                    <a:pt x="349" y="579"/>
                    <a:pt x="315" y="579"/>
                  </a:cubicBezTo>
                  <a:cubicBezTo>
                    <a:pt x="281" y="579"/>
                    <a:pt x="249" y="571"/>
                    <a:pt x="220" y="557"/>
                  </a:cubicBezTo>
                  <a:cubicBezTo>
                    <a:pt x="28" y="557"/>
                    <a:pt x="28" y="557"/>
                    <a:pt x="28" y="557"/>
                  </a:cubicBezTo>
                  <a:cubicBezTo>
                    <a:pt x="15" y="503"/>
                    <a:pt x="0" y="464"/>
                    <a:pt x="9" y="332"/>
                  </a:cubicBezTo>
                  <a:cubicBezTo>
                    <a:pt x="22" y="155"/>
                    <a:pt x="129" y="3"/>
                    <a:pt x="320" y="0"/>
                  </a:cubicBezTo>
                  <a:cubicBezTo>
                    <a:pt x="511" y="3"/>
                    <a:pt x="618" y="155"/>
                    <a:pt x="631" y="332"/>
                  </a:cubicBezTo>
                  <a:cubicBezTo>
                    <a:pt x="640" y="464"/>
                    <a:pt x="625" y="503"/>
                    <a:pt x="612" y="557"/>
                  </a:cubicBezTo>
                  <a:lnTo>
                    <a:pt x="410" y="5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21" name="Rectangle 20">
            <a:extLst>
              <a:ext uri="{FF2B5EF4-FFF2-40B4-BE49-F238E27FC236}">
                <a16:creationId xmlns:a16="http://schemas.microsoft.com/office/drawing/2014/main" id="{12E32A10-CC58-4F30-92D4-4123FBA2C93E}"/>
              </a:ext>
            </a:extLst>
          </p:cNvPr>
          <p:cNvSpPr/>
          <p:nvPr/>
        </p:nvSpPr>
        <p:spPr>
          <a:xfrm>
            <a:off x="3903121" y="2687901"/>
            <a:ext cx="3763079" cy="3704875"/>
          </a:xfrm>
          <a:prstGeom prst="rect">
            <a:avLst/>
          </a:prstGeom>
          <a:noFill/>
          <a:ln w="19050" cap="flat" cmpd="sng" algn="ctr">
            <a:solidFill>
              <a:schemeClr val="accent1"/>
            </a:solidFill>
            <a:prstDash val="solid"/>
          </a:ln>
          <a:effectLst/>
        </p:spPr>
        <p:txBody>
          <a:bodyPr rtlCol="0" anchor="ctr"/>
          <a:lstStyle/>
          <a:p>
            <a:pPr algn="just">
              <a:spcBef>
                <a:spcPts val="500"/>
              </a:spcBef>
            </a:pPr>
            <a:endParaRPr lang="en-GB" sz="1100" dirty="0">
              <a:solidFill>
                <a:schemeClr val="accent5"/>
              </a:solidFill>
            </a:endParaRPr>
          </a:p>
        </p:txBody>
      </p:sp>
      <p:sp>
        <p:nvSpPr>
          <p:cNvPr id="22" name="Text Box 2">
            <a:extLst>
              <a:ext uri="{FF2B5EF4-FFF2-40B4-BE49-F238E27FC236}">
                <a16:creationId xmlns:a16="http://schemas.microsoft.com/office/drawing/2014/main" id="{A6980A36-6011-4470-8978-913451B37CEE}"/>
              </a:ext>
            </a:extLst>
          </p:cNvPr>
          <p:cNvSpPr txBox="1">
            <a:spLocks noChangeArrowheads="1"/>
          </p:cNvSpPr>
          <p:nvPr/>
        </p:nvSpPr>
        <p:spPr bwMode="auto">
          <a:xfrm>
            <a:off x="3903225" y="2460826"/>
            <a:ext cx="3762975" cy="216000"/>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lang="fr-FR" sz="1150" b="1" dirty="0">
                <a:solidFill>
                  <a:srgbClr val="FFFFFF"/>
                </a:solidFill>
                <a:latin typeface="Calibri" panose="020F0502020204030204" pitchFamily="34" charset="0"/>
                <a:ea typeface="Calibri"/>
                <a:cs typeface="Times New Roman"/>
              </a:rPr>
              <a:t>Quelles sont les posologies recommandées pour le </a:t>
            </a:r>
            <a:r>
              <a:rPr lang="fr-FR" sz="1150" b="1" dirty="0" err="1">
                <a:solidFill>
                  <a:srgbClr val="FFFFFF"/>
                </a:solidFill>
                <a:latin typeface="Calibri" panose="020F0502020204030204" pitchFamily="34" charset="0"/>
                <a:ea typeface="Calibri"/>
                <a:cs typeface="Times New Roman"/>
              </a:rPr>
              <a:t>pDTG</a:t>
            </a:r>
            <a:r>
              <a:rPr lang="fr-FR" sz="1150" b="1" dirty="0">
                <a:solidFill>
                  <a:srgbClr val="FFFFFF"/>
                </a:solidFill>
                <a:latin typeface="Calibri" panose="020F0502020204030204" pitchFamily="34" charset="0"/>
                <a:ea typeface="Calibri"/>
                <a:cs typeface="Times New Roman"/>
              </a:rPr>
              <a:t> ?</a:t>
            </a:r>
          </a:p>
        </p:txBody>
      </p:sp>
      <p:sp>
        <p:nvSpPr>
          <p:cNvPr id="23" name="Isosceles Triangle 22">
            <a:extLst>
              <a:ext uri="{FF2B5EF4-FFF2-40B4-BE49-F238E27FC236}">
                <a16:creationId xmlns:a16="http://schemas.microsoft.com/office/drawing/2014/main" id="{A999FB7D-1618-467C-9988-AAF60F23F292}"/>
              </a:ext>
            </a:extLst>
          </p:cNvPr>
          <p:cNvSpPr/>
          <p:nvPr/>
        </p:nvSpPr>
        <p:spPr>
          <a:xfrm rot="10800000">
            <a:off x="3976510" y="3986260"/>
            <a:ext cx="3583383" cy="96229"/>
          </a:xfrm>
          <a:prstGeom prst="triangle">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TextBox 27">
            <a:extLst>
              <a:ext uri="{FF2B5EF4-FFF2-40B4-BE49-F238E27FC236}">
                <a16:creationId xmlns:a16="http://schemas.microsoft.com/office/drawing/2014/main" id="{B0A99714-1E6E-4F13-A41C-5C45BC4C34B4}"/>
              </a:ext>
            </a:extLst>
          </p:cNvPr>
          <p:cNvSpPr txBox="1"/>
          <p:nvPr/>
        </p:nvSpPr>
        <p:spPr bwMode="gray">
          <a:xfrm>
            <a:off x="3984818" y="4109777"/>
            <a:ext cx="3583383" cy="276999"/>
          </a:xfrm>
          <a:prstGeom prst="rect">
            <a:avLst/>
          </a:prstGeom>
          <a:noFill/>
        </p:spPr>
        <p:txBody>
          <a:bodyPr wrap="square" lIns="0" tIns="0" rIns="0" bIns="0" rtlCol="0">
            <a:spAutoFit/>
          </a:bodyPr>
          <a:lstStyle/>
          <a:p>
            <a:pPr>
              <a:spcBef>
                <a:spcPts val="500"/>
              </a:spcBef>
            </a:pPr>
            <a:r>
              <a:rPr lang="fr-FR" sz="900" b="1" dirty="0">
                <a:latin typeface="Calibri" panose="020F0502020204030204" pitchFamily="34" charset="0"/>
              </a:rPr>
              <a:t>Il est recommandé de remplacer le traitement d’un enfant par des formulations de DTG pour adulte lorsque son poids dépasse 20 kg</a:t>
            </a:r>
          </a:p>
        </p:txBody>
      </p:sp>
      <p:sp>
        <p:nvSpPr>
          <p:cNvPr id="29" name="Rectangle 28">
            <a:extLst>
              <a:ext uri="{FF2B5EF4-FFF2-40B4-BE49-F238E27FC236}">
                <a16:creationId xmlns:a16="http://schemas.microsoft.com/office/drawing/2014/main" id="{829A6263-A2A9-4FA8-A66A-780408A391C4}"/>
              </a:ext>
            </a:extLst>
          </p:cNvPr>
          <p:cNvSpPr/>
          <p:nvPr/>
        </p:nvSpPr>
        <p:spPr>
          <a:xfrm>
            <a:off x="3903121" y="5637252"/>
            <a:ext cx="3756288" cy="7175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95000"/>
              </a:lnSpc>
              <a:spcBef>
                <a:spcPts val="500"/>
              </a:spcBef>
            </a:pPr>
            <a:r>
              <a:rPr lang="fr-FR" sz="850" b="1" dirty="0">
                <a:solidFill>
                  <a:schemeClr val="tx1"/>
                </a:solidFill>
              </a:rPr>
              <a:t>Remarque : </a:t>
            </a:r>
            <a:r>
              <a:rPr lang="fr-FR" sz="850" dirty="0">
                <a:solidFill>
                  <a:schemeClr val="tx1"/>
                </a:solidFill>
              </a:rPr>
              <a:t>La biodisponibilité des comprimés dispersibles (CD) est supérieure à celle des comprimés pelliculés (CP). Par exemple, une dose de 50 mg en CP est plus ou moins équivalente à une dose de 30 mg en comprimé dispersible (3 CD de 10 mg). S’il est nécessaire de passer d’une formulation à l’autre, il faudra s’assurer que la posologie de DTG est appropriée, en particulier pour les enfants plus âgés.</a:t>
            </a:r>
          </a:p>
        </p:txBody>
      </p:sp>
      <p:sp>
        <p:nvSpPr>
          <p:cNvPr id="48" name="Rectangle 47">
            <a:extLst>
              <a:ext uri="{FF2B5EF4-FFF2-40B4-BE49-F238E27FC236}">
                <a16:creationId xmlns:a16="http://schemas.microsoft.com/office/drawing/2014/main" id="{B577D544-FC89-4AE2-B0BC-1E2319648D62}"/>
              </a:ext>
            </a:extLst>
          </p:cNvPr>
          <p:cNvSpPr/>
          <p:nvPr/>
        </p:nvSpPr>
        <p:spPr>
          <a:xfrm>
            <a:off x="106096" y="5184532"/>
            <a:ext cx="3671895" cy="1401123"/>
          </a:xfrm>
          <a:prstGeom prst="rect">
            <a:avLst/>
          </a:prstGeom>
          <a:noFill/>
          <a:ln w="19050" cap="flat" cmpd="sng" algn="ctr">
            <a:solidFill>
              <a:schemeClr val="accent1"/>
            </a:solidFill>
            <a:prstDash val="solid"/>
          </a:ln>
          <a:effectLst/>
        </p:spPr>
        <p:txBody>
          <a:bodyPr rtlCol="0" anchor="ctr"/>
          <a:lstStyle/>
          <a:p>
            <a:pPr algn="just">
              <a:spcBef>
                <a:spcPts val="500"/>
              </a:spcBef>
            </a:pPr>
            <a:endParaRPr lang="en-GB" sz="1050" dirty="0">
              <a:solidFill>
                <a:schemeClr val="tx1"/>
              </a:solidFill>
              <a:latin typeface="Calibri" panose="020F0502020204030204" pitchFamily="34" charset="0"/>
            </a:endParaRPr>
          </a:p>
        </p:txBody>
      </p:sp>
      <p:sp>
        <p:nvSpPr>
          <p:cNvPr id="50" name="Text Box 2">
            <a:extLst>
              <a:ext uri="{FF2B5EF4-FFF2-40B4-BE49-F238E27FC236}">
                <a16:creationId xmlns:a16="http://schemas.microsoft.com/office/drawing/2014/main" id="{2CD72A6E-A42F-46AB-9632-DBA9056D483A}"/>
              </a:ext>
            </a:extLst>
          </p:cNvPr>
          <p:cNvSpPr txBox="1">
            <a:spLocks noChangeArrowheads="1"/>
          </p:cNvSpPr>
          <p:nvPr/>
        </p:nvSpPr>
        <p:spPr bwMode="auto">
          <a:xfrm>
            <a:off x="106199" y="4930430"/>
            <a:ext cx="3671791" cy="310909"/>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95000"/>
              </a:lnSpc>
              <a:spcBef>
                <a:spcPts val="0"/>
              </a:spcBef>
              <a:spcAft>
                <a:spcPts val="1000"/>
              </a:spcAft>
              <a:buClrTx/>
              <a:buSzTx/>
              <a:buFontTx/>
              <a:buNone/>
              <a:tabLst/>
              <a:defRPr/>
            </a:pPr>
            <a:r>
              <a:rPr kumimoji="0" lang="fr-FR" sz="1200" b="1" i="0" u="none" strike="noStrike" cap="none" normalizeH="0" baseline="0" dirty="0">
                <a:ln>
                  <a:noFill/>
                </a:ln>
                <a:solidFill>
                  <a:schemeClr val="bg1"/>
                </a:solidFill>
                <a:uLnTx/>
                <a:uFillTx/>
                <a:latin typeface="Calibri" panose="020F0502020204030204" pitchFamily="34" charset="0"/>
                <a:ea typeface="Calibri"/>
                <a:cs typeface="Times New Roman"/>
              </a:rPr>
              <a:t>Comment le </a:t>
            </a:r>
            <a:r>
              <a:rPr kumimoji="0" lang="fr-FR" sz="1200" b="1" i="0" u="none" strike="noStrike" cap="none" normalizeH="0" baseline="0" dirty="0" err="1">
                <a:ln>
                  <a:noFill/>
                </a:ln>
                <a:solidFill>
                  <a:schemeClr val="bg1"/>
                </a:solidFill>
                <a:uLnTx/>
                <a:uFillTx/>
                <a:latin typeface="Calibri" panose="020F0502020204030204" pitchFamily="34" charset="0"/>
                <a:ea typeface="Calibri"/>
                <a:cs typeface="Times New Roman"/>
              </a:rPr>
              <a:t>pDTG</a:t>
            </a:r>
            <a:r>
              <a:rPr kumimoji="0" lang="fr-FR" sz="1200" b="1" i="0" u="none" strike="noStrike" cap="none" normalizeH="0" baseline="0" dirty="0">
                <a:ln>
                  <a:noFill/>
                </a:ln>
                <a:solidFill>
                  <a:schemeClr val="bg1"/>
                </a:solidFill>
                <a:uLnTx/>
                <a:uFillTx/>
                <a:latin typeface="Calibri" panose="020F0502020204030204" pitchFamily="34" charset="0"/>
                <a:ea typeface="Calibri"/>
                <a:cs typeface="Times New Roman"/>
              </a:rPr>
              <a:t> doit-il être utilisé chez les EVVIH atteints également de tuberculose ? </a:t>
            </a:r>
          </a:p>
        </p:txBody>
      </p:sp>
      <p:pic>
        <p:nvPicPr>
          <p:cNvPr id="42" name="Picture 41">
            <a:extLst>
              <a:ext uri="{FF2B5EF4-FFF2-40B4-BE49-F238E27FC236}">
                <a16:creationId xmlns:a16="http://schemas.microsoft.com/office/drawing/2014/main" id="{CAD1D93A-308C-3143-B019-DB239A263268}"/>
              </a:ext>
            </a:extLst>
          </p:cNvPr>
          <p:cNvPicPr>
            <a:picLocks noChangeAspect="1"/>
          </p:cNvPicPr>
          <p:nvPr/>
        </p:nvPicPr>
        <p:blipFill rotWithShape="1">
          <a:blip r:embed="rId6">
            <a:duotone>
              <a:schemeClr val="accent1">
                <a:shade val="45000"/>
                <a:satMod val="135000"/>
              </a:schemeClr>
              <a:prstClr val="white"/>
            </a:duotone>
          </a:blip>
          <a:srcRect t="12548"/>
          <a:stretch/>
        </p:blipFill>
        <p:spPr>
          <a:xfrm>
            <a:off x="163847" y="5331888"/>
            <a:ext cx="378238" cy="330776"/>
          </a:xfrm>
          <a:prstGeom prst="rect">
            <a:avLst/>
          </a:prstGeom>
        </p:spPr>
      </p:pic>
      <p:sp>
        <p:nvSpPr>
          <p:cNvPr id="69" name="Rectangle 68">
            <a:extLst>
              <a:ext uri="{FF2B5EF4-FFF2-40B4-BE49-F238E27FC236}">
                <a16:creationId xmlns:a16="http://schemas.microsoft.com/office/drawing/2014/main" id="{D3720664-D8AF-4EEB-AAF3-EAB23CEF2F05}"/>
              </a:ext>
            </a:extLst>
          </p:cNvPr>
          <p:cNvSpPr/>
          <p:nvPr/>
        </p:nvSpPr>
        <p:spPr>
          <a:xfrm>
            <a:off x="561696" y="5257415"/>
            <a:ext cx="3108601" cy="523220"/>
          </a:xfrm>
          <a:prstGeom prst="rect">
            <a:avLst/>
          </a:prstGeom>
          <a:noFill/>
        </p:spPr>
        <p:txBody>
          <a:bodyPr wrap="square" lIns="0" tIns="0" rIns="0" bIns="0" rtlCol="0">
            <a:spAutoFit/>
          </a:bodyPr>
          <a:lstStyle/>
          <a:p>
            <a:pPr algn="just">
              <a:spcBef>
                <a:spcPts val="500"/>
              </a:spcBef>
            </a:pPr>
            <a:r>
              <a:rPr lang="fr-FR" sz="850" dirty="0">
                <a:latin typeface="Calibri" panose="020F0502020204030204" pitchFamily="34" charset="0"/>
              </a:rPr>
              <a:t>Le DTG interagit avec la rifampicine (RIF) utilisée comme traitement contre la TB. </a:t>
            </a:r>
            <a:r>
              <a:rPr lang="fr-FR" sz="850" dirty="0">
                <a:solidFill>
                  <a:schemeClr val="tx1"/>
                </a:solidFill>
                <a:latin typeface="Calibri" panose="020F0502020204030204" pitchFamily="34" charset="0"/>
              </a:rPr>
              <a:t>La posologie de </a:t>
            </a:r>
            <a:r>
              <a:rPr lang="fr-FR" sz="850" dirty="0" err="1">
                <a:solidFill>
                  <a:schemeClr val="tx1"/>
                </a:solidFill>
                <a:latin typeface="Calibri" panose="020F0502020204030204" pitchFamily="34" charset="0"/>
              </a:rPr>
              <a:t>pDTG</a:t>
            </a:r>
            <a:r>
              <a:rPr lang="fr-FR" sz="850" dirty="0">
                <a:solidFill>
                  <a:schemeClr val="tx1"/>
                </a:solidFill>
                <a:latin typeface="Calibri" panose="020F0502020204030204" pitchFamily="34" charset="0"/>
              </a:rPr>
              <a:t> pour les enfants traités avec de la Rifampicine doit être le </a:t>
            </a:r>
            <a:r>
              <a:rPr lang="fr-FR" sz="850" b="1" dirty="0">
                <a:solidFill>
                  <a:schemeClr val="tx1"/>
                </a:solidFill>
                <a:latin typeface="Calibri" panose="020F0502020204030204" pitchFamily="34" charset="0"/>
              </a:rPr>
              <a:t>double de la posologie de </a:t>
            </a:r>
            <a:r>
              <a:rPr lang="fr-FR" sz="850" b="1" dirty="0" err="1">
                <a:solidFill>
                  <a:schemeClr val="tx1"/>
                </a:solidFill>
                <a:latin typeface="Calibri" panose="020F0502020204030204" pitchFamily="34" charset="0"/>
              </a:rPr>
              <a:t>pDTG</a:t>
            </a:r>
            <a:r>
              <a:rPr lang="fr-FR" sz="850" b="1" dirty="0">
                <a:solidFill>
                  <a:schemeClr val="tx1"/>
                </a:solidFill>
                <a:latin typeface="Calibri" panose="020F0502020204030204" pitchFamily="34" charset="0"/>
              </a:rPr>
              <a:t> quotidienne habituelle</a:t>
            </a:r>
            <a:r>
              <a:rPr lang="fr-FR" sz="850" dirty="0">
                <a:solidFill>
                  <a:schemeClr val="tx1"/>
                </a:solidFill>
                <a:latin typeface="Calibri" panose="020F0502020204030204" pitchFamily="34" charset="0"/>
              </a:rPr>
              <a:t> pendant toute la durée du traitement </a:t>
            </a:r>
            <a:r>
              <a:rPr lang="fr-FR" sz="850" dirty="0">
                <a:latin typeface="Calibri" panose="020F0502020204030204" pitchFamily="34" charset="0"/>
              </a:rPr>
              <a:t>contre la tuberculose</a:t>
            </a:r>
            <a:endParaRPr lang="fr-FR" sz="850" b="1" dirty="0">
              <a:solidFill>
                <a:schemeClr val="tx1"/>
              </a:solidFill>
              <a:latin typeface="Calibri" panose="020F0502020204030204" pitchFamily="34" charset="0"/>
            </a:endParaRPr>
          </a:p>
        </p:txBody>
      </p:sp>
      <p:sp>
        <p:nvSpPr>
          <p:cNvPr id="70" name="Rectangle 69">
            <a:extLst>
              <a:ext uri="{FF2B5EF4-FFF2-40B4-BE49-F238E27FC236}">
                <a16:creationId xmlns:a16="http://schemas.microsoft.com/office/drawing/2014/main" id="{0184CD8E-6157-4C6F-925F-EB61AF394746}"/>
              </a:ext>
            </a:extLst>
          </p:cNvPr>
          <p:cNvSpPr/>
          <p:nvPr/>
        </p:nvSpPr>
        <p:spPr>
          <a:xfrm>
            <a:off x="186232" y="5774514"/>
            <a:ext cx="3522638" cy="784830"/>
          </a:xfrm>
          <a:prstGeom prst="rect">
            <a:avLst/>
          </a:prstGeom>
          <a:noFill/>
        </p:spPr>
        <p:txBody>
          <a:bodyPr wrap="square" lIns="0" tIns="0" rIns="0" bIns="0" rtlCol="0">
            <a:spAutoFit/>
          </a:bodyPr>
          <a:lstStyle/>
          <a:p>
            <a:pPr algn="just">
              <a:spcBef>
                <a:spcPts val="500"/>
              </a:spcBef>
            </a:pPr>
            <a:r>
              <a:rPr lang="fr-FR" sz="850" dirty="0">
                <a:latin typeface="Calibri" panose="020F0502020204030204" pitchFamily="34" charset="0"/>
              </a:rPr>
              <a:t>(une dose le matin et une dose le soir). Cette posologie a fait l’objet d’une évaluation dans le cadre de l’essai ODYSSEY en cours, et il a été démontré qu’elle ne présentait pas de risque chez les EAVIH de plus de 6 ans et 20 kg. Les soignants doivent respecter les directives nationales  pour décider à quel moment un EVVIH de moins de 6 ans sous RIF doit revenir à une posologie standard au terme de son traitement contre la TB.</a:t>
            </a:r>
          </a:p>
        </p:txBody>
      </p:sp>
    </p:spTree>
    <p:extLst>
      <p:ext uri="{BB962C8B-B14F-4D97-AF65-F5344CB8AC3E}">
        <p14:creationId xmlns:p14="http://schemas.microsoft.com/office/powerpoint/2010/main" val="33187062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DJHwyKsxzq5GQyRZibJXl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ABC3_Portrait_NoLogo_010115">
  <a:themeElements>
    <a:clrScheme name="ABC Pantone+ Color Palette">
      <a:dk1>
        <a:srgbClr val="333E48"/>
      </a:dk1>
      <a:lt1>
        <a:srgbClr val="FFFFFF"/>
      </a:lt1>
      <a:dk2>
        <a:srgbClr val="617685"/>
      </a:dk2>
      <a:lt2>
        <a:srgbClr val="DBE1E5"/>
      </a:lt2>
      <a:accent1>
        <a:srgbClr val="BEC9D0"/>
      </a:accent1>
      <a:accent2>
        <a:srgbClr val="899BA9"/>
      </a:accent2>
      <a:accent3>
        <a:srgbClr val="617685"/>
      </a:accent3>
      <a:accent4>
        <a:srgbClr val="333E48"/>
      </a:accent4>
      <a:accent5>
        <a:srgbClr val="000000"/>
      </a:accent5>
      <a:accent6>
        <a:srgbClr val="CF0A2C"/>
      </a:accent6>
      <a:hlink>
        <a:srgbClr val="0086B9"/>
      </a:hlink>
      <a:folHlink>
        <a:srgbClr val="CF0A2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solidFill>
            <a:schemeClr val="accent3"/>
          </a:solidFill>
          <a:miter lim="800000"/>
        </a:ln>
      </a:spPr>
      <a:bodyPr rot="0" spcFirstLastPara="0" vert="horz" wrap="square" lIns="91440" tIns="45720" rIns="91440" bIns="45720" numCol="1" spcCol="0" rtlCol="0" fromWordArt="0" anchor="t" anchorCtr="0" forceAA="0" compatLnSpc="1">
        <a:prstTxWarp prst="textNoShape">
          <a:avLst/>
        </a:prstTxWarp>
        <a:noAutofit/>
      </a:bodyPr>
      <a:lstStyle>
        <a:defPPr algn="ctr">
          <a:spcBef>
            <a:spcPts val="500"/>
          </a:spcBef>
          <a:defRPr sz="10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accent3"/>
          </a:solidFill>
          <a:miter lim="800000"/>
          <a:headEnd type="none"/>
          <a:tailEnd type="none"/>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spAutoFit/>
      </a:bodyPr>
      <a:lstStyle>
        <a:defPPr>
          <a:spcBef>
            <a:spcPts val="500"/>
          </a:spcBef>
          <a:defRPr sz="10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ABC3_Portrait_NoLogo_010115</Template>
  <TotalTime>0</TotalTime>
  <Words>1421</Words>
  <Application>Microsoft Office PowerPoint</Application>
  <PresentationFormat>Custom</PresentationFormat>
  <Paragraphs>51</Paragraphs>
  <Slides>1</Slides>
  <Notes>0</Notes>
  <HiddenSlides>0</HiddenSlides>
  <MMClips>0</MMClips>
  <ScaleCrop>false</ScaleCrop>
  <HeadingPairs>
    <vt:vector size="8" baseType="variant">
      <vt:variant>
        <vt:lpstr>Fonts Used</vt:lpstr>
      </vt:variant>
      <vt:variant>
        <vt:i4>2</vt:i4>
      </vt:variant>
      <vt:variant>
        <vt:lpstr>Theme</vt:lpstr>
      </vt:variant>
      <vt:variant>
        <vt:i4>2</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ABC3_Portrait_NoLogo_010115</vt:lpstr>
      <vt:lpstr>Office Theme</vt:lpstr>
      <vt:lpstr>think-cell Slide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2015-06-29T15:12:14Z</dcterms:created>
  <dcterms:modified xsi:type="dcterms:W3CDTF">2021-01-19T22:47:59Z</dcterms:modified>
</cp:coreProperties>
</file>