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bookmarkIdSeed="2">
  <p:sldMasterIdLst>
    <p:sldMasterId id="2147483648" r:id="rId1"/>
    <p:sldMasterId id="2147483721" r:id="rId2"/>
  </p:sldMasterIdLst>
  <p:notesMasterIdLst>
    <p:notesMasterId r:id="rId4"/>
  </p:notesMasterIdLst>
  <p:handoutMasterIdLst>
    <p:handoutMasterId r:id="rId5"/>
  </p:handoutMasterIdLst>
  <p:sldIdLst>
    <p:sldId id="263" r:id="rId3"/>
  </p:sldIdLst>
  <p:sldSz cx="7772400" cy="10058400"/>
  <p:notesSz cx="6881813" cy="9296400"/>
  <p:custDataLst>
    <p:tags r:id="rId6"/>
  </p:custDataLst>
  <p:defaultText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88">
          <p15:clr>
            <a:srgbClr val="A4A3A4"/>
          </p15:clr>
        </p15:guide>
        <p15:guide id="2" orient="horz" pos="289">
          <p15:clr>
            <a:srgbClr val="A4A3A4"/>
          </p15:clr>
        </p15:guide>
        <p15:guide id="3" orient="horz" pos="481">
          <p15:clr>
            <a:srgbClr val="A4A3A4"/>
          </p15:clr>
        </p15:guide>
        <p15:guide id="4" orient="horz" pos="811">
          <p15:clr>
            <a:srgbClr val="A4A3A4"/>
          </p15:clr>
        </p15:guide>
        <p15:guide id="5" orient="horz" pos="3317">
          <p15:clr>
            <a:srgbClr val="A4A3A4"/>
          </p15:clr>
        </p15:guide>
        <p15:guide id="6" pos="289">
          <p15:clr>
            <a:srgbClr val="A4A3A4"/>
          </p15:clr>
        </p15:guide>
        <p15:guide id="7" pos="460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7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66FF"/>
    <a:srgbClr val="E8E8E9"/>
    <a:srgbClr val="275791"/>
    <a:srgbClr val="B9CDE5"/>
    <a:srgbClr val="1F497D"/>
    <a:srgbClr val="CDCECF"/>
    <a:srgbClr val="DBEEF4"/>
    <a:srgbClr val="4BACC6"/>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AB1C69-6EDB-4FF4-983F-18BD219EF322}">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52" autoAdjust="0"/>
    <p:restoredTop sz="94864" autoAdjust="0"/>
  </p:normalViewPr>
  <p:slideViewPr>
    <p:cSldViewPr snapToGrid="0">
      <p:cViewPr>
        <p:scale>
          <a:sx n="70" d="100"/>
          <a:sy n="70" d="100"/>
        </p:scale>
        <p:origin x="2118" y="66"/>
      </p:cViewPr>
      <p:guideLst>
        <p:guide orient="horz" pos="5988"/>
        <p:guide orient="horz" pos="289"/>
        <p:guide orient="horz" pos="481"/>
        <p:guide orient="horz" pos="811"/>
        <p:guide orient="horz" pos="3317"/>
        <p:guide pos="289"/>
        <p:guide pos="4609"/>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howGuides="1">
      <p:cViewPr varScale="1">
        <p:scale>
          <a:sx n="80" d="100"/>
          <a:sy n="80" d="100"/>
        </p:scale>
        <p:origin x="-2022"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ags" Target="tags/tag1.xml"/><Relationship Id="rId11" Type="http://schemas.openxmlformats.org/officeDocument/2006/relationships/tableStyles" Target="tableStyles.xml"/><Relationship Id="rId5" Type="http://schemas.openxmlformats.org/officeDocument/2006/relationships/handoutMaster" Target="handoutMasters/handoutMaster1.xml"/><Relationship Id="rId10" Type="http://schemas.openxmlformats.org/officeDocument/2006/relationships/theme" Target="theme/theme1.xml"/><Relationship Id="rId4" Type="http://schemas.openxmlformats.org/officeDocument/2006/relationships/notesMaster" Target="notesMasters/notes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98103" y="0"/>
            <a:ext cx="2982119" cy="464820"/>
          </a:xfrm>
          <a:prstGeom prst="rect">
            <a:avLst/>
          </a:prstGeom>
        </p:spPr>
        <p:txBody>
          <a:bodyPr vert="horz" lIns="93176" tIns="46588" rIns="93176" bIns="46588" rtlCol="0"/>
          <a:lstStyle>
            <a:lvl1pPr algn="r">
              <a:defRPr sz="1200"/>
            </a:lvl1pPr>
          </a:lstStyle>
          <a:p>
            <a:fld id="{C8A44135-346D-4984-992A-2748774C843D}" type="datetimeFigureOut">
              <a:rPr lang="en-US" smtClean="0">
                <a:latin typeface="Arial" panose="020B0604020202020204" pitchFamily="34" charset="0"/>
              </a:rPr>
              <a:pPr/>
              <a:t>5/19/2021</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829966"/>
            <a:ext cx="2982119" cy="464820"/>
          </a:xfrm>
          <a:prstGeom prst="rect">
            <a:avLst/>
          </a:prstGeom>
        </p:spPr>
        <p:txBody>
          <a:bodyPr vert="horz" lIns="93176" tIns="46588" rIns="93176" bIns="46588"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98103" y="8829966"/>
            <a:ext cx="2982119" cy="464820"/>
          </a:xfrm>
          <a:prstGeom prst="rect">
            <a:avLst/>
          </a:prstGeom>
        </p:spPr>
        <p:txBody>
          <a:bodyPr vert="horz" lIns="93176" tIns="46588" rIns="93176" bIns="46588" rtlCol="0" anchor="b"/>
          <a:lstStyle>
            <a:lvl1pPr algn="r">
              <a:defRPr sz="1200"/>
            </a:lvl1pPr>
          </a:lstStyle>
          <a:p>
            <a:fld id="{BCAAC5F6-A6E1-42E4-A9E7-356BF7413E45}"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2749569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98103" y="0"/>
            <a:ext cx="2982119" cy="464820"/>
          </a:xfrm>
          <a:prstGeom prst="rect">
            <a:avLst/>
          </a:prstGeom>
        </p:spPr>
        <p:txBody>
          <a:bodyPr vert="horz" lIns="93176" tIns="46588" rIns="93176" bIns="46588" rtlCol="0"/>
          <a:lstStyle>
            <a:lvl1pPr algn="r">
              <a:defRPr sz="1200">
                <a:latin typeface="Arial" panose="020B0604020202020204" pitchFamily="34" charset="0"/>
              </a:defRPr>
            </a:lvl1pPr>
          </a:lstStyle>
          <a:p>
            <a:fld id="{69A07C00-4D30-4D5D-9A03-C91B9C1FD54F}" type="datetimeFigureOut">
              <a:rPr lang="en-US" smtClean="0"/>
              <a:pPr/>
              <a:t>5/19/2021</a:t>
            </a:fld>
            <a:endParaRPr lang="en-US" dirty="0"/>
          </a:p>
        </p:txBody>
      </p:sp>
      <p:sp>
        <p:nvSpPr>
          <p:cNvPr id="4" name="Slide Image Placeholder 3"/>
          <p:cNvSpPr>
            <a:spLocks noGrp="1" noRot="1" noChangeAspect="1"/>
          </p:cNvSpPr>
          <p:nvPr>
            <p:ph type="sldImg" idx="2"/>
          </p:nvPr>
        </p:nvSpPr>
        <p:spPr>
          <a:xfrm>
            <a:off x="2095500" y="696913"/>
            <a:ext cx="2690813" cy="348615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3176" tIns="46588" rIns="93176" bIns="4658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6"/>
            <a:ext cx="2982119" cy="464820"/>
          </a:xfrm>
          <a:prstGeom prst="rect">
            <a:avLst/>
          </a:prstGeom>
        </p:spPr>
        <p:txBody>
          <a:bodyPr vert="horz" lIns="93176" tIns="46588" rIns="93176" bIns="4658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98103" y="8829966"/>
            <a:ext cx="2982119" cy="464820"/>
          </a:xfrm>
          <a:prstGeom prst="rect">
            <a:avLst/>
          </a:prstGeom>
        </p:spPr>
        <p:txBody>
          <a:bodyPr vert="horz" lIns="93176" tIns="46588" rIns="93176" bIns="46588" rtlCol="0" anchor="b"/>
          <a:lstStyle>
            <a:lvl1pPr algn="r">
              <a:defRPr sz="1200">
                <a:latin typeface="Arial" panose="020B0604020202020204" pitchFamily="34" charset="0"/>
              </a:defRPr>
            </a:lvl1pPr>
          </a:lstStyle>
          <a:p>
            <a:fld id="{FB8132A0-C946-4BCE-B355-3FB5DF19E0D3}" type="slidenum">
              <a:rPr lang="en-US" smtClean="0"/>
              <a:pPr/>
              <a:t>‹#›</a:t>
            </a:fld>
            <a:endParaRPr lang="en-US" dirty="0"/>
          </a:p>
        </p:txBody>
      </p:sp>
    </p:spTree>
    <p:extLst>
      <p:ext uri="{BB962C8B-B14F-4D97-AF65-F5344CB8AC3E}">
        <p14:creationId xmlns:p14="http://schemas.microsoft.com/office/powerpoint/2010/main" val="646733796"/>
      </p:ext>
    </p:extLst>
  </p:cSld>
  <p:clrMap bg1="lt1" tx1="dk1" bg2="lt2" tx2="dk2" accent1="accent1" accent2="accent2" accent3="accent3" accent4="accent4" accent5="accent5" accent6="accent6" hlink="hlink" folHlink="folHlink"/>
  <p:notesStyle>
    <a:lvl1pPr marL="0" algn="l" defTabSz="1455542" rtl="0" eaLnBrk="1" latinLnBrk="0" hangingPunct="1">
      <a:defRPr sz="1900" kern="1200">
        <a:solidFill>
          <a:schemeClr val="tx1"/>
        </a:solidFill>
        <a:latin typeface="Arial" panose="020B0604020202020204" pitchFamily="34" charset="0"/>
        <a:ea typeface="+mn-ea"/>
        <a:cs typeface="+mn-cs"/>
      </a:defRPr>
    </a:lvl1pPr>
    <a:lvl2pPr marL="727771" algn="l" defTabSz="1455542" rtl="0" eaLnBrk="1" latinLnBrk="0" hangingPunct="1">
      <a:defRPr sz="1900" kern="1200">
        <a:solidFill>
          <a:schemeClr val="tx1"/>
        </a:solidFill>
        <a:latin typeface="Arial" panose="020B0604020202020204" pitchFamily="34" charset="0"/>
        <a:ea typeface="+mn-ea"/>
        <a:cs typeface="+mn-cs"/>
      </a:defRPr>
    </a:lvl2pPr>
    <a:lvl3pPr marL="1455542" algn="l" defTabSz="1455542" rtl="0" eaLnBrk="1" latinLnBrk="0" hangingPunct="1">
      <a:defRPr sz="1900" kern="1200">
        <a:solidFill>
          <a:schemeClr val="tx1"/>
        </a:solidFill>
        <a:latin typeface="Arial" panose="020B0604020202020204" pitchFamily="34" charset="0"/>
        <a:ea typeface="+mn-ea"/>
        <a:cs typeface="+mn-cs"/>
      </a:defRPr>
    </a:lvl3pPr>
    <a:lvl4pPr marL="2183313" algn="l" defTabSz="1455542" rtl="0" eaLnBrk="1" latinLnBrk="0" hangingPunct="1">
      <a:defRPr sz="1900" kern="1200">
        <a:solidFill>
          <a:schemeClr val="tx1"/>
        </a:solidFill>
        <a:latin typeface="Arial" panose="020B0604020202020204" pitchFamily="34" charset="0"/>
        <a:ea typeface="+mn-ea"/>
        <a:cs typeface="+mn-cs"/>
      </a:defRPr>
    </a:lvl4pPr>
    <a:lvl5pPr marL="2911084" algn="l" defTabSz="1455542" rtl="0" eaLnBrk="1" latinLnBrk="0" hangingPunct="1">
      <a:defRPr sz="1900" kern="1200">
        <a:solidFill>
          <a:schemeClr val="tx1"/>
        </a:solidFill>
        <a:latin typeface="Arial" panose="020B0604020202020204" pitchFamily="34" charset="0"/>
        <a:ea typeface="+mn-ea"/>
        <a:cs typeface="+mn-cs"/>
      </a:defRPr>
    </a:lvl5pPr>
    <a:lvl6pPr marL="3638855" algn="l" defTabSz="1455542" rtl="0" eaLnBrk="1" latinLnBrk="0" hangingPunct="1">
      <a:defRPr sz="1900" kern="1200">
        <a:solidFill>
          <a:schemeClr val="tx1"/>
        </a:solidFill>
        <a:latin typeface="+mn-lt"/>
        <a:ea typeface="+mn-ea"/>
        <a:cs typeface="+mn-cs"/>
      </a:defRPr>
    </a:lvl6pPr>
    <a:lvl7pPr marL="4366626" algn="l" defTabSz="1455542" rtl="0" eaLnBrk="1" latinLnBrk="0" hangingPunct="1">
      <a:defRPr sz="1900" kern="1200">
        <a:solidFill>
          <a:schemeClr val="tx1"/>
        </a:solidFill>
        <a:latin typeface="+mn-lt"/>
        <a:ea typeface="+mn-ea"/>
        <a:cs typeface="+mn-cs"/>
      </a:defRPr>
    </a:lvl7pPr>
    <a:lvl8pPr marL="5094397" algn="l" defTabSz="1455542" rtl="0" eaLnBrk="1" latinLnBrk="0" hangingPunct="1">
      <a:defRPr sz="1900" kern="1200">
        <a:solidFill>
          <a:schemeClr val="tx1"/>
        </a:solidFill>
        <a:latin typeface="+mn-lt"/>
        <a:ea typeface="+mn-ea"/>
        <a:cs typeface="+mn-cs"/>
      </a:defRPr>
    </a:lvl8pPr>
    <a:lvl9pPr marL="5822168" algn="l" defTabSz="1455542"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ck-up">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©2016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cxnSp>
        <p:nvCxnSpPr>
          <p:cNvPr id="15" name="Straight Connector 14"/>
          <p:cNvCxnSpPr/>
          <p:nvPr userDrawn="1"/>
        </p:nvCxnSpPr>
        <p:spPr bwMode="gray">
          <a:xfrm>
            <a:off x="2238467" y="706499"/>
            <a:ext cx="0" cy="59436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4"/>
          <p:cNvSpPr>
            <a:spLocks noGrp="1"/>
          </p:cNvSpPr>
          <p:nvPr>
            <p:ph type="body" sz="quarter" idx="10" hasCustomPrompt="1"/>
          </p:nvPr>
        </p:nvSpPr>
        <p:spPr bwMode="gray">
          <a:xfrm>
            <a:off x="2375691" y="710425"/>
            <a:ext cx="2451172" cy="586509"/>
          </a:xfrm>
          <a:prstGeom prst="rect">
            <a:avLst/>
          </a:prstGeom>
        </p:spPr>
        <p:txBody>
          <a:bodyPr lIns="0" tIns="0" rIns="0" bIns="0" anchor="ctr" anchorCtr="0"/>
          <a:lstStyle>
            <a:lvl1pPr marL="0" indent="0">
              <a:spcBef>
                <a:spcPts val="0"/>
              </a:spcBef>
              <a:buNone/>
              <a:defRPr sz="1200" baseline="0">
                <a:solidFill>
                  <a:schemeClr val="accent4"/>
                </a:solidFill>
              </a:defRPr>
            </a:lvl1pPr>
          </a:lstStyle>
          <a:p>
            <a:pPr lvl="0"/>
            <a:r>
              <a:rPr lang="en-US" dirty="0"/>
              <a:t>Program Name Appears Here Identically to Official Lock-up</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Standard Two Slides">
    <p:spTree>
      <p:nvGrpSpPr>
        <p:cNvPr id="1" name=""/>
        <p:cNvGrpSpPr/>
        <p:nvPr/>
      </p:nvGrpSpPr>
      <p:grpSpPr>
        <a:xfrm>
          <a:off x="0" y="0"/>
          <a:ext cx="0" cy="0"/>
          <a:chOff x="0" y="0"/>
          <a:chExt cx="0" cy="0"/>
        </a:xfrm>
      </p:grpSpPr>
      <p:sp>
        <p:nvSpPr>
          <p:cNvPr id="15"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6" name="Straight Connector 15"/>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8"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9"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1" name="Text Placeholder 15"/>
          <p:cNvSpPr>
            <a:spLocks noGrp="1"/>
          </p:cNvSpPr>
          <p:nvPr>
            <p:ph type="body" sz="quarter" idx="32" hasCustomPrompt="1"/>
          </p:nvPr>
        </p:nvSpPr>
        <p:spPr bwMode="gray">
          <a:xfrm>
            <a:off x="458899" y="1285874"/>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28" name="Straight Connector 27"/>
          <p:cNvCxnSpPr/>
          <p:nvPr userDrawn="1"/>
        </p:nvCxnSpPr>
        <p:spPr bwMode="gray">
          <a:xfrm>
            <a:off x="2329643" y="1285874"/>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4" name="Text Placeholder 15"/>
          <p:cNvSpPr>
            <a:spLocks noGrp="1"/>
          </p:cNvSpPr>
          <p:nvPr>
            <p:ph type="body" sz="quarter" idx="44" hasCustomPrompt="1"/>
          </p:nvPr>
        </p:nvSpPr>
        <p:spPr bwMode="gray">
          <a:xfrm>
            <a:off x="458899" y="5329600"/>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35" name="Straight Connector 34"/>
          <p:cNvCxnSpPr/>
          <p:nvPr userDrawn="1"/>
        </p:nvCxnSpPr>
        <p:spPr bwMode="gray">
          <a:xfrm>
            <a:off x="2329643" y="5329600"/>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8" name="Text Placeholder 4"/>
          <p:cNvSpPr>
            <a:spLocks noGrp="1"/>
          </p:cNvSpPr>
          <p:nvPr>
            <p:ph type="body" sz="quarter" idx="45" hasCustomPrompt="1"/>
          </p:nvPr>
        </p:nvSpPr>
        <p:spPr bwMode="gray">
          <a:xfrm>
            <a:off x="2437351" y="1543049"/>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3"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24" name="Text Placeholder 4"/>
          <p:cNvSpPr>
            <a:spLocks noGrp="1"/>
          </p:cNvSpPr>
          <p:nvPr>
            <p:ph type="body" sz="quarter" idx="48" hasCustomPrompt="1"/>
          </p:nvPr>
        </p:nvSpPr>
        <p:spPr bwMode="gray">
          <a:xfrm>
            <a:off x="2437351" y="5583238"/>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5" name="Text Placeholder 4"/>
          <p:cNvSpPr>
            <a:spLocks noGrp="1"/>
          </p:cNvSpPr>
          <p:nvPr>
            <p:ph type="body" sz="quarter" idx="49" hasCustomPrompt="1"/>
          </p:nvPr>
        </p:nvSpPr>
        <p:spPr bwMode="gray">
          <a:xfrm>
            <a:off x="2437351" y="5326063"/>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x Text: Standard">
    <p:spTree>
      <p:nvGrpSpPr>
        <p:cNvPr id="1" name=""/>
        <p:cNvGrpSpPr/>
        <p:nvPr/>
      </p:nvGrpSpPr>
      <p:grpSpPr>
        <a:xfrm>
          <a:off x="0" y="0"/>
          <a:ext cx="0" cy="0"/>
          <a:chOff x="0" y="0"/>
          <a:chExt cx="0" cy="0"/>
        </a:xfrm>
      </p:grpSpPr>
      <p:sp>
        <p:nvSpPr>
          <p:cNvPr id="23" name="Text Placeholder 42"/>
          <p:cNvSpPr>
            <a:spLocks noGrp="1"/>
          </p:cNvSpPr>
          <p:nvPr>
            <p:ph type="body" sz="quarter" idx="43" hasCustomPrompt="1"/>
          </p:nvPr>
        </p:nvSpPr>
        <p:spPr bwMode="gray">
          <a:xfrm>
            <a:off x="458788" y="458112"/>
            <a:ext cx="1870855" cy="9047838"/>
          </a:xfrm>
          <a:prstGeom prst="rect">
            <a:avLst/>
          </a:prstGeom>
          <a:ln w="19050">
            <a:solidFill>
              <a:schemeClr val="accent3"/>
            </a:solidFill>
            <a:miter lim="800000"/>
          </a:ln>
        </p:spPr>
        <p:txBody>
          <a:bodyPr lIns="137160" tIns="137160" rIns="137160" bIns="0">
            <a:no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accent3"/>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sp>
        <p:nvSpPr>
          <p:cNvPr id="15"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8"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1"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aded Text: Standard">
    <p:spTree>
      <p:nvGrpSpPr>
        <p:cNvPr id="1" name=""/>
        <p:cNvGrpSpPr/>
        <p:nvPr/>
      </p:nvGrpSpPr>
      <p:grpSpPr>
        <a:xfrm>
          <a:off x="0" y="0"/>
          <a:ext cx="0" cy="0"/>
          <a:chOff x="0" y="0"/>
          <a:chExt cx="0" cy="0"/>
        </a:xfrm>
      </p:grpSpPr>
      <p:sp>
        <p:nvSpPr>
          <p:cNvPr id="10" name="Rectangle 9"/>
          <p:cNvSpPr/>
          <p:nvPr userDrawn="1"/>
        </p:nvSpPr>
        <p:spPr bwMode="gray">
          <a:xfrm>
            <a:off x="458788" y="458788"/>
            <a:ext cx="1870855" cy="904716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Bef>
                <a:spcPts val="500"/>
              </a:spcBef>
            </a:pPr>
            <a:endParaRPr lang="en-US" sz="1000" dirty="0">
              <a:solidFill>
                <a:schemeClr val="bg1"/>
              </a:solidFill>
            </a:endParaRPr>
          </a:p>
        </p:txBody>
      </p:sp>
      <p:sp>
        <p:nvSpPr>
          <p:cNvPr id="11" name="Text Placeholder 42"/>
          <p:cNvSpPr>
            <a:spLocks noGrp="1"/>
          </p:cNvSpPr>
          <p:nvPr>
            <p:ph type="body" sz="quarter" idx="42" hasCustomPrompt="1"/>
          </p:nvPr>
        </p:nvSpPr>
        <p:spPr bwMode="gray">
          <a:xfrm>
            <a:off x="458788" y="458788"/>
            <a:ext cx="1870855" cy="477054"/>
          </a:xfrm>
          <a:prstGeom prst="rect">
            <a:avLst/>
          </a:prstGeom>
          <a:ln w="19050">
            <a:noFill/>
            <a:miter lim="800000"/>
          </a:ln>
        </p:spPr>
        <p:txBody>
          <a:bodyPr wrap="square" lIns="137160" tIns="137160" rIns="137160" bIns="0">
            <a:sp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tx1"/>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2"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2"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3"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4"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Tree>
    <p:extLst>
      <p:ext uri="{BB962C8B-B14F-4D97-AF65-F5344CB8AC3E}">
        <p14:creationId xmlns:p14="http://schemas.microsoft.com/office/powerpoint/2010/main" val="1463774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ack Cover: DC">
    <p:spTree>
      <p:nvGrpSpPr>
        <p:cNvPr id="1" name=""/>
        <p:cNvGrpSpPr/>
        <p:nvPr/>
      </p:nvGrpSpPr>
      <p:grpSpPr>
        <a:xfrm>
          <a:off x="0" y="0"/>
          <a:ext cx="0" cy="0"/>
          <a:chOff x="0" y="0"/>
          <a:chExt cx="0" cy="0"/>
        </a:xfrm>
      </p:grpSpPr>
      <p:grpSp>
        <p:nvGrpSpPr>
          <p:cNvPr id="8" name="Group 7"/>
          <p:cNvGrpSpPr/>
          <p:nvPr userDrawn="1"/>
        </p:nvGrpSpPr>
        <p:grpSpPr bwMode="gray">
          <a:xfrm>
            <a:off x="1285374" y="8775674"/>
            <a:ext cx="5201652" cy="787948"/>
            <a:chOff x="2432951" y="6550282"/>
            <a:chExt cx="5201652" cy="787948"/>
          </a:xfrm>
        </p:grpSpPr>
        <p:sp>
          <p:nvSpPr>
            <p:cNvPr id="10" name="TextBox 9"/>
            <p:cNvSpPr txBox="1"/>
            <p:nvPr userDrawn="1"/>
          </p:nvSpPr>
          <p:spPr bwMode="gray">
            <a:xfrm>
              <a:off x="4055109" y="6752231"/>
              <a:ext cx="2540450"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 </a:t>
              </a:r>
              <a:r>
                <a:rPr lang="en-US" sz="930" b="1" dirty="0">
                  <a:solidFill>
                    <a:schemeClr val="accent1"/>
                  </a:solidFill>
                </a:rPr>
                <a:t>I</a:t>
              </a:r>
              <a:r>
                <a:rPr lang="en-US" sz="930" dirty="0">
                  <a:solidFill>
                    <a:schemeClr val="accent4"/>
                  </a:solidFill>
                </a:rPr>
                <a:t> Washington DC 20037</a:t>
              </a:r>
            </a:p>
            <a:p>
              <a:pPr algn="ctr">
                <a:spcBef>
                  <a:spcPts val="100"/>
                </a:spcBef>
              </a:pPr>
              <a:r>
                <a:rPr lang="en-US" sz="930" dirty="0">
                  <a:solidFill>
                    <a:schemeClr val="accent4"/>
                  </a:solidFill>
                </a:rPr>
                <a:t>P 202.266.5600 </a:t>
              </a:r>
              <a:r>
                <a:rPr lang="en-US" sz="930" b="1" dirty="0">
                  <a:solidFill>
                    <a:schemeClr val="accent1"/>
                  </a:solidFill>
                </a:rPr>
                <a:t>I</a:t>
              </a:r>
              <a:r>
                <a:rPr lang="en-US" sz="930" dirty="0">
                  <a:solidFill>
                    <a:schemeClr val="accent4"/>
                  </a:solidFill>
                </a:rPr>
                <a:t> F 202.266.5700</a:t>
              </a:r>
            </a:p>
          </p:txBody>
        </p:sp>
        <p:sp>
          <p:nvSpPr>
            <p:cNvPr id="11" name="TextBox 10"/>
            <p:cNvSpPr txBox="1"/>
            <p:nvPr userDrawn="1"/>
          </p:nvSpPr>
          <p:spPr bwMode="gray">
            <a:xfrm>
              <a:off x="6614941" y="6829041"/>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12" name="Straight Connector 11"/>
            <p:cNvCxnSpPr/>
            <p:nvPr userDrawn="1"/>
          </p:nvCxnSpPr>
          <p:spPr bwMode="gray">
            <a:xfrm>
              <a:off x="6595560"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2432951" y="6550282"/>
              <a:ext cx="1622158" cy="787948"/>
            </a:xfrm>
            <a:prstGeom prst="rect">
              <a:avLst/>
            </a:prstGeom>
          </p:spPr>
        </p:pic>
        <p:cxnSp>
          <p:nvCxnSpPr>
            <p:cNvPr id="14" name="Straight Connector 13"/>
            <p:cNvCxnSpPr/>
            <p:nvPr userDrawn="1"/>
          </p:nvCxnSpPr>
          <p:spPr bwMode="gray">
            <a:xfrm>
              <a:off x="4055109"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ack Cover: DC &amp; London">
    <p:spTree>
      <p:nvGrpSpPr>
        <p:cNvPr id="1" name=""/>
        <p:cNvGrpSpPr/>
        <p:nvPr/>
      </p:nvGrpSpPr>
      <p:grpSpPr>
        <a:xfrm>
          <a:off x="0" y="0"/>
          <a:ext cx="0" cy="0"/>
          <a:chOff x="0" y="0"/>
          <a:chExt cx="0" cy="0"/>
        </a:xfrm>
      </p:grpSpPr>
      <p:grpSp>
        <p:nvGrpSpPr>
          <p:cNvPr id="22" name="Group 21"/>
          <p:cNvGrpSpPr/>
          <p:nvPr userDrawn="1"/>
        </p:nvGrpSpPr>
        <p:grpSpPr bwMode="gray">
          <a:xfrm>
            <a:off x="642749" y="8775674"/>
            <a:ext cx="6486902" cy="787948"/>
            <a:chOff x="1792558" y="6520786"/>
            <a:chExt cx="6486902" cy="787948"/>
          </a:xfrm>
        </p:grpSpPr>
        <p:sp>
          <p:nvSpPr>
            <p:cNvPr id="23" name="TextBox 22"/>
            <p:cNvSpPr txBox="1"/>
            <p:nvPr userDrawn="1"/>
          </p:nvSpPr>
          <p:spPr bwMode="gray">
            <a:xfrm>
              <a:off x="3424238" y="6722735"/>
              <a:ext cx="1783422"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a:t>
              </a:r>
            </a:p>
            <a:p>
              <a:pPr algn="ctr">
                <a:spcBef>
                  <a:spcPts val="100"/>
                </a:spcBef>
              </a:pPr>
              <a:r>
                <a:rPr lang="en-US" sz="930" dirty="0">
                  <a:solidFill>
                    <a:schemeClr val="accent4"/>
                  </a:solidFill>
                </a:rPr>
                <a:t> Washington DC 20037, USA</a:t>
              </a:r>
            </a:p>
            <a:p>
              <a:pPr algn="ctr">
                <a:spcBef>
                  <a:spcPts val="100"/>
                </a:spcBef>
              </a:pPr>
              <a:r>
                <a:rPr lang="en-US" sz="930" dirty="0">
                  <a:solidFill>
                    <a:schemeClr val="accent4"/>
                  </a:solidFill>
                </a:rPr>
                <a:t>P +1 202.266.5600</a:t>
              </a:r>
            </a:p>
            <a:p>
              <a:pPr algn="ctr">
                <a:spcBef>
                  <a:spcPts val="100"/>
                </a:spcBef>
              </a:pPr>
              <a:r>
                <a:rPr lang="en-US" sz="930" dirty="0">
                  <a:solidFill>
                    <a:schemeClr val="accent4"/>
                  </a:solidFill>
                </a:rPr>
                <a:t>F +1 202.266.5700</a:t>
              </a:r>
            </a:p>
          </p:txBody>
        </p:sp>
        <p:sp>
          <p:nvSpPr>
            <p:cNvPr id="25" name="TextBox 24"/>
            <p:cNvSpPr txBox="1"/>
            <p:nvPr userDrawn="1"/>
          </p:nvSpPr>
          <p:spPr bwMode="gray">
            <a:xfrm>
              <a:off x="5207661" y="6722735"/>
              <a:ext cx="2039554" cy="384050"/>
            </a:xfrm>
            <a:prstGeom prst="rect">
              <a:avLst/>
            </a:prstGeom>
            <a:noFill/>
          </p:spPr>
          <p:txBody>
            <a:bodyPr wrap="square" lIns="45720" rIns="45720" rtlCol="0" anchor="ctr">
              <a:noAutofit/>
            </a:bodyPr>
            <a:lstStyle/>
            <a:p>
              <a:pPr algn="ctr" defTabSz="914400">
                <a:spcBef>
                  <a:spcPts val="100"/>
                </a:spcBef>
                <a:tabLst/>
              </a:pPr>
              <a:r>
                <a:rPr lang="en-US" sz="930" dirty="0">
                  <a:solidFill>
                    <a:schemeClr val="accent4"/>
                  </a:solidFill>
                </a:rPr>
                <a:t>19 Eastbourne Terrace</a:t>
              </a:r>
            </a:p>
            <a:p>
              <a:pPr algn="ctr" defTabSz="914400">
                <a:spcBef>
                  <a:spcPts val="100"/>
                </a:spcBef>
                <a:tabLst/>
              </a:pPr>
              <a:r>
                <a:rPr lang="en-US" sz="930" dirty="0">
                  <a:solidFill>
                    <a:schemeClr val="accent4"/>
                  </a:solidFill>
                </a:rPr>
                <a:t>Paddington, London W2 6LG,</a:t>
              </a:r>
              <a:r>
                <a:rPr lang="en-US" sz="930" baseline="0" dirty="0">
                  <a:solidFill>
                    <a:schemeClr val="accent4"/>
                  </a:solidFill>
                </a:rPr>
                <a:t> </a:t>
              </a:r>
              <a:r>
                <a:rPr lang="en-US" sz="930" dirty="0">
                  <a:solidFill>
                    <a:schemeClr val="accent4"/>
                  </a:solidFill>
                </a:rPr>
                <a:t>UK</a:t>
              </a:r>
            </a:p>
            <a:p>
              <a:pPr algn="ctr" defTabSz="914400">
                <a:spcBef>
                  <a:spcPts val="100"/>
                </a:spcBef>
                <a:tabLst/>
              </a:pPr>
              <a:r>
                <a:rPr lang="en-US" sz="930" dirty="0">
                  <a:solidFill>
                    <a:schemeClr val="accent4"/>
                  </a:solidFill>
                </a:rPr>
                <a:t>P +44 (0) 203.626.0230</a:t>
              </a:r>
            </a:p>
            <a:p>
              <a:pPr algn="ctr" defTabSz="914400">
                <a:spcBef>
                  <a:spcPts val="100"/>
                </a:spcBef>
                <a:tabLst/>
              </a:pPr>
              <a:r>
                <a:rPr lang="en-US" sz="930" dirty="0">
                  <a:solidFill>
                    <a:schemeClr val="accent4"/>
                  </a:solidFill>
                </a:rPr>
                <a:t>F +44 (0) 203.626.0101</a:t>
              </a:r>
            </a:p>
          </p:txBody>
        </p:sp>
        <p:sp>
          <p:nvSpPr>
            <p:cNvPr id="26" name="TextBox 25"/>
            <p:cNvSpPr txBox="1"/>
            <p:nvPr userDrawn="1"/>
          </p:nvSpPr>
          <p:spPr bwMode="gray">
            <a:xfrm>
              <a:off x="7259798" y="6799545"/>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27" name="Straight Connector 26"/>
            <p:cNvCxnSpPr/>
            <p:nvPr userDrawn="1"/>
          </p:nvCxnSpPr>
          <p:spPr bwMode="gray">
            <a:xfrm>
              <a:off x="7240417"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792558" y="6520786"/>
              <a:ext cx="1622158" cy="787948"/>
            </a:xfrm>
            <a:prstGeom prst="rect">
              <a:avLst/>
            </a:prstGeom>
          </p:spPr>
        </p:pic>
        <p:cxnSp>
          <p:nvCxnSpPr>
            <p:cNvPr id="29" name="Straight Connector 28"/>
            <p:cNvCxnSpPr/>
            <p:nvPr userDrawn="1"/>
          </p:nvCxnSpPr>
          <p:spPr bwMode="gray">
            <a:xfrm>
              <a:off x="5207661"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gray">
            <a:xfrm>
              <a:off x="3424104"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5"/>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978170771"/>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012266882"/>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1"/>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6417559"/>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0477336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©2015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extLst>
      <p:ext uri="{BB962C8B-B14F-4D97-AF65-F5344CB8AC3E}">
        <p14:creationId xmlns:p14="http://schemas.microsoft.com/office/powerpoint/2010/main" val="271563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3"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3"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15079331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59261562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424348671"/>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5"/>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5"/>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78621982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9186746"/>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28029627"/>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9"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5/19/2021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253307441"/>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redits &amp; Legal Caveat">
    <p:spTree>
      <p:nvGrpSpPr>
        <p:cNvPr id="1" name=""/>
        <p:cNvGrpSpPr/>
        <p:nvPr/>
      </p:nvGrpSpPr>
      <p:grpSpPr>
        <a:xfrm>
          <a:off x="0" y="0"/>
          <a:ext cx="0" cy="0"/>
          <a:chOff x="0" y="0"/>
          <a:chExt cx="0" cy="0"/>
        </a:xfrm>
      </p:grpSpPr>
      <p:sp>
        <p:nvSpPr>
          <p:cNvPr id="14" name="TextBox 13"/>
          <p:cNvSpPr txBox="1"/>
          <p:nvPr userDrawn="1"/>
        </p:nvSpPr>
        <p:spPr bwMode="gray">
          <a:xfrm rot="10800000" flipH="1" flipV="1">
            <a:off x="5670546" y="824196"/>
            <a:ext cx="1720854" cy="4216539"/>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LEGAL CAVEAT</a:t>
            </a:r>
          </a:p>
          <a:p>
            <a:pPr>
              <a:spcBef>
                <a:spcPts val="400"/>
              </a:spcBef>
            </a:pPr>
            <a:r>
              <a:rPr lang="en-US" sz="800" baseline="30000" dirty="0">
                <a:latin typeface="+mn-lt"/>
                <a:cs typeface="Arial"/>
              </a:rPr>
              <a:t>The Advisory Board Company has made efforts to verify the accuracy of the information it provides to members. This report relies on data obtained from many sources, however, and The Advisory Board Company cannot guarantee the accuracy of the information provided or any analysis based thereon. In addition, The Advisory Board Company is not in the business of giving legal, medical, accounting, or other professional advice, and its reports should not be construed as professional advice. In particular, members should not rely on any legal commentary in this report as a basis for action, or assume that any tactics described herein would be permitted by applicable law or appropriate for a given member’s situation. Members are advised to consult with appropriate professionals concerning legal, medical, tax, or accounting issues, before implementing any of these tactics. Neither The Advisory Board Company nor its officers, directors, trustees, employees and agents shall be liable for any claims, liabilities, or expenses relating to (a) any errors or omissions in this report, whether caused by The Advisory Board Company or any of its employees or agents, or sources or other third parties, (b) any recommendation or graded ranking by The Advisory Board Company, or (c) failure of member and its employees and agents to abide by the terms set forth herein.</a:t>
            </a:r>
          </a:p>
          <a:p>
            <a:pPr>
              <a:spcBef>
                <a:spcPts val="400"/>
              </a:spcBef>
            </a:pPr>
            <a:r>
              <a:rPr lang="en-US" sz="800" baseline="30000" dirty="0">
                <a:latin typeface="+mn-lt"/>
                <a:cs typeface="Arial"/>
              </a:rPr>
              <a:t>The Advisory Board is a registered trademark of The Advisory Board Company in the United States and other countries. Members are not permitted to use this trademark, or any other Advisory Board trademark, product name, service name, trade name, and logo, without the prior written consent of The Advisory Board Company. All other trademarks, product names, service names, trade names, and logos used within these pages are the property of their respective holders. Use of other company trademarks, product names, service names, trade names and logos or images of the same does not necessarily constitute (a) an endorsement by such company of The Advisory Board Company and its products and services, or (b) an endorsement of the company or its products or services by The Advisory Board Company. The Advisory Board Company is not affiliated with any such company.</a:t>
            </a:r>
          </a:p>
        </p:txBody>
      </p:sp>
      <p:sp>
        <p:nvSpPr>
          <p:cNvPr id="15" name="TextBox 14"/>
          <p:cNvSpPr txBox="1"/>
          <p:nvPr userDrawn="1"/>
        </p:nvSpPr>
        <p:spPr bwMode="gray">
          <a:xfrm>
            <a:off x="5670544" y="5059071"/>
            <a:ext cx="1720855" cy="4360168"/>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IMPORTANT: Please read the following.</a:t>
            </a:r>
          </a:p>
          <a:p>
            <a:pPr>
              <a:spcBef>
                <a:spcPts val="400"/>
              </a:spcBef>
            </a:pPr>
            <a:r>
              <a:rPr lang="en-US" sz="800" baseline="30000" dirty="0">
                <a:latin typeface="+mn-lt"/>
                <a:cs typeface="Arial"/>
              </a:rPr>
              <a:t>The Advisory Board Company has prepared this report for the exclusive use of its members. Each member acknowledges and agrees that this report and the information contained herein (collectively, the “Report”) are confidential and proprietary to The Advisory Board Company. By accepting delivery of this Report, each member agrees to abide by the terms as stated herein, including the following:</a:t>
            </a:r>
          </a:p>
          <a:p>
            <a:pPr marL="112713" indent="-112713">
              <a:spcBef>
                <a:spcPts val="200"/>
              </a:spcBef>
            </a:pPr>
            <a:r>
              <a:rPr lang="en-US" sz="800" baseline="30000" dirty="0">
                <a:latin typeface="+mn-lt"/>
                <a:cs typeface="Arial"/>
              </a:rPr>
              <a:t>1.</a:t>
            </a:r>
            <a:r>
              <a:rPr lang="en-US" sz="800" dirty="0">
                <a:latin typeface="+mn-lt"/>
                <a:cs typeface="Arial"/>
              </a:rPr>
              <a:t> 	</a:t>
            </a:r>
            <a:r>
              <a:rPr lang="en-US" sz="800" baseline="30000" dirty="0">
                <a:latin typeface="+mn-lt"/>
                <a:cs typeface="Arial"/>
              </a:rPr>
              <a:t>The Advisory Board Company owns all right, title and interest in and to this Report. Except as stated herein, no right, license, permission or interest of any kind in this Report is intended to be given, transferred to or acquired by a member. Each member is authorized to use this Report only to the extent expressly authorized herein.  </a:t>
            </a:r>
          </a:p>
          <a:p>
            <a:pPr marL="112713" indent="-112713">
              <a:spcBef>
                <a:spcPts val="200"/>
              </a:spcBef>
            </a:pPr>
            <a:r>
              <a:rPr lang="en-US" sz="800" baseline="30000" dirty="0">
                <a:latin typeface="+mn-lt"/>
                <a:cs typeface="Arial"/>
              </a:rPr>
              <a:t>2. 	Each member shall not sell, license, or republish this Report. Each member shall not disseminate or permit the use of, and shall take reasonable precautions to prevent such dissemination or use of, this Report by (a) any of its employees and agents (except as stated below), or (b) any third party.</a:t>
            </a:r>
          </a:p>
          <a:p>
            <a:pPr marL="112713" indent="-112713">
              <a:spcBef>
                <a:spcPts val="200"/>
              </a:spcBef>
            </a:pPr>
            <a:r>
              <a:rPr lang="en-US" sz="800" baseline="30000" dirty="0">
                <a:latin typeface="+mn-lt"/>
                <a:cs typeface="Arial"/>
              </a:rPr>
              <a:t>3. 	Each member may make this Report available solely to those of its employees and agents who (a) are registered for the workshop or membership program of which this Report is a part, (b) require access to this Report in order to learn from the information described herein, and (c) agree not to disclose this Report to other employees or agents or any third party. Each member shall use, and shall ensure that its employees and agents use, this </a:t>
            </a:r>
            <a:r>
              <a:rPr lang="en-US" sz="800" spc="-10" baseline="30000" dirty="0">
                <a:latin typeface="+mn-lt"/>
                <a:cs typeface="Arial"/>
              </a:rPr>
              <a:t>Report for its internal use only. Each member may make a limited number of copies, solely </a:t>
            </a:r>
            <a:r>
              <a:rPr lang="en-US" sz="800" baseline="30000" dirty="0">
                <a:latin typeface="+mn-lt"/>
                <a:cs typeface="Arial"/>
              </a:rPr>
              <a:t>as adequate for use by its employees and agents in accordance with the terms herein. </a:t>
            </a:r>
          </a:p>
          <a:p>
            <a:pPr marL="112713" indent="-112713">
              <a:spcBef>
                <a:spcPts val="200"/>
              </a:spcBef>
            </a:pPr>
            <a:r>
              <a:rPr lang="en-US" sz="800" baseline="30000" dirty="0">
                <a:latin typeface="+mn-lt"/>
                <a:cs typeface="Arial"/>
              </a:rPr>
              <a:t>4. 	Each member shall not remove from this Report any confidential markings, copyright notices, and other similar indicia herein.</a:t>
            </a:r>
          </a:p>
          <a:p>
            <a:pPr marL="112713" indent="-112713">
              <a:spcBef>
                <a:spcPts val="200"/>
              </a:spcBef>
            </a:pPr>
            <a:r>
              <a:rPr lang="en-US" sz="800" baseline="30000" dirty="0">
                <a:latin typeface="+mn-lt"/>
                <a:cs typeface="Arial"/>
              </a:rPr>
              <a:t>5. 	Each member is responsible for any breach of its obligations as stated herein by any of its employees or agents. </a:t>
            </a:r>
          </a:p>
          <a:p>
            <a:pPr marL="112713" indent="-112713">
              <a:spcBef>
                <a:spcPts val="200"/>
              </a:spcBef>
            </a:pPr>
            <a:r>
              <a:rPr lang="en-US" sz="800" baseline="30000" dirty="0">
                <a:latin typeface="+mn-lt"/>
                <a:cs typeface="Arial"/>
              </a:rPr>
              <a:t>6. 	If a member is unwilling to abide by any of the foregoing obligations, then such member shall promptly return this Report and all copies thereof to The Advisory Board Company.</a:t>
            </a:r>
          </a:p>
        </p:txBody>
      </p:sp>
      <p:cxnSp>
        <p:nvCxnSpPr>
          <p:cNvPr id="19" name="Straight Connector 18"/>
          <p:cNvCxnSpPr/>
          <p:nvPr userDrawn="1"/>
        </p:nvCxnSpPr>
        <p:spPr bwMode="gray">
          <a:xfrm>
            <a:off x="5638801" y="763588"/>
            <a:ext cx="0" cy="8570912"/>
          </a:xfrm>
          <a:prstGeom prst="line">
            <a:avLst/>
          </a:prstGeom>
          <a:ln w="6350">
            <a:solidFill>
              <a:schemeClr val="accent3"/>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9" name="Text Placeholder 4"/>
          <p:cNvSpPr>
            <a:spLocks noGrp="1"/>
          </p:cNvSpPr>
          <p:nvPr>
            <p:ph type="body" sz="quarter" idx="11" hasCustomPrompt="1"/>
          </p:nvPr>
        </p:nvSpPr>
        <p:spPr bwMode="gray">
          <a:xfrm>
            <a:off x="458788" y="729525"/>
            <a:ext cx="4998815" cy="307777"/>
          </a:xfrm>
          <a:prstGeom prst="rect">
            <a:avLst/>
          </a:prstGeom>
        </p:spPr>
        <p:txBody>
          <a:bodyPr wrap="square" lIns="0" tIns="0" rIns="0" bIns="0" anchor="b" anchorCtr="0">
            <a:spAutoFit/>
          </a:bodyPr>
          <a:lstStyle>
            <a:lvl1pPr marL="0" indent="0" algn="l">
              <a:spcBef>
                <a:spcPts val="0"/>
              </a:spcBef>
              <a:buNone/>
              <a:defRPr sz="2000">
                <a:solidFill>
                  <a:schemeClr val="tx1"/>
                </a:solidFill>
              </a:defRPr>
            </a:lvl1pPr>
            <a:lvl2pPr marL="112713" indent="0">
              <a:buNone/>
              <a:defRPr sz="1400">
                <a:solidFill>
                  <a:schemeClr val="tx1"/>
                </a:solidFill>
              </a:defRPr>
            </a:lvl2pPr>
            <a:lvl3pPr marL="230187" indent="0">
              <a:buNone/>
              <a:defRPr sz="1400">
                <a:solidFill>
                  <a:schemeClr val="tx1"/>
                </a:solidFill>
              </a:defRPr>
            </a:lvl3pPr>
            <a:lvl4pPr marL="342900" indent="0">
              <a:buNone/>
              <a:defRPr sz="1400">
                <a:solidFill>
                  <a:schemeClr val="tx1"/>
                </a:solidFill>
              </a:defRPr>
            </a:lvl4pPr>
            <a:lvl5pPr marL="458787" indent="0">
              <a:buNone/>
              <a:defRPr sz="1400">
                <a:solidFill>
                  <a:schemeClr val="tx1"/>
                </a:solidFill>
              </a:defRPr>
            </a:lvl5pPr>
          </a:lstStyle>
          <a:p>
            <a:pPr lvl="0"/>
            <a:r>
              <a:rPr lang="en-US" dirty="0"/>
              <a:t>Insert Program Name Here</a:t>
            </a:r>
          </a:p>
        </p:txBody>
      </p:sp>
      <p:sp>
        <p:nvSpPr>
          <p:cNvPr id="56" name="Text Placeholder 3"/>
          <p:cNvSpPr>
            <a:spLocks noGrp="1"/>
          </p:cNvSpPr>
          <p:nvPr>
            <p:ph type="body" sz="quarter" idx="30" hasCustomPrompt="1"/>
          </p:nvPr>
        </p:nvSpPr>
        <p:spPr bwMode="gray">
          <a:xfrm>
            <a:off x="1003564" y="1603839"/>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Project Director (click to add desired text)</a:t>
            </a:r>
          </a:p>
        </p:txBody>
      </p:sp>
      <p:sp>
        <p:nvSpPr>
          <p:cNvPr id="57" name="Text Placeholder 3"/>
          <p:cNvSpPr>
            <a:spLocks noGrp="1"/>
          </p:cNvSpPr>
          <p:nvPr>
            <p:ph type="body" sz="quarter" idx="19" hasCustomPrompt="1"/>
          </p:nvPr>
        </p:nvSpPr>
        <p:spPr bwMode="gray">
          <a:xfrm>
            <a:off x="1003564" y="2288271"/>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Contributing Consultants (click to add desired text)</a:t>
            </a:r>
          </a:p>
        </p:txBody>
      </p:sp>
      <p:sp>
        <p:nvSpPr>
          <p:cNvPr id="58" name="Text Placeholder 3"/>
          <p:cNvSpPr>
            <a:spLocks noGrp="1"/>
          </p:cNvSpPr>
          <p:nvPr>
            <p:ph type="body" sz="quarter" idx="31" hasCustomPrompt="1"/>
          </p:nvPr>
        </p:nvSpPr>
        <p:spPr bwMode="gray">
          <a:xfrm>
            <a:off x="1003564" y="2972703"/>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Design Consultant (click to add desired text)</a:t>
            </a:r>
          </a:p>
        </p:txBody>
      </p:sp>
      <p:sp>
        <p:nvSpPr>
          <p:cNvPr id="59" name="Text Placeholder 3"/>
          <p:cNvSpPr>
            <a:spLocks noGrp="1"/>
          </p:cNvSpPr>
          <p:nvPr>
            <p:ph type="body" sz="quarter" idx="32" hasCustomPrompt="1"/>
          </p:nvPr>
        </p:nvSpPr>
        <p:spPr bwMode="gray">
          <a:xfrm>
            <a:off x="1003564" y="3657134"/>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Executive Director (click to add desired text)</a:t>
            </a:r>
          </a:p>
        </p:txBody>
      </p:sp>
      <p:sp>
        <p:nvSpPr>
          <p:cNvPr id="60" name="Text Placeholder 3"/>
          <p:cNvSpPr>
            <a:spLocks noGrp="1"/>
          </p:cNvSpPr>
          <p:nvPr>
            <p:ph type="body" sz="quarter" idx="33" hasCustomPrompt="1"/>
          </p:nvPr>
        </p:nvSpPr>
        <p:spPr bwMode="gray">
          <a:xfrm>
            <a:off x="1003564" y="1863253"/>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1" name="Text Placeholder 3"/>
          <p:cNvSpPr>
            <a:spLocks noGrp="1"/>
          </p:cNvSpPr>
          <p:nvPr>
            <p:ph type="body" sz="quarter" idx="34" hasCustomPrompt="1"/>
          </p:nvPr>
        </p:nvSpPr>
        <p:spPr bwMode="gray">
          <a:xfrm>
            <a:off x="1003564" y="2547685"/>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2" name="Text Placeholder 3"/>
          <p:cNvSpPr>
            <a:spLocks noGrp="1"/>
          </p:cNvSpPr>
          <p:nvPr>
            <p:ph type="body" sz="quarter" idx="35" hasCustomPrompt="1"/>
          </p:nvPr>
        </p:nvSpPr>
        <p:spPr bwMode="gray">
          <a:xfrm>
            <a:off x="1003564" y="3232117"/>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3" name="Text Placeholder 3"/>
          <p:cNvSpPr>
            <a:spLocks noGrp="1"/>
          </p:cNvSpPr>
          <p:nvPr>
            <p:ph type="body" sz="quarter" idx="36" hasCustomPrompt="1"/>
          </p:nvPr>
        </p:nvSpPr>
        <p:spPr bwMode="gray">
          <a:xfrm>
            <a:off x="1003564" y="3916548"/>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7" name="Text Placeholder 31"/>
          <p:cNvSpPr>
            <a:spLocks noGrp="1"/>
          </p:cNvSpPr>
          <p:nvPr>
            <p:ph type="body" sz="quarter" idx="43" hasCustomPrompt="1"/>
          </p:nvPr>
        </p:nvSpPr>
        <p:spPr bwMode="gray">
          <a:xfrm>
            <a:off x="2716154" y="5398104"/>
            <a:ext cx="2812511" cy="1333698"/>
          </a:xfrm>
          <a:prstGeom prst="rect">
            <a:avLst/>
          </a:prstGeom>
        </p:spPr>
        <p:txBody>
          <a:bodyPr lIns="0" tIns="0" rIns="0" bIns="0">
            <a:spAutoFit/>
          </a:bodyPr>
          <a:lstStyle>
            <a:lvl1pPr>
              <a:lnSpc>
                <a:spcPct val="100000"/>
              </a:lnSpc>
              <a:spcBef>
                <a:spcPts val="500"/>
              </a:spcBef>
              <a:defRPr baseline="0">
                <a:solidFill>
                  <a:schemeClr val="accent4"/>
                </a:solidFill>
              </a:defRPr>
            </a:lvl1pPr>
            <a:lvl2pPr>
              <a:lnSpc>
                <a:spcPct val="100000"/>
              </a:lnSpc>
              <a:spcBef>
                <a:spcPts val="500"/>
              </a:spcBef>
              <a:defRPr>
                <a:solidFill>
                  <a:schemeClr val="accent4"/>
                </a:solidFill>
              </a:defRPr>
            </a:lvl2pPr>
            <a:lvl3pPr>
              <a:lnSpc>
                <a:spcPct val="100000"/>
              </a:lnSpc>
              <a:spcBef>
                <a:spcPts val="500"/>
              </a:spcBef>
              <a:defRPr>
                <a:solidFill>
                  <a:schemeClr val="accent4"/>
                </a:solidFill>
              </a:defRPr>
            </a:lvl3pPr>
            <a:lvl4pPr>
              <a:lnSpc>
                <a:spcPct val="100000"/>
              </a:lnSpc>
              <a:spcBef>
                <a:spcPts val="500"/>
              </a:spcBef>
              <a:defRPr>
                <a:solidFill>
                  <a:schemeClr val="accent4"/>
                </a:solidFill>
              </a:defRPr>
            </a:lvl4pPr>
            <a:lvl5pPr>
              <a:lnSpc>
                <a:spcPct val="100000"/>
              </a:lnSpc>
              <a:spcBef>
                <a:spcPts val="500"/>
              </a:spcBef>
              <a:defRPr>
                <a:solidFill>
                  <a:schemeClr val="accent4"/>
                </a:solidFill>
              </a:defRPr>
            </a:lvl5pPr>
          </a:lstStyle>
          <a:p>
            <a:pPr lvl="0"/>
            <a:r>
              <a:rPr lang="en-US" dirty="0"/>
              <a:t>Bulleted text, if needed – Arial 10pt Regular 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17"/>
          <p:cNvSpPr>
            <a:spLocks noGrp="1"/>
          </p:cNvSpPr>
          <p:nvPr>
            <p:ph type="body" sz="quarter" idx="44" hasCustomPrompt="1"/>
          </p:nvPr>
        </p:nvSpPr>
        <p:spPr bwMode="gray">
          <a:xfrm>
            <a:off x="2507981" y="4144797"/>
            <a:ext cx="3821986" cy="652129"/>
          </a:xfrm>
          <a:prstGeom prst="rect">
            <a:avLst/>
          </a:prstGeom>
        </p:spPr>
        <p:txBody>
          <a:bodyPr lIns="0" tIns="0" rIns="0" bIns="0" anchor="b" anchorCtr="0"/>
          <a:lstStyle>
            <a:lvl1pPr marL="0" indent="0">
              <a:spcBef>
                <a:spcPts val="0"/>
              </a:spcBef>
              <a:buNone/>
              <a:defRPr sz="2000" b="0" baseline="0">
                <a:solidFill>
                  <a:schemeClr val="tx1"/>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Title – Arial 20pt Regular</a:t>
            </a:r>
          </a:p>
        </p:txBody>
      </p:sp>
      <p:sp>
        <p:nvSpPr>
          <p:cNvPr id="29" name="Text Placeholder 17"/>
          <p:cNvSpPr>
            <a:spLocks noGrp="1"/>
          </p:cNvSpPr>
          <p:nvPr>
            <p:ph type="body" sz="quarter" idx="45" hasCustomPrompt="1"/>
          </p:nvPr>
        </p:nvSpPr>
        <p:spPr bwMode="gray">
          <a:xfrm>
            <a:off x="2507981" y="4830491"/>
            <a:ext cx="3821986" cy="230832"/>
          </a:xfrm>
          <a:prstGeom prst="rect">
            <a:avLst/>
          </a:prstGeom>
        </p:spPr>
        <p:txBody>
          <a:bodyPr wrap="square" lIns="0" tIns="0" rIns="0" bIns="0" anchor="t" anchorCtr="0">
            <a:spAutoFit/>
          </a:bodyPr>
          <a:lstStyle>
            <a:lvl1pPr marL="0" indent="0">
              <a:spcBef>
                <a:spcPts val="0"/>
              </a:spcBef>
              <a:buNone/>
              <a:defRPr sz="1500" b="0"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Subtitle – Arial 15pt Regular</a:t>
            </a:r>
          </a:p>
        </p:txBody>
      </p:sp>
      <p:cxnSp>
        <p:nvCxnSpPr>
          <p:cNvPr id="30" name="Straight Connector 29"/>
          <p:cNvCxnSpPr/>
          <p:nvPr userDrawn="1"/>
        </p:nvCxnSpPr>
        <p:spPr bwMode="gray">
          <a:xfrm>
            <a:off x="2504464" y="3781245"/>
            <a:ext cx="4637000" cy="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17"/>
          <p:cNvSpPr>
            <a:spLocks noGrp="1"/>
          </p:cNvSpPr>
          <p:nvPr>
            <p:ph type="body" sz="quarter" idx="46" hasCustomPrompt="1"/>
          </p:nvPr>
        </p:nvSpPr>
        <p:spPr bwMode="gray">
          <a:xfrm>
            <a:off x="6085268" y="3863540"/>
            <a:ext cx="1056196" cy="200055"/>
          </a:xfrm>
          <a:prstGeom prst="rect">
            <a:avLst/>
          </a:prstGeom>
        </p:spPr>
        <p:txBody>
          <a:bodyPr wrap="square" lIns="0" tIns="0" rIns="0" bIns="0" anchor="t" anchorCtr="0">
            <a:spAutoFit/>
          </a:bodyPr>
          <a:lstStyle>
            <a:lvl1pPr marL="0" indent="0" algn="r">
              <a:spcBef>
                <a:spcPts val="0"/>
              </a:spcBef>
              <a:buNone/>
              <a:defRPr sz="1300" b="0" i="1"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Chapter #</a:t>
            </a:r>
          </a:p>
        </p:txBody>
      </p:sp>
      <p:grpSp>
        <p:nvGrpSpPr>
          <p:cNvPr id="16" name="Group 4"/>
          <p:cNvGrpSpPr>
            <a:grpSpLocks noChangeAspect="1"/>
          </p:cNvGrpSpPr>
          <p:nvPr userDrawn="1"/>
        </p:nvGrpSpPr>
        <p:grpSpPr bwMode="gray">
          <a:xfrm>
            <a:off x="2504464" y="3147199"/>
            <a:ext cx="720279" cy="558772"/>
            <a:chOff x="1155" y="849"/>
            <a:chExt cx="1717" cy="1332"/>
          </a:xfrm>
        </p:grpSpPr>
        <p:sp>
          <p:nvSpPr>
            <p:cNvPr id="17" name="Freeform 6"/>
            <p:cNvSpPr>
              <a:spLocks/>
            </p:cNvSpPr>
            <p:nvPr userDrawn="1"/>
          </p:nvSpPr>
          <p:spPr bwMode="gray">
            <a:xfrm>
              <a:off x="2045" y="1541"/>
              <a:ext cx="827" cy="640"/>
            </a:xfrm>
            <a:custGeom>
              <a:avLst/>
              <a:gdLst>
                <a:gd name="T0" fmla="*/ 0 w 1653"/>
                <a:gd name="T1" fmla="*/ 0 h 1280"/>
                <a:gd name="T2" fmla="*/ 828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8" y="0"/>
                  </a:lnTo>
                  <a:lnTo>
                    <a:pt x="1653" y="1280"/>
                  </a:lnTo>
                  <a:lnTo>
                    <a:pt x="824" y="1280"/>
                  </a:lnTo>
                  <a:lnTo>
                    <a:pt x="0"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7"/>
            <p:cNvSpPr>
              <a:spLocks/>
            </p:cNvSpPr>
            <p:nvPr userDrawn="1"/>
          </p:nvSpPr>
          <p:spPr bwMode="gray">
            <a:xfrm>
              <a:off x="1155" y="1541"/>
              <a:ext cx="826" cy="640"/>
            </a:xfrm>
            <a:custGeom>
              <a:avLst/>
              <a:gdLst>
                <a:gd name="T0" fmla="*/ 824 w 1653"/>
                <a:gd name="T1" fmla="*/ 0 h 1280"/>
                <a:gd name="T2" fmla="*/ 1653 w 1653"/>
                <a:gd name="T3" fmla="*/ 0 h 1280"/>
                <a:gd name="T4" fmla="*/ 829 w 1653"/>
                <a:gd name="T5" fmla="*/ 1280 h 1280"/>
                <a:gd name="T6" fmla="*/ 0 w 1653"/>
                <a:gd name="T7" fmla="*/ 1280 h 1280"/>
                <a:gd name="T8" fmla="*/ 824 w 1653"/>
                <a:gd name="T9" fmla="*/ 0 h 1280"/>
              </a:gdLst>
              <a:ahLst/>
              <a:cxnLst>
                <a:cxn ang="0">
                  <a:pos x="T0" y="T1"/>
                </a:cxn>
                <a:cxn ang="0">
                  <a:pos x="T2" y="T3"/>
                </a:cxn>
                <a:cxn ang="0">
                  <a:pos x="T4" y="T5"/>
                </a:cxn>
                <a:cxn ang="0">
                  <a:pos x="T6" y="T7"/>
                </a:cxn>
                <a:cxn ang="0">
                  <a:pos x="T8" y="T9"/>
                </a:cxn>
              </a:cxnLst>
              <a:rect l="0" t="0" r="r" b="b"/>
              <a:pathLst>
                <a:path w="1653" h="1280">
                  <a:moveTo>
                    <a:pt x="824" y="0"/>
                  </a:moveTo>
                  <a:lnTo>
                    <a:pt x="1653" y="0"/>
                  </a:lnTo>
                  <a:lnTo>
                    <a:pt x="829" y="1280"/>
                  </a:lnTo>
                  <a:lnTo>
                    <a:pt x="0" y="1280"/>
                  </a:lnTo>
                  <a:lnTo>
                    <a:pt x="824"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8"/>
            <p:cNvSpPr>
              <a:spLocks/>
            </p:cNvSpPr>
            <p:nvPr userDrawn="1"/>
          </p:nvSpPr>
          <p:spPr bwMode="gray">
            <a:xfrm>
              <a:off x="1609" y="849"/>
              <a:ext cx="826" cy="640"/>
            </a:xfrm>
            <a:custGeom>
              <a:avLst/>
              <a:gdLst>
                <a:gd name="T0" fmla="*/ 0 w 1653"/>
                <a:gd name="T1" fmla="*/ 0 h 1280"/>
                <a:gd name="T2" fmla="*/ 829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9" y="0"/>
                  </a:lnTo>
                  <a:lnTo>
                    <a:pt x="1653" y="1280"/>
                  </a:lnTo>
                  <a:lnTo>
                    <a:pt x="824" y="1280"/>
                  </a:lnTo>
                  <a:lnTo>
                    <a:pt x="0" y="0"/>
                  </a:lnTo>
                  <a:close/>
                </a:path>
              </a:pathLst>
            </a:custGeom>
            <a:solidFill>
              <a:srgbClr val="CF0A2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oad Map 3">
    <p:spTree>
      <p:nvGrpSpPr>
        <p:cNvPr id="1" name=""/>
        <p:cNvGrpSpPr/>
        <p:nvPr/>
      </p:nvGrpSpPr>
      <p:grpSpPr>
        <a:xfrm>
          <a:off x="0" y="0"/>
          <a:ext cx="0" cy="0"/>
          <a:chOff x="0" y="0"/>
          <a:chExt cx="0" cy="0"/>
        </a:xfrm>
      </p:grpSpPr>
      <p:cxnSp>
        <p:nvCxnSpPr>
          <p:cNvPr id="10" name="Straight Connector 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3"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26" name="Freeform 25"/>
          <p:cNvSpPr/>
          <p:nvPr userDrawn="1"/>
        </p:nvSpPr>
        <p:spPr bwMode="gray">
          <a:xfrm>
            <a:off x="1415231" y="3061423"/>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27" name="Freeform 26"/>
          <p:cNvSpPr/>
          <p:nvPr userDrawn="1"/>
        </p:nvSpPr>
        <p:spPr bwMode="gray">
          <a:xfrm>
            <a:off x="1415231" y="3890212"/>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28" name="Freeform 2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29" name="Text Placeholder 4"/>
          <p:cNvSpPr>
            <a:spLocks noGrp="1"/>
          </p:cNvSpPr>
          <p:nvPr>
            <p:ph type="body" sz="quarter" idx="16" hasCustomPrompt="1"/>
          </p:nvPr>
        </p:nvSpPr>
        <p:spPr bwMode="gray">
          <a:xfrm>
            <a:off x="2082060" y="3167359"/>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0" name="Text Placeholder 4"/>
          <p:cNvSpPr>
            <a:spLocks noGrp="1"/>
          </p:cNvSpPr>
          <p:nvPr>
            <p:ph type="body" sz="quarter" idx="17" hasCustomPrompt="1"/>
          </p:nvPr>
        </p:nvSpPr>
        <p:spPr bwMode="gray">
          <a:xfrm>
            <a:off x="2082060" y="3996148"/>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1" name="Text Placeholder 4"/>
          <p:cNvSpPr>
            <a:spLocks noGrp="1"/>
          </p:cNvSpPr>
          <p:nvPr>
            <p:ph type="body" sz="quarter" idx="18"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oad Map 4">
    <p:spTree>
      <p:nvGrpSpPr>
        <p:cNvPr id="1" name=""/>
        <p:cNvGrpSpPr/>
        <p:nvPr/>
      </p:nvGrpSpPr>
      <p:grpSpPr>
        <a:xfrm>
          <a:off x="0" y="0"/>
          <a:ext cx="0" cy="0"/>
          <a:chOff x="0" y="0"/>
          <a:chExt cx="0" cy="0"/>
        </a:xfrm>
      </p:grpSpPr>
      <p:cxnSp>
        <p:nvCxnSpPr>
          <p:cNvPr id="20" name="Straight Connector 1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36" name="Freeform 35"/>
          <p:cNvSpPr/>
          <p:nvPr userDrawn="1"/>
        </p:nvSpPr>
        <p:spPr bwMode="gray">
          <a:xfrm>
            <a:off x="1415231" y="44809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37" name="Text Placeholder 4"/>
          <p:cNvSpPr>
            <a:spLocks noGrp="1"/>
          </p:cNvSpPr>
          <p:nvPr>
            <p:ph type="body" sz="quarter" idx="13" hasCustomPrompt="1"/>
          </p:nvPr>
        </p:nvSpPr>
        <p:spPr bwMode="gray">
          <a:xfrm>
            <a:off x="2082060" y="45868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8" name="Freeform 37"/>
          <p:cNvSpPr/>
          <p:nvPr userDrawn="1"/>
        </p:nvSpPr>
        <p:spPr bwMode="gray">
          <a:xfrm>
            <a:off x="1415231" y="29860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39" name="Freeform 38"/>
          <p:cNvSpPr/>
          <p:nvPr userDrawn="1"/>
        </p:nvSpPr>
        <p:spPr bwMode="gray">
          <a:xfrm>
            <a:off x="1415231" y="37328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0" name="Freeform 39"/>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1" name="Text Placeholder 4"/>
          <p:cNvSpPr>
            <a:spLocks noGrp="1"/>
          </p:cNvSpPr>
          <p:nvPr>
            <p:ph type="body" sz="quarter" idx="11" hasCustomPrompt="1"/>
          </p:nvPr>
        </p:nvSpPr>
        <p:spPr bwMode="gray">
          <a:xfrm>
            <a:off x="2082060" y="30920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2" name="Text Placeholder 4"/>
          <p:cNvSpPr>
            <a:spLocks noGrp="1"/>
          </p:cNvSpPr>
          <p:nvPr>
            <p:ph type="body" sz="quarter" idx="12" hasCustomPrompt="1"/>
          </p:nvPr>
        </p:nvSpPr>
        <p:spPr bwMode="gray">
          <a:xfrm>
            <a:off x="2082060" y="38387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3" name="Text Placeholder 4"/>
          <p:cNvSpPr>
            <a:spLocks noGrp="1"/>
          </p:cNvSpPr>
          <p:nvPr>
            <p:ph type="body" sz="quarter" idx="15"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oad Map 5">
    <p:spTree>
      <p:nvGrpSpPr>
        <p:cNvPr id="1" name=""/>
        <p:cNvGrpSpPr/>
        <p:nvPr/>
      </p:nvGrpSpPr>
      <p:grpSpPr>
        <a:xfrm>
          <a:off x="0" y="0"/>
          <a:ext cx="0" cy="0"/>
          <a:chOff x="0" y="0"/>
          <a:chExt cx="0" cy="0"/>
        </a:xfrm>
      </p:grpSpPr>
      <p:cxnSp>
        <p:nvCxnSpPr>
          <p:cNvPr id="13" name="Straight Connector 1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5"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42" name="Freeform 41"/>
          <p:cNvSpPr/>
          <p:nvPr userDrawn="1"/>
        </p:nvSpPr>
        <p:spPr bwMode="gray">
          <a:xfrm>
            <a:off x="1415231" y="4806530"/>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5</a:t>
            </a:r>
          </a:p>
        </p:txBody>
      </p:sp>
      <p:sp>
        <p:nvSpPr>
          <p:cNvPr id="43" name="Text Placeholder 4"/>
          <p:cNvSpPr>
            <a:spLocks noGrp="1"/>
          </p:cNvSpPr>
          <p:nvPr>
            <p:ph type="body" sz="quarter" idx="14" hasCustomPrompt="1"/>
          </p:nvPr>
        </p:nvSpPr>
        <p:spPr bwMode="gray">
          <a:xfrm>
            <a:off x="2082060" y="4912466"/>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4" name="Freeform 43"/>
          <p:cNvSpPr/>
          <p:nvPr userDrawn="1"/>
        </p:nvSpPr>
        <p:spPr bwMode="gray">
          <a:xfrm>
            <a:off x="1415231" y="41652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45" name="Text Placeholder 4"/>
          <p:cNvSpPr>
            <a:spLocks noGrp="1"/>
          </p:cNvSpPr>
          <p:nvPr>
            <p:ph type="body" sz="quarter" idx="13" hasCustomPrompt="1"/>
          </p:nvPr>
        </p:nvSpPr>
        <p:spPr bwMode="gray">
          <a:xfrm>
            <a:off x="2082060" y="42711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6" name="Freeform 45"/>
          <p:cNvSpPr/>
          <p:nvPr userDrawn="1"/>
        </p:nvSpPr>
        <p:spPr bwMode="gray">
          <a:xfrm>
            <a:off x="1415231" y="28753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47" name="Freeform 46"/>
          <p:cNvSpPr/>
          <p:nvPr userDrawn="1"/>
        </p:nvSpPr>
        <p:spPr bwMode="gray">
          <a:xfrm>
            <a:off x="1415231" y="35196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8" name="Freeform 4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9" name="Text Placeholder 4"/>
          <p:cNvSpPr>
            <a:spLocks noGrp="1"/>
          </p:cNvSpPr>
          <p:nvPr>
            <p:ph type="body" sz="quarter" idx="20" hasCustomPrompt="1"/>
          </p:nvPr>
        </p:nvSpPr>
        <p:spPr bwMode="gray">
          <a:xfrm>
            <a:off x="2082060" y="29813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0" name="Text Placeholder 4"/>
          <p:cNvSpPr>
            <a:spLocks noGrp="1"/>
          </p:cNvSpPr>
          <p:nvPr>
            <p:ph type="body" sz="quarter" idx="21" hasCustomPrompt="1"/>
          </p:nvPr>
        </p:nvSpPr>
        <p:spPr bwMode="gray">
          <a:xfrm>
            <a:off x="2082060" y="36255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1" name="Text Placeholder 4"/>
          <p:cNvSpPr>
            <a:spLocks noGrp="1"/>
          </p:cNvSpPr>
          <p:nvPr>
            <p:ph type="body" sz="quarter" idx="22"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2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22" name="Text Placeholder 4"/>
          <p:cNvSpPr>
            <a:spLocks noGrp="1"/>
          </p:cNvSpPr>
          <p:nvPr>
            <p:ph type="body" sz="quarter" idx="22" hasCustomPrompt="1"/>
          </p:nvPr>
        </p:nvSpPr>
        <p:spPr bwMode="gray">
          <a:xfrm>
            <a:off x="458899" y="1130579"/>
            <a:ext cx="6857889"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23" name="Straight Connector 2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5" name="Text Placeholder 4"/>
          <p:cNvSpPr>
            <a:spLocks noGrp="1"/>
          </p:cNvSpPr>
          <p:nvPr>
            <p:ph type="body" sz="quarter" idx="23" hasCustomPrompt="1"/>
          </p:nvPr>
        </p:nvSpPr>
        <p:spPr bwMode="gray">
          <a:xfrm>
            <a:off x="458899" y="729525"/>
            <a:ext cx="6857889"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Standard">
    <p:spTree>
      <p:nvGrpSpPr>
        <p:cNvPr id="1" name=""/>
        <p:cNvGrpSpPr/>
        <p:nvPr/>
      </p:nvGrpSpPr>
      <p:grpSpPr>
        <a:xfrm>
          <a:off x="0" y="0"/>
          <a:ext cx="0" cy="0"/>
          <a:chOff x="0" y="0"/>
          <a:chExt cx="0" cy="0"/>
        </a:xfrm>
      </p:grpSpPr>
      <p:sp>
        <p:nvSpPr>
          <p:cNvPr id="1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1" name="Straight Connector 10"/>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cxnSp>
        <p:nvCxnSpPr>
          <p:cNvPr id="13" name="Straight Connector 12"/>
          <p:cNvCxnSpPr/>
          <p:nvPr userDrawn="1"/>
        </p:nvCxnSpPr>
        <p:spPr bwMode="gray">
          <a:xfrm>
            <a:off x="2329643" y="1285874"/>
            <a:ext cx="0" cy="777240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15"/>
          <p:cNvSpPr>
            <a:spLocks noGrp="1"/>
          </p:cNvSpPr>
          <p:nvPr>
            <p:ph type="body" sz="quarter" idx="32" hasCustomPrompt="1"/>
          </p:nvPr>
        </p:nvSpPr>
        <p:spPr bwMode="gray">
          <a:xfrm>
            <a:off x="458899" y="1285874"/>
            <a:ext cx="1828800" cy="7772400"/>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sp>
        <p:nvSpPr>
          <p:cNvPr id="15"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1.emf"/><Relationship Id="rId2" Type="http://schemas.openxmlformats.org/officeDocument/2006/relationships/slideLayout" Target="../slideLayouts/slideLayout17.xml"/><Relationship Id="rId16" Type="http://schemas.openxmlformats.org/officeDocument/2006/relationships/oleObject" Target="../embeddings/oleObject2.bin"/><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ags" Target="../tags/tag4.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834FA02-F541-46EA-BCC1-038E19621DBF}"/>
              </a:ext>
            </a:extLst>
          </p:cNvPr>
          <p:cNvGraphicFramePr>
            <a:graphicFrameLocks noChangeAspect="1"/>
          </p:cNvGraphicFramePr>
          <p:nvPr userDrawn="1">
            <p:custDataLst>
              <p:tags r:id="rId17"/>
            </p:custDataLst>
            <p:extLst>
              <p:ext uri="{D42A27DB-BD31-4B8C-83A1-F6EECF244321}">
                <p14:modId xmlns:p14="http://schemas.microsoft.com/office/powerpoint/2010/main" val="1355440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8" imgW="421" imgH="423" progId="TCLayout.ActiveDocument.1">
                  <p:embed/>
                </p:oleObj>
              </mc:Choice>
              <mc:Fallback>
                <p:oleObj name="think-cell Slide" r:id="rId18" imgW="421" imgH="423" progId="TCLayout.ActiveDocument.1">
                  <p:embed/>
                  <p:pic>
                    <p:nvPicPr>
                      <p:cNvPr id="0" name=""/>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13" name="Slide Number Placeholder 5"/>
          <p:cNvSpPr txBox="1">
            <a:spLocks/>
          </p:cNvSpPr>
          <p:nvPr/>
        </p:nvSpPr>
        <p:spPr bwMode="gray">
          <a:xfrm>
            <a:off x="3678414" y="9626542"/>
            <a:ext cx="415573" cy="130805"/>
          </a:xfrm>
          <a:prstGeom prst="rect">
            <a:avLst/>
          </a:prstGeom>
        </p:spPr>
        <p:txBody>
          <a:bodyPr vert="horz" wrap="square" lIns="0" tIns="0" rIns="0" bIns="0" rtlCol="0" anchor="t">
            <a:spAutoFit/>
          </a:bodyPr>
          <a:lstStyle>
            <a:defPPr>
              <a:defRPr lang="en-US"/>
            </a:defPPr>
            <a:lvl1pPr marL="0" algn="ctr" defTabSz="1018879" rtl="0" eaLnBrk="1" latinLnBrk="0" hangingPunct="1">
              <a:defRPr sz="9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a:lstStyle>
          <a:p>
            <a:fld id="{D1524D41-16DC-4D92-9EF9-071B213BE0F5}" type="slidenum">
              <a:rPr lang="en-US" sz="850" smtClean="0">
                <a:solidFill>
                  <a:schemeClr val="tx1"/>
                </a:solidFill>
              </a:rPr>
              <a:pPr/>
              <a:t>‹#›</a:t>
            </a:fld>
            <a:endParaRPr lang="en-US" sz="850" dirty="0">
              <a:solidFill>
                <a:schemeClr val="tx1"/>
              </a:solidFill>
            </a:endParaRPr>
          </a:p>
        </p:txBody>
      </p:sp>
      <p:sp>
        <p:nvSpPr>
          <p:cNvPr id="5" name="Text Placeholder 1"/>
          <p:cNvSpPr>
            <a:spLocks noGrp="1"/>
          </p:cNvSpPr>
          <p:nvPr>
            <p:ph type="body" idx="1"/>
          </p:nvPr>
        </p:nvSpPr>
        <p:spPr bwMode="gray">
          <a:xfrm>
            <a:off x="2956671" y="4516239"/>
            <a:ext cx="1859059" cy="1025922"/>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91" r:id="rId1"/>
    <p:sldLayoutId id="2147483720" r:id="rId2"/>
    <p:sldLayoutId id="2147483715" r:id="rId3"/>
    <p:sldLayoutId id="2147483692" r:id="rId4"/>
    <p:sldLayoutId id="2147483693" r:id="rId5"/>
    <p:sldLayoutId id="2147483695" r:id="rId6"/>
    <p:sldLayoutId id="2147483696" r:id="rId7"/>
    <p:sldLayoutId id="2147483694" r:id="rId8"/>
    <p:sldLayoutId id="2147483718" r:id="rId9"/>
    <p:sldLayoutId id="2147483704" r:id="rId10"/>
    <p:sldLayoutId id="2147483707" r:id="rId11"/>
    <p:sldLayoutId id="2147483719" r:id="rId12"/>
    <p:sldLayoutId id="2147483717" r:id="rId13"/>
    <p:sldLayoutId id="2147483678" r:id="rId14"/>
    <p:sldLayoutId id="2147483679" r:id="rId15"/>
  </p:sldLayoutIdLst>
  <p:hf hdr="0" ftr="0" dt="0"/>
  <p:txStyles>
    <p:titleStyle>
      <a:lvl1pPr algn="l" defTabSz="1018879" rtl="0" eaLnBrk="1" latinLnBrk="0" hangingPunct="1">
        <a:spcBef>
          <a:spcPct val="0"/>
        </a:spcBef>
        <a:buNone/>
        <a:defRPr sz="1800" b="1" kern="1200">
          <a:solidFill>
            <a:schemeClr val="accent5"/>
          </a:solidFill>
          <a:latin typeface="+mj-lt"/>
          <a:ea typeface="+mj-ea"/>
          <a:cs typeface="+mj-cs"/>
        </a:defRPr>
      </a:lvl1pPr>
    </p:titleStyle>
    <p:bodyStyle>
      <a:lvl1pPr marL="112713"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Calibri" panose="020F0502020204030204" pitchFamily="34" charset="0"/>
          <a:ea typeface="+mn-ea"/>
          <a:cs typeface="Calibri" panose="020F0502020204030204" pitchFamily="34" charset="0"/>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DAC7F84-0145-4FFF-9907-AB215F22C2B0}"/>
              </a:ext>
            </a:extLst>
          </p:cNvPr>
          <p:cNvGraphicFramePr>
            <a:graphicFrameLocks noChangeAspect="1"/>
          </p:cNvGraphicFramePr>
          <p:nvPr userDrawn="1">
            <p:custDataLst>
              <p:tags r:id="rId14"/>
            </p:custDataLst>
            <p:extLst>
              <p:ext uri="{D42A27DB-BD31-4B8C-83A1-F6EECF244321}">
                <p14:modId xmlns:p14="http://schemas.microsoft.com/office/powerpoint/2010/main" val="3159952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6" imgW="421" imgH="423" progId="TCLayout.ActiveDocument.1">
                  <p:embed/>
                </p:oleObj>
              </mc:Choice>
              <mc:Fallback>
                <p:oleObj name="think-cell Slide" r:id="rId16" imgW="421" imgH="423" progId="TCLayout.ActiveDocument.1">
                  <p:embed/>
                  <p:pic>
                    <p:nvPicPr>
                      <p:cNvPr id="0" name=""/>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80EE83F-9DFD-4849-9EDB-CD1BF97617BA}"/>
              </a:ext>
            </a:extLst>
          </p:cNvPr>
          <p:cNvSpPr/>
          <p:nvPr userDrawn="1">
            <p:custDataLst>
              <p:tags r:id="rId1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4400" b="0" i="0" baseline="0" dirty="0">
              <a:latin typeface="Calibri" panose="020F0502020204030204" pitchFamily="34" charset="0"/>
              <a:ea typeface="+mj-ea"/>
              <a:cs typeface="+mj-cs"/>
              <a:sym typeface="Calibri" panose="020F0502020204030204" pitchFamily="34" charset="0"/>
            </a:endParaRPr>
          </a:p>
        </p:txBody>
      </p:sp>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2"/>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9"/>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34E1229C-8287-4C5D-86AE-F75EE874224C}" type="datetimeFigureOut">
              <a:rPr lang="en-US" smtClean="0"/>
              <a:t>5/19/2021</a:t>
            </a:fld>
            <a:endParaRPr lang="en-US" dirty="0"/>
          </a:p>
        </p:txBody>
      </p:sp>
      <p:sp>
        <p:nvSpPr>
          <p:cNvPr id="5" name="Footer Placeholder 4"/>
          <p:cNvSpPr>
            <a:spLocks noGrp="1"/>
          </p:cNvSpPr>
          <p:nvPr>
            <p:ph type="ftr" sz="quarter" idx="3"/>
          </p:nvPr>
        </p:nvSpPr>
        <p:spPr>
          <a:xfrm>
            <a:off x="2655570" y="9322649"/>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570220" y="9322649"/>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56C44F8C-A38E-4D52-9628-5BA61964952C}" type="slidenum">
              <a:rPr lang="en-US" smtClean="0"/>
              <a:t>‹#›</a:t>
            </a:fld>
            <a:endParaRPr lang="en-US" dirty="0"/>
          </a:p>
        </p:txBody>
      </p:sp>
    </p:spTree>
    <p:extLst>
      <p:ext uri="{BB962C8B-B14F-4D97-AF65-F5344CB8AC3E}">
        <p14:creationId xmlns:p14="http://schemas.microsoft.com/office/powerpoint/2010/main" val="407349803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oleObject" Target="../embeddings/oleObject3.bin"/><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slideLayout" Target="../slideLayouts/slideLayout27.xml"/><Relationship Id="rId1" Type="http://schemas.openxmlformats.org/officeDocument/2006/relationships/tags" Target="../tags/tag5.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1.emf"/><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a:extLst>
              <a:ext uri="{FF2B5EF4-FFF2-40B4-BE49-F238E27FC236}">
                <a16:creationId xmlns:a16="http://schemas.microsoft.com/office/drawing/2014/main" id="{924C450C-8D0D-4C64-8CE4-44FD34CEE215}"/>
              </a:ext>
            </a:extLst>
          </p:cNvPr>
          <p:cNvSpPr/>
          <p:nvPr/>
        </p:nvSpPr>
        <p:spPr>
          <a:xfrm>
            <a:off x="0" y="7665964"/>
            <a:ext cx="7782285" cy="1353209"/>
          </a:xfrm>
          <a:prstGeom prst="rect">
            <a:avLst/>
          </a:prstGeom>
          <a:solidFill>
            <a:schemeClr val="accent4">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272" name="Rectangle 271">
            <a:extLst>
              <a:ext uri="{FF2B5EF4-FFF2-40B4-BE49-F238E27FC236}">
                <a16:creationId xmlns:a16="http://schemas.microsoft.com/office/drawing/2014/main" id="{B5400F3B-B9AD-493F-B9F1-F3FD4F7C4DA7}"/>
              </a:ext>
            </a:extLst>
          </p:cNvPr>
          <p:cNvSpPr/>
          <p:nvPr/>
        </p:nvSpPr>
        <p:spPr>
          <a:xfrm>
            <a:off x="866" y="324041"/>
            <a:ext cx="7776158" cy="3080027"/>
          </a:xfrm>
          <a:prstGeom prst="rect">
            <a:avLst/>
          </a:prstGeom>
          <a:solidFill>
            <a:schemeClr val="accent5">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271" name="Rectangle 270">
            <a:extLst>
              <a:ext uri="{FF2B5EF4-FFF2-40B4-BE49-F238E27FC236}">
                <a16:creationId xmlns:a16="http://schemas.microsoft.com/office/drawing/2014/main" id="{BF26F3D4-6CB6-45BC-99C6-07E68F158B5B}"/>
              </a:ext>
            </a:extLst>
          </p:cNvPr>
          <p:cNvSpPr/>
          <p:nvPr/>
        </p:nvSpPr>
        <p:spPr>
          <a:xfrm>
            <a:off x="1" y="3404070"/>
            <a:ext cx="7782284" cy="4262727"/>
          </a:xfrm>
          <a:prstGeom prst="rect">
            <a:avLst/>
          </a:prstGeom>
          <a:solidFill>
            <a:schemeClr val="accent3">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cxnSp>
        <p:nvCxnSpPr>
          <p:cNvPr id="129" name="Connector: Elbow 128">
            <a:extLst>
              <a:ext uri="{FF2B5EF4-FFF2-40B4-BE49-F238E27FC236}">
                <a16:creationId xmlns:a16="http://schemas.microsoft.com/office/drawing/2014/main" id="{3B8D4390-C0C9-466C-A4A9-09B2B5616018}"/>
              </a:ext>
            </a:extLst>
          </p:cNvPr>
          <p:cNvCxnSpPr>
            <a:cxnSpLocks/>
            <a:stCxn id="39" idx="1"/>
            <a:endCxn id="44" idx="1"/>
          </p:cNvCxnSpPr>
          <p:nvPr/>
        </p:nvCxnSpPr>
        <p:spPr>
          <a:xfrm rot="10800000" flipH="1" flipV="1">
            <a:off x="482450" y="1114315"/>
            <a:ext cx="557033" cy="419721"/>
          </a:xfrm>
          <a:prstGeom prst="bentConnector3">
            <a:avLst>
              <a:gd name="adj1" fmla="val 5304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 name="Object 2" hidden="1">
            <a:extLst>
              <a:ext uri="{FF2B5EF4-FFF2-40B4-BE49-F238E27FC236}">
                <a16:creationId xmlns:a16="http://schemas.microsoft.com/office/drawing/2014/main" id="{EC2355A3-0E0F-491D-8476-5E00B336AA0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EC2355A3-0E0F-491D-8476-5E00B336AA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Rectangle 1"/>
          <p:cNvSpPr/>
          <p:nvPr/>
        </p:nvSpPr>
        <p:spPr>
          <a:xfrm>
            <a:off x="0" y="1"/>
            <a:ext cx="7781108" cy="329184"/>
          </a:xfrm>
          <a:prstGeom prst="rect">
            <a:avLst/>
          </a:prstGeom>
          <a:solidFill>
            <a:schemeClr val="accent5">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marL="114300" algn="ctr"/>
            <a:r>
              <a:rPr lang="fr-FR" sz="1800" b="1" dirty="0">
                <a:solidFill>
                  <a:schemeClr val="bg1"/>
                </a:solidFill>
              </a:rPr>
              <a:t>Algorithme de prescription du DTG pour les adolescents et les enfants</a:t>
            </a:r>
            <a:endParaRPr lang="fr-FR" sz="1800" i="1" dirty="0">
              <a:solidFill>
                <a:schemeClr val="bg1"/>
              </a:solidFill>
              <a:cs typeface="Arial" panose="020B0604020202020204" pitchFamily="34" charset="0"/>
            </a:endParaRPr>
          </a:p>
        </p:txBody>
      </p:sp>
      <p:sp>
        <p:nvSpPr>
          <p:cNvPr id="39" name="TextBox 38">
            <a:extLst>
              <a:ext uri="{FF2B5EF4-FFF2-40B4-BE49-F238E27FC236}">
                <a16:creationId xmlns:a16="http://schemas.microsoft.com/office/drawing/2014/main" id="{4F2C48D2-6A59-4964-AB2F-34B7EBA12497}"/>
              </a:ext>
            </a:extLst>
          </p:cNvPr>
          <p:cNvSpPr txBox="1"/>
          <p:nvPr/>
        </p:nvSpPr>
        <p:spPr>
          <a:xfrm>
            <a:off x="482451" y="954296"/>
            <a:ext cx="1371600" cy="320040"/>
          </a:xfrm>
          <a:prstGeom prst="rect">
            <a:avLst/>
          </a:prstGeom>
          <a:solidFill>
            <a:schemeClr val="tx2">
              <a:lumMod val="20000"/>
              <a:lumOff val="80000"/>
            </a:schemeClr>
          </a:solidFill>
        </p:spPr>
        <p:txBody>
          <a:bodyPr wrap="square" rtlCol="0" anchor="ctr">
            <a:noAutofit/>
          </a:bodyPr>
          <a:lstStyle/>
          <a:p>
            <a:pPr algn="ctr"/>
            <a:r>
              <a:rPr lang="fr-FR" sz="1100" b="1"/>
              <a:t>Sous TAR &lt; 6 mois ?</a:t>
            </a:r>
            <a:endParaRPr lang="fr-FR" sz="1100"/>
          </a:p>
        </p:txBody>
      </p:sp>
      <p:sp>
        <p:nvSpPr>
          <p:cNvPr id="42" name="TextBox 41">
            <a:extLst>
              <a:ext uri="{FF2B5EF4-FFF2-40B4-BE49-F238E27FC236}">
                <a16:creationId xmlns:a16="http://schemas.microsoft.com/office/drawing/2014/main" id="{99CCB7C2-C068-4E49-8552-4FE9B5535E62}"/>
              </a:ext>
            </a:extLst>
          </p:cNvPr>
          <p:cNvSpPr txBox="1"/>
          <p:nvPr/>
        </p:nvSpPr>
        <p:spPr>
          <a:xfrm>
            <a:off x="6200355" y="954296"/>
            <a:ext cx="1517904" cy="320040"/>
          </a:xfrm>
          <a:prstGeom prst="rect">
            <a:avLst/>
          </a:prstGeom>
          <a:solidFill>
            <a:schemeClr val="tx2">
              <a:lumMod val="20000"/>
              <a:lumOff val="80000"/>
            </a:schemeClr>
          </a:solidFill>
        </p:spPr>
        <p:txBody>
          <a:bodyPr wrap="square" rtlCol="0" anchor="ctr">
            <a:noAutofit/>
          </a:bodyPr>
          <a:lstStyle/>
          <a:p>
            <a:pPr algn="ctr"/>
            <a:r>
              <a:rPr lang="fr-FR" sz="1100" b="1" dirty="0"/>
              <a:t>ABC/3TC 120/60 mg + </a:t>
            </a:r>
            <a:r>
              <a:rPr lang="en-GB" sz="1100" b="1" dirty="0">
                <a:solidFill>
                  <a:srgbClr val="7030A0"/>
                </a:solidFill>
              </a:rPr>
              <a:t>pDTG 10 mg</a:t>
            </a:r>
            <a:endParaRPr lang="fr-FR" sz="1100" b="1" dirty="0">
              <a:solidFill>
                <a:srgbClr val="7030A0"/>
              </a:solidFill>
            </a:endParaRPr>
          </a:p>
        </p:txBody>
      </p:sp>
      <p:sp>
        <p:nvSpPr>
          <p:cNvPr id="64" name="TextBox 63">
            <a:extLst>
              <a:ext uri="{FF2B5EF4-FFF2-40B4-BE49-F238E27FC236}">
                <a16:creationId xmlns:a16="http://schemas.microsoft.com/office/drawing/2014/main" id="{ECEAD269-CB75-4D16-AAC8-6D7E75EBDA0D}"/>
              </a:ext>
            </a:extLst>
          </p:cNvPr>
          <p:cNvSpPr txBox="1"/>
          <p:nvPr/>
        </p:nvSpPr>
        <p:spPr>
          <a:xfrm>
            <a:off x="2352409" y="905576"/>
            <a:ext cx="412644" cy="259214"/>
          </a:xfrm>
          <a:prstGeom prst="rect">
            <a:avLst/>
          </a:prstGeom>
          <a:noFill/>
        </p:spPr>
        <p:txBody>
          <a:bodyPr wrap="square" rtlCol="0">
            <a:noAutofit/>
          </a:bodyPr>
          <a:lstStyle/>
          <a:p>
            <a:pPr algn="ctr"/>
            <a:r>
              <a:rPr lang="fr-FR" sz="1100" b="1">
                <a:solidFill>
                  <a:srgbClr val="00B050"/>
                </a:solidFill>
              </a:rPr>
              <a:t>Oui</a:t>
            </a:r>
          </a:p>
        </p:txBody>
      </p:sp>
      <p:sp>
        <p:nvSpPr>
          <p:cNvPr id="59" name="TextBox 58">
            <a:extLst>
              <a:ext uri="{FF2B5EF4-FFF2-40B4-BE49-F238E27FC236}">
                <a16:creationId xmlns:a16="http://schemas.microsoft.com/office/drawing/2014/main" id="{8F2204AB-D09E-4BF4-A5E2-BFA5FA194E1A}"/>
              </a:ext>
            </a:extLst>
          </p:cNvPr>
          <p:cNvSpPr txBox="1"/>
          <p:nvPr/>
        </p:nvSpPr>
        <p:spPr>
          <a:xfrm>
            <a:off x="2155400" y="2396557"/>
            <a:ext cx="1828800" cy="320040"/>
          </a:xfrm>
          <a:prstGeom prst="rect">
            <a:avLst/>
          </a:prstGeom>
          <a:solidFill>
            <a:schemeClr val="tx2">
              <a:lumMod val="20000"/>
              <a:lumOff val="80000"/>
            </a:schemeClr>
          </a:solidFill>
        </p:spPr>
        <p:txBody>
          <a:bodyPr wrap="square" rtlCol="0" anchor="ctr">
            <a:noAutofit/>
          </a:bodyPr>
          <a:lstStyle/>
          <a:p>
            <a:pPr algn="ctr"/>
            <a:r>
              <a:rPr lang="fr-FR" sz="1100" b="1"/>
              <a:t>Régime actuel </a:t>
            </a:r>
            <a:r>
              <a:rPr lang="fr-FR" sz="1100" b="1" i="1" u="sng"/>
              <a:t>AZT/3TC</a:t>
            </a:r>
            <a:r>
              <a:rPr lang="fr-FR" sz="1100" b="1" i="1"/>
              <a:t> </a:t>
            </a:r>
            <a:r>
              <a:rPr lang="fr-FR" sz="1100" b="1"/>
              <a:t>+ LPV/r, NVP, or EFV ?</a:t>
            </a:r>
          </a:p>
        </p:txBody>
      </p:sp>
      <p:sp>
        <p:nvSpPr>
          <p:cNvPr id="123" name="TextBox 122">
            <a:extLst>
              <a:ext uri="{FF2B5EF4-FFF2-40B4-BE49-F238E27FC236}">
                <a16:creationId xmlns:a16="http://schemas.microsoft.com/office/drawing/2014/main" id="{3DC8CE93-28E1-442E-AF81-7BAD1E315CFC}"/>
              </a:ext>
            </a:extLst>
          </p:cNvPr>
          <p:cNvSpPr txBox="1"/>
          <p:nvPr/>
        </p:nvSpPr>
        <p:spPr>
          <a:xfrm>
            <a:off x="2155401" y="6204814"/>
            <a:ext cx="1828799" cy="320040"/>
          </a:xfrm>
          <a:prstGeom prst="rect">
            <a:avLst/>
          </a:prstGeom>
          <a:solidFill>
            <a:schemeClr val="tx2">
              <a:lumMod val="20000"/>
              <a:lumOff val="80000"/>
            </a:schemeClr>
          </a:solidFill>
        </p:spPr>
        <p:txBody>
          <a:bodyPr wrap="square" rtlCol="0" anchor="ctr">
            <a:noAutofit/>
          </a:bodyPr>
          <a:lstStyle/>
          <a:p>
            <a:pPr algn="ctr"/>
            <a:r>
              <a:rPr lang="fr-FR" sz="1100" b="1"/>
              <a:t>Régime actuel </a:t>
            </a:r>
            <a:r>
              <a:rPr lang="fr-FR" sz="1100" b="1" i="1" u="sng"/>
              <a:t>AZT/3TC</a:t>
            </a:r>
            <a:r>
              <a:rPr lang="fr-FR" sz="1100" b="1" i="1"/>
              <a:t> </a:t>
            </a:r>
            <a:r>
              <a:rPr lang="fr-FR" sz="1100" b="1"/>
              <a:t>+ LPV/r, NVP, or EFV ?</a:t>
            </a:r>
          </a:p>
        </p:txBody>
      </p:sp>
      <p:cxnSp>
        <p:nvCxnSpPr>
          <p:cNvPr id="26" name="Straight Arrow Connector 25">
            <a:extLst>
              <a:ext uri="{FF2B5EF4-FFF2-40B4-BE49-F238E27FC236}">
                <a16:creationId xmlns:a16="http://schemas.microsoft.com/office/drawing/2014/main" id="{4E1F5F5F-4535-41DF-B17C-A5583E5386FD}"/>
              </a:ext>
            </a:extLst>
          </p:cNvPr>
          <p:cNvCxnSpPr>
            <a:cxnSpLocks/>
            <a:stCxn id="39" idx="3"/>
            <a:endCxn id="42" idx="1"/>
          </p:cNvCxnSpPr>
          <p:nvPr/>
        </p:nvCxnSpPr>
        <p:spPr>
          <a:xfrm>
            <a:off x="1854051" y="1114316"/>
            <a:ext cx="434630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5632C198-D661-4DAE-B848-43E8D38AAF86}"/>
              </a:ext>
            </a:extLst>
          </p:cNvPr>
          <p:cNvSpPr txBox="1"/>
          <p:nvPr/>
        </p:nvSpPr>
        <p:spPr>
          <a:xfrm>
            <a:off x="6200355" y="1375642"/>
            <a:ext cx="1517904" cy="320040"/>
          </a:xfrm>
          <a:prstGeom prst="rect">
            <a:avLst/>
          </a:prstGeom>
          <a:solidFill>
            <a:schemeClr val="tx2">
              <a:lumMod val="20000"/>
              <a:lumOff val="80000"/>
            </a:schemeClr>
          </a:solidFill>
        </p:spPr>
        <p:txBody>
          <a:bodyPr wrap="square" rtlCol="0" anchor="ctr">
            <a:noAutofit/>
          </a:bodyPr>
          <a:lstStyle/>
          <a:p>
            <a:pPr algn="ctr"/>
            <a:r>
              <a:rPr lang="fr-FR" sz="1100" b="1"/>
              <a:t>Évaluer l'échec du traitement**</a:t>
            </a:r>
          </a:p>
        </p:txBody>
      </p:sp>
      <p:sp>
        <p:nvSpPr>
          <p:cNvPr id="134" name="TextBox 133">
            <a:extLst>
              <a:ext uri="{FF2B5EF4-FFF2-40B4-BE49-F238E27FC236}">
                <a16:creationId xmlns:a16="http://schemas.microsoft.com/office/drawing/2014/main" id="{7E354509-E696-4512-A5B2-DA8FA905AB1F}"/>
              </a:ext>
            </a:extLst>
          </p:cNvPr>
          <p:cNvSpPr txBox="1"/>
          <p:nvPr/>
        </p:nvSpPr>
        <p:spPr>
          <a:xfrm>
            <a:off x="6200355" y="1796988"/>
            <a:ext cx="1517904" cy="320040"/>
          </a:xfrm>
          <a:prstGeom prst="rect">
            <a:avLst/>
          </a:prstGeom>
          <a:solidFill>
            <a:schemeClr val="tx2">
              <a:lumMod val="20000"/>
              <a:lumOff val="80000"/>
            </a:schemeClr>
          </a:solidFill>
        </p:spPr>
        <p:txBody>
          <a:bodyPr wrap="square" rtlCol="0" anchor="ctr">
            <a:noAutofit/>
          </a:bodyPr>
          <a:lstStyle/>
          <a:p>
            <a:pPr algn="ctr"/>
            <a:r>
              <a:rPr lang="fr-FR" sz="1100" b="1" dirty="0"/>
              <a:t>ABC/3TC 120/60 mg + </a:t>
            </a:r>
            <a:r>
              <a:rPr lang="en-GB" sz="1100" b="1" dirty="0">
                <a:solidFill>
                  <a:srgbClr val="7030A0"/>
                </a:solidFill>
              </a:rPr>
              <a:t>pDTG 10 mg</a:t>
            </a:r>
            <a:endParaRPr lang="fr-FR" sz="1100" b="1" dirty="0">
              <a:solidFill>
                <a:srgbClr val="7030A0"/>
              </a:solidFill>
            </a:endParaRPr>
          </a:p>
        </p:txBody>
      </p:sp>
      <p:sp>
        <p:nvSpPr>
          <p:cNvPr id="140" name="TextBox 139">
            <a:extLst>
              <a:ext uri="{FF2B5EF4-FFF2-40B4-BE49-F238E27FC236}">
                <a16:creationId xmlns:a16="http://schemas.microsoft.com/office/drawing/2014/main" id="{24298735-A460-4FD5-9009-AFD24B8B7E9D}"/>
              </a:ext>
            </a:extLst>
          </p:cNvPr>
          <p:cNvSpPr txBox="1"/>
          <p:nvPr/>
        </p:nvSpPr>
        <p:spPr>
          <a:xfrm>
            <a:off x="6200355" y="2995299"/>
            <a:ext cx="1517904" cy="320040"/>
          </a:xfrm>
          <a:prstGeom prst="rect">
            <a:avLst/>
          </a:prstGeom>
          <a:solidFill>
            <a:schemeClr val="tx2">
              <a:lumMod val="20000"/>
              <a:lumOff val="80000"/>
            </a:schemeClr>
          </a:solidFill>
        </p:spPr>
        <p:txBody>
          <a:bodyPr wrap="square" rtlCol="0" anchor="ctr">
            <a:noAutofit/>
          </a:bodyPr>
          <a:lstStyle/>
          <a:p>
            <a:pPr algn="ctr"/>
            <a:r>
              <a:rPr lang="fr-FR" sz="1100" b="1"/>
              <a:t>Demander l'avis d'un expert</a:t>
            </a:r>
          </a:p>
        </p:txBody>
      </p:sp>
      <p:sp>
        <p:nvSpPr>
          <p:cNvPr id="154" name="TextBox 153">
            <a:extLst>
              <a:ext uri="{FF2B5EF4-FFF2-40B4-BE49-F238E27FC236}">
                <a16:creationId xmlns:a16="http://schemas.microsoft.com/office/drawing/2014/main" id="{0328C8BE-D998-4FDE-B813-A16D42F0B692}"/>
              </a:ext>
            </a:extLst>
          </p:cNvPr>
          <p:cNvSpPr txBox="1"/>
          <p:nvPr/>
        </p:nvSpPr>
        <p:spPr>
          <a:xfrm>
            <a:off x="6200355" y="3507149"/>
            <a:ext cx="1517904" cy="320040"/>
          </a:xfrm>
          <a:prstGeom prst="rect">
            <a:avLst/>
          </a:prstGeom>
          <a:solidFill>
            <a:schemeClr val="tx2">
              <a:lumMod val="20000"/>
              <a:lumOff val="80000"/>
            </a:schemeClr>
          </a:solidFill>
        </p:spPr>
        <p:txBody>
          <a:bodyPr wrap="square" rtlCol="0" anchor="ctr">
            <a:noAutofit/>
          </a:bodyPr>
          <a:lstStyle/>
          <a:p>
            <a:pPr algn="ctr"/>
            <a:r>
              <a:rPr lang="fr-FR" sz="1100" b="1"/>
              <a:t>ABC/3TC 120/60 mg + </a:t>
            </a:r>
            <a:r>
              <a:rPr lang="fr-FR" sz="1100" b="1">
                <a:solidFill>
                  <a:srgbClr val="0066FF"/>
                </a:solidFill>
              </a:rPr>
              <a:t>DTG 50 mg</a:t>
            </a:r>
          </a:p>
        </p:txBody>
      </p:sp>
      <p:sp>
        <p:nvSpPr>
          <p:cNvPr id="156" name="TextBox 155">
            <a:extLst>
              <a:ext uri="{FF2B5EF4-FFF2-40B4-BE49-F238E27FC236}">
                <a16:creationId xmlns:a16="http://schemas.microsoft.com/office/drawing/2014/main" id="{881C4762-875B-4773-8479-2542E444F445}"/>
              </a:ext>
            </a:extLst>
          </p:cNvPr>
          <p:cNvSpPr txBox="1"/>
          <p:nvPr/>
        </p:nvSpPr>
        <p:spPr>
          <a:xfrm>
            <a:off x="6200355" y="4336662"/>
            <a:ext cx="1517904" cy="320040"/>
          </a:xfrm>
          <a:prstGeom prst="rect">
            <a:avLst/>
          </a:prstGeom>
          <a:solidFill>
            <a:schemeClr val="tx2">
              <a:lumMod val="20000"/>
              <a:lumOff val="80000"/>
            </a:schemeClr>
          </a:solidFill>
        </p:spPr>
        <p:txBody>
          <a:bodyPr wrap="square" rtlCol="0" anchor="ctr">
            <a:noAutofit/>
          </a:bodyPr>
          <a:lstStyle/>
          <a:p>
            <a:pPr algn="ctr"/>
            <a:r>
              <a:rPr lang="fr-FR" sz="1100" b="1"/>
              <a:t>Évaluer l'échec du traitement**</a:t>
            </a:r>
          </a:p>
        </p:txBody>
      </p:sp>
      <p:sp>
        <p:nvSpPr>
          <p:cNvPr id="157" name="TextBox 156">
            <a:extLst>
              <a:ext uri="{FF2B5EF4-FFF2-40B4-BE49-F238E27FC236}">
                <a16:creationId xmlns:a16="http://schemas.microsoft.com/office/drawing/2014/main" id="{78D5313F-74D4-48AE-85C6-1C550C396668}"/>
              </a:ext>
            </a:extLst>
          </p:cNvPr>
          <p:cNvSpPr txBox="1"/>
          <p:nvPr/>
        </p:nvSpPr>
        <p:spPr>
          <a:xfrm>
            <a:off x="6200355" y="4799158"/>
            <a:ext cx="1517904" cy="320040"/>
          </a:xfrm>
          <a:prstGeom prst="rect">
            <a:avLst/>
          </a:prstGeom>
          <a:solidFill>
            <a:schemeClr val="tx2">
              <a:lumMod val="20000"/>
              <a:lumOff val="80000"/>
            </a:schemeClr>
          </a:solidFill>
        </p:spPr>
        <p:txBody>
          <a:bodyPr wrap="square" rtlCol="0" anchor="ctr">
            <a:noAutofit/>
          </a:bodyPr>
          <a:lstStyle/>
          <a:p>
            <a:pPr algn="ctr"/>
            <a:r>
              <a:rPr lang="fr-FR" sz="1100" b="1"/>
              <a:t>ABC/3TC 120/60 mg + </a:t>
            </a:r>
            <a:r>
              <a:rPr lang="fr-FR" sz="1100" b="1">
                <a:solidFill>
                  <a:srgbClr val="0066FF"/>
                </a:solidFill>
              </a:rPr>
              <a:t>DTG 50 mg</a:t>
            </a:r>
          </a:p>
        </p:txBody>
      </p:sp>
      <p:sp>
        <p:nvSpPr>
          <p:cNvPr id="159" name="TextBox 158">
            <a:extLst>
              <a:ext uri="{FF2B5EF4-FFF2-40B4-BE49-F238E27FC236}">
                <a16:creationId xmlns:a16="http://schemas.microsoft.com/office/drawing/2014/main" id="{7D8E4587-2B37-4087-A6EE-FF8E1780F796}"/>
              </a:ext>
            </a:extLst>
          </p:cNvPr>
          <p:cNvSpPr txBox="1"/>
          <p:nvPr/>
        </p:nvSpPr>
        <p:spPr>
          <a:xfrm>
            <a:off x="6200355" y="7248958"/>
            <a:ext cx="1517904" cy="320040"/>
          </a:xfrm>
          <a:prstGeom prst="rect">
            <a:avLst/>
          </a:prstGeom>
          <a:solidFill>
            <a:schemeClr val="tx2">
              <a:lumMod val="20000"/>
              <a:lumOff val="80000"/>
            </a:schemeClr>
          </a:solidFill>
        </p:spPr>
        <p:txBody>
          <a:bodyPr wrap="square" rtlCol="0" anchor="ctr">
            <a:noAutofit/>
          </a:bodyPr>
          <a:lstStyle/>
          <a:p>
            <a:pPr algn="ctr"/>
            <a:r>
              <a:rPr lang="fr-FR" sz="1100" b="1"/>
              <a:t>Demander l'avis d'un expert</a:t>
            </a:r>
          </a:p>
        </p:txBody>
      </p:sp>
      <p:sp>
        <p:nvSpPr>
          <p:cNvPr id="160" name="TextBox 159">
            <a:extLst>
              <a:ext uri="{FF2B5EF4-FFF2-40B4-BE49-F238E27FC236}">
                <a16:creationId xmlns:a16="http://schemas.microsoft.com/office/drawing/2014/main" id="{1B05F05A-E6EF-41D3-ADCA-681114B7F2AC}"/>
              </a:ext>
            </a:extLst>
          </p:cNvPr>
          <p:cNvSpPr txBox="1"/>
          <p:nvPr/>
        </p:nvSpPr>
        <p:spPr>
          <a:xfrm>
            <a:off x="6200355" y="5155774"/>
            <a:ext cx="1517904" cy="320040"/>
          </a:xfrm>
          <a:prstGeom prst="rect">
            <a:avLst/>
          </a:prstGeom>
          <a:solidFill>
            <a:schemeClr val="tx2">
              <a:lumMod val="20000"/>
              <a:lumOff val="80000"/>
            </a:schemeClr>
          </a:solidFill>
        </p:spPr>
        <p:txBody>
          <a:bodyPr wrap="square" rtlCol="0" anchor="ctr">
            <a:noAutofit/>
          </a:bodyPr>
          <a:lstStyle/>
          <a:p>
            <a:pPr algn="ctr"/>
            <a:r>
              <a:rPr lang="fr-FR" sz="1100" b="1"/>
              <a:t>ABC/3TC 600/300 mg + </a:t>
            </a:r>
            <a:r>
              <a:rPr lang="fr-FR" sz="1100" b="1">
                <a:solidFill>
                  <a:srgbClr val="0066FF"/>
                </a:solidFill>
              </a:rPr>
              <a:t>DTG 50 mg</a:t>
            </a:r>
          </a:p>
        </p:txBody>
      </p:sp>
      <p:sp>
        <p:nvSpPr>
          <p:cNvPr id="116" name="TextBox 115">
            <a:extLst>
              <a:ext uri="{FF2B5EF4-FFF2-40B4-BE49-F238E27FC236}">
                <a16:creationId xmlns:a16="http://schemas.microsoft.com/office/drawing/2014/main" id="{F4D670EC-65ED-47FD-9EDF-71510A64C134}"/>
              </a:ext>
            </a:extLst>
          </p:cNvPr>
          <p:cNvSpPr txBox="1"/>
          <p:nvPr/>
        </p:nvSpPr>
        <p:spPr>
          <a:xfrm>
            <a:off x="4905148" y="4734051"/>
            <a:ext cx="1076826" cy="273050"/>
          </a:xfrm>
          <a:prstGeom prst="rect">
            <a:avLst/>
          </a:prstGeom>
          <a:noFill/>
        </p:spPr>
        <p:txBody>
          <a:bodyPr wrap="square" rtlCol="0" anchor="ctr">
            <a:noAutofit/>
          </a:bodyPr>
          <a:lstStyle/>
          <a:p>
            <a:pPr algn="ctr"/>
            <a:r>
              <a:rPr lang="fr-FR" sz="1000" b="1"/>
              <a:t>Poids &lt; 25 kg</a:t>
            </a:r>
          </a:p>
        </p:txBody>
      </p:sp>
      <p:sp>
        <p:nvSpPr>
          <p:cNvPr id="191" name="TextBox 190">
            <a:extLst>
              <a:ext uri="{FF2B5EF4-FFF2-40B4-BE49-F238E27FC236}">
                <a16:creationId xmlns:a16="http://schemas.microsoft.com/office/drawing/2014/main" id="{156FEAA9-BC1E-4DA9-955E-31EF6A472D8A}"/>
              </a:ext>
            </a:extLst>
          </p:cNvPr>
          <p:cNvSpPr txBox="1"/>
          <p:nvPr/>
        </p:nvSpPr>
        <p:spPr>
          <a:xfrm>
            <a:off x="6200355" y="5622045"/>
            <a:ext cx="1517904" cy="320040"/>
          </a:xfrm>
          <a:prstGeom prst="rect">
            <a:avLst/>
          </a:prstGeom>
          <a:solidFill>
            <a:schemeClr val="tx2">
              <a:lumMod val="20000"/>
              <a:lumOff val="80000"/>
            </a:schemeClr>
          </a:solidFill>
        </p:spPr>
        <p:txBody>
          <a:bodyPr wrap="square" rtlCol="0" anchor="ctr">
            <a:noAutofit/>
          </a:bodyPr>
          <a:lstStyle/>
          <a:p>
            <a:pPr algn="ctr"/>
            <a:r>
              <a:rPr lang="fr-FR" sz="1100" b="1"/>
              <a:t>ABC/3TC 120/60 mg + </a:t>
            </a:r>
            <a:r>
              <a:rPr lang="fr-FR" sz="1100" b="1">
                <a:solidFill>
                  <a:srgbClr val="0066FF"/>
                </a:solidFill>
              </a:rPr>
              <a:t>DTG 50 mg</a:t>
            </a:r>
          </a:p>
        </p:txBody>
      </p:sp>
      <p:sp>
        <p:nvSpPr>
          <p:cNvPr id="192" name="TextBox 191">
            <a:extLst>
              <a:ext uri="{FF2B5EF4-FFF2-40B4-BE49-F238E27FC236}">
                <a16:creationId xmlns:a16="http://schemas.microsoft.com/office/drawing/2014/main" id="{0F2075A7-39E2-4454-9BBF-DEA525B1BAE9}"/>
              </a:ext>
            </a:extLst>
          </p:cNvPr>
          <p:cNvSpPr txBox="1"/>
          <p:nvPr/>
        </p:nvSpPr>
        <p:spPr>
          <a:xfrm>
            <a:off x="6200355" y="5986120"/>
            <a:ext cx="1517904" cy="320040"/>
          </a:xfrm>
          <a:prstGeom prst="rect">
            <a:avLst/>
          </a:prstGeom>
          <a:solidFill>
            <a:schemeClr val="tx2">
              <a:lumMod val="20000"/>
              <a:lumOff val="80000"/>
            </a:schemeClr>
          </a:solidFill>
        </p:spPr>
        <p:txBody>
          <a:bodyPr wrap="square" rtlCol="0" anchor="ctr">
            <a:noAutofit/>
          </a:bodyPr>
          <a:lstStyle/>
          <a:p>
            <a:pPr algn="ctr"/>
            <a:r>
              <a:rPr lang="fr-FR" sz="1100" b="1"/>
              <a:t>ABC/3TC 600/300 mg + </a:t>
            </a:r>
            <a:r>
              <a:rPr lang="fr-FR" sz="1100" b="1">
                <a:solidFill>
                  <a:srgbClr val="0066FF"/>
                </a:solidFill>
              </a:rPr>
              <a:t>DTG 50 mg</a:t>
            </a:r>
          </a:p>
        </p:txBody>
      </p:sp>
      <p:cxnSp>
        <p:nvCxnSpPr>
          <p:cNvPr id="193" name="Connector: Elbow 192">
            <a:extLst>
              <a:ext uri="{FF2B5EF4-FFF2-40B4-BE49-F238E27FC236}">
                <a16:creationId xmlns:a16="http://schemas.microsoft.com/office/drawing/2014/main" id="{8C04F8B2-1868-435D-AE08-C340C6973B9D}"/>
              </a:ext>
            </a:extLst>
          </p:cNvPr>
          <p:cNvCxnSpPr>
            <a:cxnSpLocks/>
            <a:stCxn id="122" idx="3"/>
            <a:endCxn id="157" idx="1"/>
          </p:cNvCxnSpPr>
          <p:nvPr/>
        </p:nvCxnSpPr>
        <p:spPr>
          <a:xfrm flipV="1">
            <a:off x="3427444" y="4959178"/>
            <a:ext cx="2772911" cy="178308"/>
          </a:xfrm>
          <a:prstGeom prst="bentConnector3">
            <a:avLst>
              <a:gd name="adj1" fmla="val 4702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7" name="Connector: Elbow 196">
            <a:extLst>
              <a:ext uri="{FF2B5EF4-FFF2-40B4-BE49-F238E27FC236}">
                <a16:creationId xmlns:a16="http://schemas.microsoft.com/office/drawing/2014/main" id="{4BCA3CF4-94D8-44D6-A94A-09F4C66F3F65}"/>
              </a:ext>
            </a:extLst>
          </p:cNvPr>
          <p:cNvCxnSpPr>
            <a:cxnSpLocks/>
            <a:stCxn id="122" idx="3"/>
            <a:endCxn id="160" idx="1"/>
          </p:cNvCxnSpPr>
          <p:nvPr/>
        </p:nvCxnSpPr>
        <p:spPr>
          <a:xfrm>
            <a:off x="3427444" y="5137486"/>
            <a:ext cx="2772911" cy="178308"/>
          </a:xfrm>
          <a:prstGeom prst="bentConnector3">
            <a:avLst>
              <a:gd name="adj1" fmla="val 4702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TextBox 202">
            <a:extLst>
              <a:ext uri="{FF2B5EF4-FFF2-40B4-BE49-F238E27FC236}">
                <a16:creationId xmlns:a16="http://schemas.microsoft.com/office/drawing/2014/main" id="{12731F5C-A81A-4287-9310-E811C59938E3}"/>
              </a:ext>
            </a:extLst>
          </p:cNvPr>
          <p:cNvSpPr txBox="1"/>
          <p:nvPr/>
        </p:nvSpPr>
        <p:spPr>
          <a:xfrm>
            <a:off x="4905148" y="5266576"/>
            <a:ext cx="1076826" cy="273050"/>
          </a:xfrm>
          <a:prstGeom prst="rect">
            <a:avLst/>
          </a:prstGeom>
          <a:noFill/>
        </p:spPr>
        <p:txBody>
          <a:bodyPr wrap="square" rtlCol="0" anchor="ctr">
            <a:noAutofit/>
          </a:bodyPr>
          <a:lstStyle/>
          <a:p>
            <a:pPr algn="ctr"/>
            <a:r>
              <a:rPr lang="fr-FR" sz="1000" b="1"/>
              <a:t>Poids ≥ 25 kg</a:t>
            </a:r>
          </a:p>
        </p:txBody>
      </p:sp>
      <p:sp>
        <p:nvSpPr>
          <p:cNvPr id="248" name="TextBox 247">
            <a:extLst>
              <a:ext uri="{FF2B5EF4-FFF2-40B4-BE49-F238E27FC236}">
                <a16:creationId xmlns:a16="http://schemas.microsoft.com/office/drawing/2014/main" id="{0B828781-1936-40A1-BAF9-7A4FBC0999E6}"/>
              </a:ext>
            </a:extLst>
          </p:cNvPr>
          <p:cNvSpPr txBox="1"/>
          <p:nvPr/>
        </p:nvSpPr>
        <p:spPr>
          <a:xfrm>
            <a:off x="6200355" y="7755295"/>
            <a:ext cx="1517904" cy="320040"/>
          </a:xfrm>
          <a:prstGeom prst="rect">
            <a:avLst/>
          </a:prstGeom>
          <a:solidFill>
            <a:schemeClr val="tx2">
              <a:lumMod val="20000"/>
              <a:lumOff val="80000"/>
            </a:schemeClr>
          </a:solidFill>
        </p:spPr>
        <p:txBody>
          <a:bodyPr wrap="square" rtlCol="0" anchor="ctr">
            <a:noAutofit/>
          </a:bodyPr>
          <a:lstStyle/>
          <a:p>
            <a:pPr algn="ctr"/>
            <a:r>
              <a:rPr lang="fr-FR" sz="1100" b="1">
                <a:solidFill>
                  <a:srgbClr val="009900"/>
                </a:solidFill>
              </a:rPr>
              <a:t>TLD: TDF/3TC/DTG (300/300/50 mg)</a:t>
            </a:r>
          </a:p>
        </p:txBody>
      </p:sp>
      <p:sp>
        <p:nvSpPr>
          <p:cNvPr id="249" name="TextBox 248">
            <a:extLst>
              <a:ext uri="{FF2B5EF4-FFF2-40B4-BE49-F238E27FC236}">
                <a16:creationId xmlns:a16="http://schemas.microsoft.com/office/drawing/2014/main" id="{8CF40AC1-1DC1-493E-8791-5281C9F23A14}"/>
              </a:ext>
            </a:extLst>
          </p:cNvPr>
          <p:cNvSpPr txBox="1"/>
          <p:nvPr/>
        </p:nvSpPr>
        <p:spPr>
          <a:xfrm>
            <a:off x="6200355" y="8176720"/>
            <a:ext cx="1517904" cy="318335"/>
          </a:xfrm>
          <a:prstGeom prst="rect">
            <a:avLst/>
          </a:prstGeom>
          <a:solidFill>
            <a:schemeClr val="tx2">
              <a:lumMod val="20000"/>
              <a:lumOff val="80000"/>
            </a:schemeClr>
          </a:solidFill>
        </p:spPr>
        <p:txBody>
          <a:bodyPr wrap="square" rtlCol="0" anchor="ctr">
            <a:noAutofit/>
          </a:bodyPr>
          <a:lstStyle/>
          <a:p>
            <a:pPr algn="ctr"/>
            <a:r>
              <a:rPr lang="fr-FR" sz="1100" b="1"/>
              <a:t>Évaluer l'échec du traitement**</a:t>
            </a:r>
          </a:p>
        </p:txBody>
      </p:sp>
      <p:sp>
        <p:nvSpPr>
          <p:cNvPr id="254" name="TextBox 253">
            <a:extLst>
              <a:ext uri="{FF2B5EF4-FFF2-40B4-BE49-F238E27FC236}">
                <a16:creationId xmlns:a16="http://schemas.microsoft.com/office/drawing/2014/main" id="{513EE728-1F26-4EF8-906F-D167E6B717FE}"/>
              </a:ext>
            </a:extLst>
          </p:cNvPr>
          <p:cNvSpPr txBox="1"/>
          <p:nvPr/>
        </p:nvSpPr>
        <p:spPr>
          <a:xfrm>
            <a:off x="6200355" y="8596441"/>
            <a:ext cx="1517904" cy="320040"/>
          </a:xfrm>
          <a:prstGeom prst="rect">
            <a:avLst/>
          </a:prstGeom>
          <a:solidFill>
            <a:schemeClr val="tx2">
              <a:lumMod val="20000"/>
              <a:lumOff val="80000"/>
            </a:schemeClr>
          </a:solidFill>
        </p:spPr>
        <p:txBody>
          <a:bodyPr wrap="square" rtlCol="0" anchor="ctr">
            <a:noAutofit/>
          </a:bodyPr>
          <a:lstStyle/>
          <a:p>
            <a:pPr algn="ctr"/>
            <a:r>
              <a:rPr lang="fr-FR" sz="1100" b="1">
                <a:solidFill>
                  <a:srgbClr val="009900"/>
                </a:solidFill>
              </a:rPr>
              <a:t>TLD: TDF/3TC/DTG (300/300/50 mg)</a:t>
            </a:r>
          </a:p>
        </p:txBody>
      </p:sp>
      <p:cxnSp>
        <p:nvCxnSpPr>
          <p:cNvPr id="132" name="Straight Arrow Connector 131">
            <a:extLst>
              <a:ext uri="{FF2B5EF4-FFF2-40B4-BE49-F238E27FC236}">
                <a16:creationId xmlns:a16="http://schemas.microsoft.com/office/drawing/2014/main" id="{57F85ED7-9FC3-499C-B151-698EE88FC5C2}"/>
              </a:ext>
            </a:extLst>
          </p:cNvPr>
          <p:cNvCxnSpPr>
            <a:cxnSpLocks/>
            <a:stCxn id="44" idx="3"/>
            <a:endCxn id="133" idx="1"/>
          </p:cNvCxnSpPr>
          <p:nvPr/>
        </p:nvCxnSpPr>
        <p:spPr>
          <a:xfrm>
            <a:off x="2411084" y="1534037"/>
            <a:ext cx="3789271" cy="162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E9988787-46D7-4D5D-A914-EAF85A577581}"/>
              </a:ext>
            </a:extLst>
          </p:cNvPr>
          <p:cNvCxnSpPr>
            <a:cxnSpLocks/>
            <a:stCxn id="38" idx="3"/>
            <a:endCxn id="134" idx="1"/>
          </p:cNvCxnSpPr>
          <p:nvPr/>
        </p:nvCxnSpPr>
        <p:spPr>
          <a:xfrm>
            <a:off x="3427444" y="1953758"/>
            <a:ext cx="2772911" cy="325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Connector: Elbow 168">
            <a:extLst>
              <a:ext uri="{FF2B5EF4-FFF2-40B4-BE49-F238E27FC236}">
                <a16:creationId xmlns:a16="http://schemas.microsoft.com/office/drawing/2014/main" id="{95837ED2-363B-412B-B16F-BA94F924B8C8}"/>
              </a:ext>
            </a:extLst>
          </p:cNvPr>
          <p:cNvCxnSpPr>
            <a:cxnSpLocks/>
            <a:stCxn id="44" idx="1"/>
            <a:endCxn id="38" idx="1"/>
          </p:cNvCxnSpPr>
          <p:nvPr/>
        </p:nvCxnSpPr>
        <p:spPr>
          <a:xfrm rot="10800000" flipH="1" flipV="1">
            <a:off x="1039484" y="1534036"/>
            <a:ext cx="559160" cy="419721"/>
          </a:xfrm>
          <a:prstGeom prst="bentConnector3">
            <a:avLst>
              <a:gd name="adj1" fmla="val 5140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1" name="Connector: Elbow 170">
            <a:extLst>
              <a:ext uri="{FF2B5EF4-FFF2-40B4-BE49-F238E27FC236}">
                <a16:creationId xmlns:a16="http://schemas.microsoft.com/office/drawing/2014/main" id="{9750CF56-009B-4F61-8085-5F49D06A4B82}"/>
              </a:ext>
            </a:extLst>
          </p:cNvPr>
          <p:cNvCxnSpPr>
            <a:cxnSpLocks/>
            <a:stCxn id="38" idx="1"/>
            <a:endCxn id="59" idx="1"/>
          </p:cNvCxnSpPr>
          <p:nvPr/>
        </p:nvCxnSpPr>
        <p:spPr>
          <a:xfrm rot="10800000" flipH="1" flipV="1">
            <a:off x="1598644" y="1953757"/>
            <a:ext cx="556756" cy="602819"/>
          </a:xfrm>
          <a:prstGeom prst="bentConnector3">
            <a:avLst>
              <a:gd name="adj1" fmla="val 53586"/>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Connector: Elbow 172">
            <a:extLst>
              <a:ext uri="{FF2B5EF4-FFF2-40B4-BE49-F238E27FC236}">
                <a16:creationId xmlns:a16="http://schemas.microsoft.com/office/drawing/2014/main" id="{E528E412-1B91-4835-9547-A3337AB04E21}"/>
              </a:ext>
            </a:extLst>
          </p:cNvPr>
          <p:cNvCxnSpPr>
            <a:cxnSpLocks/>
            <a:stCxn id="59" idx="2"/>
            <a:endCxn id="140" idx="1"/>
          </p:cNvCxnSpPr>
          <p:nvPr/>
        </p:nvCxnSpPr>
        <p:spPr>
          <a:xfrm rot="16200000" flipH="1">
            <a:off x="4415716" y="1370680"/>
            <a:ext cx="438722" cy="3130555"/>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064C9D7-4BBE-4640-ADC9-FEFFD361B8D1}"/>
              </a:ext>
            </a:extLst>
          </p:cNvPr>
          <p:cNvSpPr txBox="1"/>
          <p:nvPr/>
        </p:nvSpPr>
        <p:spPr>
          <a:xfrm>
            <a:off x="1039484" y="1374017"/>
            <a:ext cx="1371600" cy="320040"/>
          </a:xfrm>
          <a:prstGeom prst="rect">
            <a:avLst/>
          </a:prstGeom>
          <a:solidFill>
            <a:schemeClr val="tx2">
              <a:lumMod val="20000"/>
              <a:lumOff val="80000"/>
            </a:schemeClr>
          </a:solidFill>
        </p:spPr>
        <p:txBody>
          <a:bodyPr wrap="square" rtlCol="0" anchor="ctr">
            <a:noAutofit/>
          </a:bodyPr>
          <a:lstStyle/>
          <a:p>
            <a:pPr algn="ctr"/>
            <a:r>
              <a:rPr lang="fr-FR" sz="1100" b="1"/>
              <a:t>La charge virale &gt;1,000 copies/ml ?*</a:t>
            </a:r>
          </a:p>
        </p:txBody>
      </p:sp>
      <p:sp>
        <p:nvSpPr>
          <p:cNvPr id="38" name="TextBox 37">
            <a:extLst>
              <a:ext uri="{FF2B5EF4-FFF2-40B4-BE49-F238E27FC236}">
                <a16:creationId xmlns:a16="http://schemas.microsoft.com/office/drawing/2014/main" id="{BD18226F-EF10-4EF9-B962-667F04BE2038}"/>
              </a:ext>
            </a:extLst>
          </p:cNvPr>
          <p:cNvSpPr txBox="1"/>
          <p:nvPr/>
        </p:nvSpPr>
        <p:spPr>
          <a:xfrm>
            <a:off x="1598644" y="1793738"/>
            <a:ext cx="1828800" cy="320040"/>
          </a:xfrm>
          <a:prstGeom prst="rect">
            <a:avLst/>
          </a:prstGeom>
          <a:solidFill>
            <a:schemeClr val="tx2">
              <a:lumMod val="20000"/>
              <a:lumOff val="80000"/>
            </a:schemeClr>
          </a:solidFill>
        </p:spPr>
        <p:txBody>
          <a:bodyPr wrap="square" rtlCol="0" anchor="ctr">
            <a:noAutofit/>
          </a:bodyPr>
          <a:lstStyle/>
          <a:p>
            <a:pPr algn="ctr"/>
            <a:r>
              <a:rPr lang="fr-FR" sz="1100" b="1"/>
              <a:t>Régime actuel </a:t>
            </a:r>
            <a:r>
              <a:rPr lang="fr-FR" sz="1100" b="1" i="1" u="sng"/>
              <a:t>ABC/3TC</a:t>
            </a:r>
            <a:r>
              <a:rPr lang="fr-FR" sz="1100" b="1" i="1"/>
              <a:t> </a:t>
            </a:r>
            <a:r>
              <a:rPr lang="fr-FR" sz="1100" b="1"/>
              <a:t>+ LPV/r, NVP, or EFV ?</a:t>
            </a:r>
          </a:p>
        </p:txBody>
      </p:sp>
      <p:cxnSp>
        <p:nvCxnSpPr>
          <p:cNvPr id="178" name="Connector: Elbow 177">
            <a:extLst>
              <a:ext uri="{FF2B5EF4-FFF2-40B4-BE49-F238E27FC236}">
                <a16:creationId xmlns:a16="http://schemas.microsoft.com/office/drawing/2014/main" id="{CAFC79A1-6807-44C2-9558-D37CD8896BA0}"/>
              </a:ext>
            </a:extLst>
          </p:cNvPr>
          <p:cNvCxnSpPr>
            <a:cxnSpLocks/>
            <a:stCxn id="88" idx="1"/>
            <a:endCxn id="89" idx="1"/>
          </p:cNvCxnSpPr>
          <p:nvPr/>
        </p:nvCxnSpPr>
        <p:spPr>
          <a:xfrm rot="10800000" flipH="1" flipV="1">
            <a:off x="482449" y="3850410"/>
            <a:ext cx="557033" cy="646272"/>
          </a:xfrm>
          <a:prstGeom prst="bentConnector3">
            <a:avLst>
              <a:gd name="adj1" fmla="val 5129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Connector: Elbow 178">
            <a:extLst>
              <a:ext uri="{FF2B5EF4-FFF2-40B4-BE49-F238E27FC236}">
                <a16:creationId xmlns:a16="http://schemas.microsoft.com/office/drawing/2014/main" id="{B492507A-DB16-4DE3-A088-A670414D739A}"/>
              </a:ext>
            </a:extLst>
          </p:cNvPr>
          <p:cNvCxnSpPr>
            <a:cxnSpLocks/>
            <a:endCxn id="122" idx="1"/>
          </p:cNvCxnSpPr>
          <p:nvPr/>
        </p:nvCxnSpPr>
        <p:spPr>
          <a:xfrm rot="16200000" flipH="1">
            <a:off x="1106660" y="4645501"/>
            <a:ext cx="705902" cy="278067"/>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Connector: Elbow 179">
            <a:extLst>
              <a:ext uri="{FF2B5EF4-FFF2-40B4-BE49-F238E27FC236}">
                <a16:creationId xmlns:a16="http://schemas.microsoft.com/office/drawing/2014/main" id="{F51E5597-2196-48EB-B79E-55195A899327}"/>
              </a:ext>
            </a:extLst>
          </p:cNvPr>
          <p:cNvCxnSpPr>
            <a:cxnSpLocks/>
            <a:stCxn id="122" idx="1"/>
            <a:endCxn id="123" idx="1"/>
          </p:cNvCxnSpPr>
          <p:nvPr/>
        </p:nvCxnSpPr>
        <p:spPr>
          <a:xfrm rot="10800000" flipH="1" flipV="1">
            <a:off x="1598645" y="5137486"/>
            <a:ext cx="556756" cy="1227348"/>
          </a:xfrm>
          <a:prstGeom prst="bentConnector3">
            <a:avLst>
              <a:gd name="adj1" fmla="val 5132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2" name="TextBox 121">
            <a:extLst>
              <a:ext uri="{FF2B5EF4-FFF2-40B4-BE49-F238E27FC236}">
                <a16:creationId xmlns:a16="http://schemas.microsoft.com/office/drawing/2014/main" id="{69EA8A93-8EB2-450C-95D1-6D5BA9CEBD9F}"/>
              </a:ext>
            </a:extLst>
          </p:cNvPr>
          <p:cNvSpPr txBox="1"/>
          <p:nvPr/>
        </p:nvSpPr>
        <p:spPr>
          <a:xfrm>
            <a:off x="1598645" y="4977466"/>
            <a:ext cx="1828799" cy="320040"/>
          </a:xfrm>
          <a:prstGeom prst="rect">
            <a:avLst/>
          </a:prstGeom>
          <a:solidFill>
            <a:schemeClr val="tx2">
              <a:lumMod val="20000"/>
              <a:lumOff val="80000"/>
            </a:schemeClr>
          </a:solidFill>
        </p:spPr>
        <p:txBody>
          <a:bodyPr wrap="square" rtlCol="0" anchor="ctr">
            <a:noAutofit/>
          </a:bodyPr>
          <a:lstStyle/>
          <a:p>
            <a:pPr algn="ctr"/>
            <a:r>
              <a:rPr lang="fr-FR" sz="1100" b="1"/>
              <a:t>Régime actuel </a:t>
            </a:r>
            <a:r>
              <a:rPr lang="fr-FR" sz="1100" b="1" i="1" u="sng"/>
              <a:t>ABC/3TC</a:t>
            </a:r>
            <a:r>
              <a:rPr lang="fr-FR" sz="1100" b="1" i="1"/>
              <a:t> </a:t>
            </a:r>
            <a:r>
              <a:rPr lang="fr-FR" sz="1100" b="1"/>
              <a:t>+ LPV/r, NVP, or EFV ?</a:t>
            </a:r>
          </a:p>
        </p:txBody>
      </p:sp>
      <p:sp>
        <p:nvSpPr>
          <p:cNvPr id="89" name="TextBox 88">
            <a:extLst>
              <a:ext uri="{FF2B5EF4-FFF2-40B4-BE49-F238E27FC236}">
                <a16:creationId xmlns:a16="http://schemas.microsoft.com/office/drawing/2014/main" id="{70CAC52B-0864-427B-A5BB-A3400BBE5017}"/>
              </a:ext>
            </a:extLst>
          </p:cNvPr>
          <p:cNvSpPr txBox="1"/>
          <p:nvPr/>
        </p:nvSpPr>
        <p:spPr>
          <a:xfrm>
            <a:off x="1039483" y="4336662"/>
            <a:ext cx="1371601" cy="320040"/>
          </a:xfrm>
          <a:prstGeom prst="rect">
            <a:avLst/>
          </a:prstGeom>
          <a:solidFill>
            <a:schemeClr val="tx2">
              <a:lumMod val="20000"/>
              <a:lumOff val="80000"/>
            </a:schemeClr>
          </a:solidFill>
        </p:spPr>
        <p:txBody>
          <a:bodyPr wrap="square" rtlCol="0" anchor="ctr">
            <a:noAutofit/>
          </a:bodyPr>
          <a:lstStyle/>
          <a:p>
            <a:pPr algn="ctr"/>
            <a:r>
              <a:rPr lang="fr-FR" sz="1100" b="1"/>
              <a:t>La charge virale &gt;1,000 copies/ml ?*</a:t>
            </a:r>
          </a:p>
        </p:txBody>
      </p:sp>
      <p:sp>
        <p:nvSpPr>
          <p:cNvPr id="88" name="TextBox 87">
            <a:extLst>
              <a:ext uri="{FF2B5EF4-FFF2-40B4-BE49-F238E27FC236}">
                <a16:creationId xmlns:a16="http://schemas.microsoft.com/office/drawing/2014/main" id="{B2571390-1ABA-456E-B735-6195F008D5A0}"/>
              </a:ext>
            </a:extLst>
          </p:cNvPr>
          <p:cNvSpPr txBox="1"/>
          <p:nvPr/>
        </p:nvSpPr>
        <p:spPr>
          <a:xfrm>
            <a:off x="482450" y="3690390"/>
            <a:ext cx="1371601" cy="320040"/>
          </a:xfrm>
          <a:prstGeom prst="rect">
            <a:avLst/>
          </a:prstGeom>
          <a:solidFill>
            <a:schemeClr val="tx2">
              <a:lumMod val="20000"/>
              <a:lumOff val="80000"/>
            </a:schemeClr>
          </a:solidFill>
        </p:spPr>
        <p:txBody>
          <a:bodyPr wrap="square" rtlCol="0" anchor="ctr">
            <a:noAutofit/>
          </a:bodyPr>
          <a:lstStyle/>
          <a:p>
            <a:pPr algn="ctr"/>
            <a:r>
              <a:rPr lang="fr-FR" sz="1100" b="1"/>
              <a:t>Sous TAR &lt; 6 mois ?</a:t>
            </a:r>
            <a:endParaRPr lang="fr-FR" sz="1100"/>
          </a:p>
        </p:txBody>
      </p:sp>
      <p:cxnSp>
        <p:nvCxnSpPr>
          <p:cNvPr id="188" name="Connector: Elbow 187">
            <a:extLst>
              <a:ext uri="{FF2B5EF4-FFF2-40B4-BE49-F238E27FC236}">
                <a16:creationId xmlns:a16="http://schemas.microsoft.com/office/drawing/2014/main" id="{CDCE3FD9-8E4D-448D-81E8-8AC3C8906E08}"/>
              </a:ext>
            </a:extLst>
          </p:cNvPr>
          <p:cNvCxnSpPr>
            <a:cxnSpLocks/>
            <a:stCxn id="123" idx="2"/>
            <a:endCxn id="159" idx="1"/>
          </p:cNvCxnSpPr>
          <p:nvPr/>
        </p:nvCxnSpPr>
        <p:spPr>
          <a:xfrm rot="16200000" flipH="1">
            <a:off x="4193016" y="5401639"/>
            <a:ext cx="884124" cy="3130554"/>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4" name="Connector: Elbow 193">
            <a:extLst>
              <a:ext uri="{FF2B5EF4-FFF2-40B4-BE49-F238E27FC236}">
                <a16:creationId xmlns:a16="http://schemas.microsoft.com/office/drawing/2014/main" id="{DEE205A3-E47B-4723-BC12-3CAEBBC68B49}"/>
              </a:ext>
            </a:extLst>
          </p:cNvPr>
          <p:cNvCxnSpPr>
            <a:cxnSpLocks/>
            <a:stCxn id="320" idx="2"/>
            <a:endCxn id="254" idx="1"/>
          </p:cNvCxnSpPr>
          <p:nvPr/>
        </p:nvCxnSpPr>
        <p:spPr>
          <a:xfrm rot="16200000" flipH="1">
            <a:off x="3836351" y="6392456"/>
            <a:ext cx="252937" cy="4475071"/>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8" name="Straight Arrow Connector 197">
            <a:extLst>
              <a:ext uri="{FF2B5EF4-FFF2-40B4-BE49-F238E27FC236}">
                <a16:creationId xmlns:a16="http://schemas.microsoft.com/office/drawing/2014/main" id="{DB88FE6F-8DE2-4B3B-B93D-025F668A9633}"/>
              </a:ext>
            </a:extLst>
          </p:cNvPr>
          <p:cNvCxnSpPr>
            <a:cxnSpLocks/>
            <a:stCxn id="89" idx="3"/>
            <a:endCxn id="156" idx="1"/>
          </p:cNvCxnSpPr>
          <p:nvPr/>
        </p:nvCxnSpPr>
        <p:spPr>
          <a:xfrm>
            <a:off x="2411084" y="4496682"/>
            <a:ext cx="378927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Straight Arrow Connector 199">
            <a:extLst>
              <a:ext uri="{FF2B5EF4-FFF2-40B4-BE49-F238E27FC236}">
                <a16:creationId xmlns:a16="http://schemas.microsoft.com/office/drawing/2014/main" id="{A849201E-42FE-4B2A-A87E-F76DE447B288}"/>
              </a:ext>
            </a:extLst>
          </p:cNvPr>
          <p:cNvCxnSpPr>
            <a:cxnSpLocks/>
            <a:stCxn id="318" idx="3"/>
            <a:endCxn id="248" idx="1"/>
          </p:cNvCxnSpPr>
          <p:nvPr/>
        </p:nvCxnSpPr>
        <p:spPr>
          <a:xfrm flipV="1">
            <a:off x="1854051" y="7915315"/>
            <a:ext cx="4346304" cy="846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65CCF31F-E7EA-41CB-9DBE-6523D3284035}"/>
              </a:ext>
            </a:extLst>
          </p:cNvPr>
          <p:cNvCxnSpPr>
            <a:cxnSpLocks/>
            <a:stCxn id="320" idx="3"/>
            <a:endCxn id="249" idx="1"/>
          </p:cNvCxnSpPr>
          <p:nvPr/>
        </p:nvCxnSpPr>
        <p:spPr>
          <a:xfrm flipV="1">
            <a:off x="2411084" y="8335888"/>
            <a:ext cx="3789271" cy="761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1" name="TextBox 240">
            <a:extLst>
              <a:ext uri="{FF2B5EF4-FFF2-40B4-BE49-F238E27FC236}">
                <a16:creationId xmlns:a16="http://schemas.microsoft.com/office/drawing/2014/main" id="{7CAA697A-5D9B-4C82-A6AC-0381C0071F1F}"/>
              </a:ext>
            </a:extLst>
          </p:cNvPr>
          <p:cNvSpPr txBox="1"/>
          <p:nvPr/>
        </p:nvSpPr>
        <p:spPr>
          <a:xfrm>
            <a:off x="404037" y="1319827"/>
            <a:ext cx="435866" cy="259214"/>
          </a:xfrm>
          <a:prstGeom prst="rect">
            <a:avLst/>
          </a:prstGeom>
          <a:noFill/>
        </p:spPr>
        <p:txBody>
          <a:bodyPr wrap="square" rtlCol="0">
            <a:noAutofit/>
          </a:bodyPr>
          <a:lstStyle/>
          <a:p>
            <a:pPr algn="ctr"/>
            <a:r>
              <a:rPr lang="fr-FR" sz="1100" b="1">
                <a:solidFill>
                  <a:srgbClr val="FF0000"/>
                </a:solidFill>
              </a:rPr>
              <a:t>Non</a:t>
            </a:r>
          </a:p>
        </p:txBody>
      </p:sp>
      <p:sp>
        <p:nvSpPr>
          <p:cNvPr id="243" name="TextBox 242">
            <a:extLst>
              <a:ext uri="{FF2B5EF4-FFF2-40B4-BE49-F238E27FC236}">
                <a16:creationId xmlns:a16="http://schemas.microsoft.com/office/drawing/2014/main" id="{C20FA119-F063-4BBB-9BCD-F1134C858AD7}"/>
              </a:ext>
            </a:extLst>
          </p:cNvPr>
          <p:cNvSpPr txBox="1"/>
          <p:nvPr/>
        </p:nvSpPr>
        <p:spPr>
          <a:xfrm>
            <a:off x="962480" y="1745961"/>
            <a:ext cx="430882" cy="257984"/>
          </a:xfrm>
          <a:prstGeom prst="rect">
            <a:avLst/>
          </a:prstGeom>
          <a:noFill/>
        </p:spPr>
        <p:txBody>
          <a:bodyPr wrap="square" rtlCol="0">
            <a:noAutofit/>
          </a:bodyPr>
          <a:lstStyle/>
          <a:p>
            <a:pPr algn="ctr"/>
            <a:r>
              <a:rPr lang="fr-FR" sz="1100" b="1">
                <a:solidFill>
                  <a:srgbClr val="FF0000"/>
                </a:solidFill>
              </a:rPr>
              <a:t>Non</a:t>
            </a:r>
          </a:p>
        </p:txBody>
      </p:sp>
      <p:sp>
        <p:nvSpPr>
          <p:cNvPr id="253" name="TextBox 252">
            <a:extLst>
              <a:ext uri="{FF2B5EF4-FFF2-40B4-BE49-F238E27FC236}">
                <a16:creationId xmlns:a16="http://schemas.microsoft.com/office/drawing/2014/main" id="{0B4146A2-58DE-418E-953D-01BFDD501E2A}"/>
              </a:ext>
            </a:extLst>
          </p:cNvPr>
          <p:cNvSpPr txBox="1"/>
          <p:nvPr/>
        </p:nvSpPr>
        <p:spPr>
          <a:xfrm>
            <a:off x="1517390" y="2164395"/>
            <a:ext cx="435132" cy="259214"/>
          </a:xfrm>
          <a:prstGeom prst="rect">
            <a:avLst/>
          </a:prstGeom>
          <a:noFill/>
        </p:spPr>
        <p:txBody>
          <a:bodyPr wrap="square" rtlCol="0">
            <a:noAutofit/>
          </a:bodyPr>
          <a:lstStyle/>
          <a:p>
            <a:pPr algn="ctr"/>
            <a:r>
              <a:rPr lang="fr-FR" sz="1100" b="1">
                <a:solidFill>
                  <a:srgbClr val="FF0000"/>
                </a:solidFill>
              </a:rPr>
              <a:t>Non</a:t>
            </a:r>
          </a:p>
        </p:txBody>
      </p:sp>
      <p:sp>
        <p:nvSpPr>
          <p:cNvPr id="257" name="TextBox 256">
            <a:extLst>
              <a:ext uri="{FF2B5EF4-FFF2-40B4-BE49-F238E27FC236}">
                <a16:creationId xmlns:a16="http://schemas.microsoft.com/office/drawing/2014/main" id="{3B5713B1-3759-48EA-AE7B-78ED271E68D7}"/>
              </a:ext>
            </a:extLst>
          </p:cNvPr>
          <p:cNvSpPr txBox="1"/>
          <p:nvPr/>
        </p:nvSpPr>
        <p:spPr>
          <a:xfrm>
            <a:off x="2624580" y="2764306"/>
            <a:ext cx="504193" cy="259214"/>
          </a:xfrm>
          <a:prstGeom prst="rect">
            <a:avLst/>
          </a:prstGeom>
          <a:noFill/>
        </p:spPr>
        <p:txBody>
          <a:bodyPr wrap="square" rtlCol="0">
            <a:noAutofit/>
          </a:bodyPr>
          <a:lstStyle/>
          <a:p>
            <a:pPr algn="ctr"/>
            <a:r>
              <a:rPr lang="fr-FR" sz="1100" b="1">
                <a:solidFill>
                  <a:srgbClr val="FF0000"/>
                </a:solidFill>
              </a:rPr>
              <a:t>Non</a:t>
            </a:r>
          </a:p>
        </p:txBody>
      </p:sp>
      <p:sp>
        <p:nvSpPr>
          <p:cNvPr id="262" name="TextBox 261">
            <a:extLst>
              <a:ext uri="{FF2B5EF4-FFF2-40B4-BE49-F238E27FC236}">
                <a16:creationId xmlns:a16="http://schemas.microsoft.com/office/drawing/2014/main" id="{52472400-63D6-41AC-BE63-21F9432F0457}"/>
              </a:ext>
            </a:extLst>
          </p:cNvPr>
          <p:cNvSpPr txBox="1"/>
          <p:nvPr/>
        </p:nvSpPr>
        <p:spPr>
          <a:xfrm>
            <a:off x="404037" y="4067112"/>
            <a:ext cx="435866" cy="259214"/>
          </a:xfrm>
          <a:prstGeom prst="rect">
            <a:avLst/>
          </a:prstGeom>
          <a:noFill/>
        </p:spPr>
        <p:txBody>
          <a:bodyPr wrap="square" rtlCol="0">
            <a:noAutofit/>
          </a:bodyPr>
          <a:lstStyle/>
          <a:p>
            <a:pPr algn="ctr"/>
            <a:r>
              <a:rPr lang="fr-FR" sz="1100" b="1">
                <a:solidFill>
                  <a:srgbClr val="FF0000"/>
                </a:solidFill>
              </a:rPr>
              <a:t>Non</a:t>
            </a:r>
          </a:p>
        </p:txBody>
      </p:sp>
      <p:sp>
        <p:nvSpPr>
          <p:cNvPr id="99" name="TextBox 98">
            <a:extLst>
              <a:ext uri="{FF2B5EF4-FFF2-40B4-BE49-F238E27FC236}">
                <a16:creationId xmlns:a16="http://schemas.microsoft.com/office/drawing/2014/main" id="{DE544CF2-1EB1-4291-9221-FD06B3CD3F7E}"/>
              </a:ext>
            </a:extLst>
          </p:cNvPr>
          <p:cNvSpPr txBox="1"/>
          <p:nvPr/>
        </p:nvSpPr>
        <p:spPr>
          <a:xfrm>
            <a:off x="6200355" y="3865022"/>
            <a:ext cx="1517904" cy="320040"/>
          </a:xfrm>
          <a:prstGeom prst="rect">
            <a:avLst/>
          </a:prstGeom>
          <a:solidFill>
            <a:schemeClr val="tx2">
              <a:lumMod val="20000"/>
              <a:lumOff val="80000"/>
            </a:schemeClr>
          </a:solidFill>
        </p:spPr>
        <p:txBody>
          <a:bodyPr wrap="square" rtlCol="0" anchor="ctr">
            <a:noAutofit/>
          </a:bodyPr>
          <a:lstStyle/>
          <a:p>
            <a:pPr algn="ctr"/>
            <a:r>
              <a:rPr lang="fr-FR" sz="1100" b="1"/>
              <a:t>ABC/3TC 600/300 mg + </a:t>
            </a:r>
            <a:r>
              <a:rPr lang="fr-FR" sz="1100" b="1">
                <a:solidFill>
                  <a:srgbClr val="0066FF"/>
                </a:solidFill>
              </a:rPr>
              <a:t>DTG 50 mg</a:t>
            </a:r>
          </a:p>
        </p:txBody>
      </p:sp>
      <p:cxnSp>
        <p:nvCxnSpPr>
          <p:cNvPr id="107" name="Connector: Elbow 106">
            <a:extLst>
              <a:ext uri="{FF2B5EF4-FFF2-40B4-BE49-F238E27FC236}">
                <a16:creationId xmlns:a16="http://schemas.microsoft.com/office/drawing/2014/main" id="{3A41381F-8B59-4A01-8D7D-BD8AA96F8F7E}"/>
              </a:ext>
            </a:extLst>
          </p:cNvPr>
          <p:cNvCxnSpPr>
            <a:cxnSpLocks/>
            <a:stCxn id="88" idx="3"/>
            <a:endCxn id="154" idx="1"/>
          </p:cNvCxnSpPr>
          <p:nvPr/>
        </p:nvCxnSpPr>
        <p:spPr>
          <a:xfrm flipV="1">
            <a:off x="1854051" y="3667169"/>
            <a:ext cx="4346304" cy="183241"/>
          </a:xfrm>
          <a:prstGeom prst="bentConnector3">
            <a:avLst>
              <a:gd name="adj1" fmla="val 4659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Connector: Elbow 108">
            <a:extLst>
              <a:ext uri="{FF2B5EF4-FFF2-40B4-BE49-F238E27FC236}">
                <a16:creationId xmlns:a16="http://schemas.microsoft.com/office/drawing/2014/main" id="{C8A7D4BE-D0AA-413F-B8CF-F1E81A6F2537}"/>
              </a:ext>
            </a:extLst>
          </p:cNvPr>
          <p:cNvCxnSpPr>
            <a:cxnSpLocks/>
            <a:stCxn id="88" idx="3"/>
            <a:endCxn id="99" idx="1"/>
          </p:cNvCxnSpPr>
          <p:nvPr/>
        </p:nvCxnSpPr>
        <p:spPr>
          <a:xfrm>
            <a:off x="1854051" y="3850410"/>
            <a:ext cx="4346304" cy="174632"/>
          </a:xfrm>
          <a:prstGeom prst="bentConnector3">
            <a:avLst>
              <a:gd name="adj1" fmla="val 4659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6D086368-4C6D-4302-B718-DA3E4BDF88F5}"/>
              </a:ext>
            </a:extLst>
          </p:cNvPr>
          <p:cNvSpPr txBox="1"/>
          <p:nvPr/>
        </p:nvSpPr>
        <p:spPr>
          <a:xfrm>
            <a:off x="4482828" y="3453020"/>
            <a:ext cx="1076826" cy="273050"/>
          </a:xfrm>
          <a:prstGeom prst="rect">
            <a:avLst/>
          </a:prstGeom>
          <a:noFill/>
        </p:spPr>
        <p:txBody>
          <a:bodyPr wrap="square" rtlCol="0" anchor="ctr">
            <a:noAutofit/>
          </a:bodyPr>
          <a:lstStyle/>
          <a:p>
            <a:pPr algn="ctr"/>
            <a:r>
              <a:rPr lang="fr-FR" sz="1000" b="1"/>
              <a:t>Poids &lt; 25 kg</a:t>
            </a:r>
          </a:p>
        </p:txBody>
      </p:sp>
      <p:sp>
        <p:nvSpPr>
          <p:cNvPr id="126" name="TextBox 125">
            <a:extLst>
              <a:ext uri="{FF2B5EF4-FFF2-40B4-BE49-F238E27FC236}">
                <a16:creationId xmlns:a16="http://schemas.microsoft.com/office/drawing/2014/main" id="{86E797AB-3164-42FC-8A68-6E3A010E2A66}"/>
              </a:ext>
            </a:extLst>
          </p:cNvPr>
          <p:cNvSpPr txBox="1"/>
          <p:nvPr/>
        </p:nvSpPr>
        <p:spPr>
          <a:xfrm>
            <a:off x="4482828" y="3978106"/>
            <a:ext cx="1076826" cy="273050"/>
          </a:xfrm>
          <a:prstGeom prst="rect">
            <a:avLst/>
          </a:prstGeom>
          <a:noFill/>
        </p:spPr>
        <p:txBody>
          <a:bodyPr wrap="square" rtlCol="0" anchor="ctr">
            <a:noAutofit/>
          </a:bodyPr>
          <a:lstStyle/>
          <a:p>
            <a:pPr algn="ctr"/>
            <a:r>
              <a:rPr lang="fr-FR" sz="1000" b="1"/>
              <a:t>Poids ≥ 25 kg</a:t>
            </a:r>
          </a:p>
        </p:txBody>
      </p:sp>
      <p:sp>
        <p:nvSpPr>
          <p:cNvPr id="110" name="Rectangle 109">
            <a:extLst>
              <a:ext uri="{FF2B5EF4-FFF2-40B4-BE49-F238E27FC236}">
                <a16:creationId xmlns:a16="http://schemas.microsoft.com/office/drawing/2014/main" id="{04ED774A-5047-4715-8A29-072A8482AE6A}"/>
              </a:ext>
            </a:extLst>
          </p:cNvPr>
          <p:cNvSpPr/>
          <p:nvPr/>
        </p:nvSpPr>
        <p:spPr>
          <a:xfrm>
            <a:off x="0" y="9023844"/>
            <a:ext cx="7767776" cy="10407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pic>
        <p:nvPicPr>
          <p:cNvPr id="111" name="Picture 110" descr="Logo&#10;&#10;Description automatically generated">
            <a:extLst>
              <a:ext uri="{FF2B5EF4-FFF2-40B4-BE49-F238E27FC236}">
                <a16:creationId xmlns:a16="http://schemas.microsoft.com/office/drawing/2014/main" id="{8758115A-523C-4DE6-BB41-7D99F3B3AC96}"/>
              </a:ext>
            </a:extLst>
          </p:cNvPr>
          <p:cNvPicPr>
            <a:picLocks noChangeAspect="1"/>
          </p:cNvPicPr>
          <p:nvPr/>
        </p:nvPicPr>
        <p:blipFill>
          <a:blip r:embed="rId5"/>
          <a:stretch>
            <a:fillRect/>
          </a:stretch>
        </p:blipFill>
        <p:spPr>
          <a:xfrm>
            <a:off x="6727700" y="9577513"/>
            <a:ext cx="1067040" cy="436517"/>
          </a:xfrm>
          <a:prstGeom prst="rect">
            <a:avLst/>
          </a:prstGeom>
        </p:spPr>
      </p:pic>
      <p:pic>
        <p:nvPicPr>
          <p:cNvPr id="112" name="Picture 111" descr="Logo, company name&#10;&#10;Description automatically generated">
            <a:extLst>
              <a:ext uri="{FF2B5EF4-FFF2-40B4-BE49-F238E27FC236}">
                <a16:creationId xmlns:a16="http://schemas.microsoft.com/office/drawing/2014/main" id="{3B080B24-FF58-43EA-BEB6-A1CD6141E76C}"/>
              </a:ext>
            </a:extLst>
          </p:cNvPr>
          <p:cNvPicPr>
            <a:picLocks noChangeAspect="1"/>
          </p:cNvPicPr>
          <p:nvPr/>
        </p:nvPicPr>
        <p:blipFill>
          <a:blip r:embed="rId6"/>
          <a:stretch>
            <a:fillRect/>
          </a:stretch>
        </p:blipFill>
        <p:spPr>
          <a:xfrm>
            <a:off x="6866218" y="9062867"/>
            <a:ext cx="872495" cy="563378"/>
          </a:xfrm>
          <a:prstGeom prst="rect">
            <a:avLst/>
          </a:prstGeom>
        </p:spPr>
      </p:pic>
      <p:sp>
        <p:nvSpPr>
          <p:cNvPr id="113" name="TextBox 112">
            <a:extLst>
              <a:ext uri="{FF2B5EF4-FFF2-40B4-BE49-F238E27FC236}">
                <a16:creationId xmlns:a16="http://schemas.microsoft.com/office/drawing/2014/main" id="{6CBD6145-7E88-4D13-9FDE-448D239EE3A7}"/>
              </a:ext>
            </a:extLst>
          </p:cNvPr>
          <p:cNvSpPr txBox="1"/>
          <p:nvPr/>
        </p:nvSpPr>
        <p:spPr bwMode="gray">
          <a:xfrm>
            <a:off x="19032" y="9273757"/>
            <a:ext cx="839824" cy="215444"/>
          </a:xfrm>
          <a:prstGeom prst="rect">
            <a:avLst/>
          </a:prstGeom>
          <a:noFill/>
        </p:spPr>
        <p:txBody>
          <a:bodyPr wrap="square" lIns="0" tIns="0" rIns="0" bIns="0" rtlCol="0">
            <a:spAutoFit/>
          </a:bodyPr>
          <a:lstStyle/>
          <a:p>
            <a:pPr algn="ctr">
              <a:spcBef>
                <a:spcPts val="500"/>
              </a:spcBef>
            </a:pPr>
            <a:r>
              <a:rPr lang="fr-FR" sz="1400" b="1" dirty="0">
                <a:latin typeface="Calibri" panose="020F0502020204030204" pitchFamily="34" charset="0"/>
              </a:rPr>
              <a:t>Rappels</a:t>
            </a:r>
          </a:p>
        </p:txBody>
      </p:sp>
      <p:pic>
        <p:nvPicPr>
          <p:cNvPr id="115" name="Graphic 114" descr="Badge Tick1 with solid fill">
            <a:extLst>
              <a:ext uri="{FF2B5EF4-FFF2-40B4-BE49-F238E27FC236}">
                <a16:creationId xmlns:a16="http://schemas.microsoft.com/office/drawing/2014/main" id="{D2E2AC95-3E34-466A-8EBE-6456C40C107E}"/>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66164" y="9508048"/>
            <a:ext cx="345561" cy="345561"/>
          </a:xfrm>
          <a:prstGeom prst="rect">
            <a:avLst/>
          </a:prstGeom>
        </p:spPr>
      </p:pic>
      <p:sp>
        <p:nvSpPr>
          <p:cNvPr id="118" name="Rectangle 117">
            <a:extLst>
              <a:ext uri="{FF2B5EF4-FFF2-40B4-BE49-F238E27FC236}">
                <a16:creationId xmlns:a16="http://schemas.microsoft.com/office/drawing/2014/main" id="{ECD77BBC-6C7A-40C2-9E6E-89BDB6FE2875}"/>
              </a:ext>
            </a:extLst>
          </p:cNvPr>
          <p:cNvSpPr/>
          <p:nvPr/>
        </p:nvSpPr>
        <p:spPr>
          <a:xfrm>
            <a:off x="880815" y="9694525"/>
            <a:ext cx="5305510" cy="221599"/>
          </a:xfrm>
          <a:prstGeom prst="rect">
            <a:avLst/>
          </a:prstGeom>
          <a:noFill/>
        </p:spPr>
        <p:txBody>
          <a:bodyPr wrap="square" lIns="0" tIns="0" rIns="0" bIns="0" rtlCol="0">
            <a:spAutoFit/>
          </a:bodyPr>
          <a:lstStyle/>
          <a:p>
            <a:pPr algn="just">
              <a:lnSpc>
                <a:spcPct val="90000"/>
              </a:lnSpc>
            </a:pPr>
            <a:r>
              <a:rPr lang="fr-FR" sz="800" b="1" dirty="0">
                <a:latin typeface="Calibri" panose="020F0502020204030204" pitchFamily="34" charset="0"/>
              </a:rPr>
              <a:t>*</a:t>
            </a:r>
            <a:r>
              <a:rPr lang="fr-FR" sz="800" dirty="0">
                <a:latin typeface="Calibri" panose="020F0502020204030204" pitchFamily="34" charset="0"/>
              </a:rPr>
              <a:t>La mesure doit avoir été effectuée moins de 12 mois auparavant, sinon une nouvelle mesure de la charge virale est recommandée.</a:t>
            </a:r>
          </a:p>
        </p:txBody>
      </p:sp>
      <p:sp>
        <p:nvSpPr>
          <p:cNvPr id="207" name="TextBox 206">
            <a:extLst>
              <a:ext uri="{FF2B5EF4-FFF2-40B4-BE49-F238E27FC236}">
                <a16:creationId xmlns:a16="http://schemas.microsoft.com/office/drawing/2014/main" id="{FE865E4D-915E-4ADE-8119-AD892F65FA1B}"/>
              </a:ext>
            </a:extLst>
          </p:cNvPr>
          <p:cNvSpPr txBox="1"/>
          <p:nvPr/>
        </p:nvSpPr>
        <p:spPr>
          <a:xfrm>
            <a:off x="5177194" y="6900142"/>
            <a:ext cx="1020109" cy="274320"/>
          </a:xfrm>
          <a:prstGeom prst="rect">
            <a:avLst/>
          </a:prstGeom>
          <a:noFill/>
        </p:spPr>
        <p:txBody>
          <a:bodyPr wrap="square" rtlCol="0" anchor="ctr">
            <a:noAutofit/>
          </a:bodyPr>
          <a:lstStyle/>
          <a:p>
            <a:pPr algn="ctr"/>
            <a:r>
              <a:rPr lang="fr-FR" sz="1000" b="1"/>
              <a:t>Poids ≥ 25 kg</a:t>
            </a:r>
          </a:p>
        </p:txBody>
      </p:sp>
      <p:sp>
        <p:nvSpPr>
          <p:cNvPr id="127" name="TextBox 126">
            <a:extLst>
              <a:ext uri="{FF2B5EF4-FFF2-40B4-BE49-F238E27FC236}">
                <a16:creationId xmlns:a16="http://schemas.microsoft.com/office/drawing/2014/main" id="{1C161DB8-BCB5-4554-B434-02CE4ACA7F14}"/>
              </a:ext>
            </a:extLst>
          </p:cNvPr>
          <p:cNvSpPr txBox="1"/>
          <p:nvPr/>
        </p:nvSpPr>
        <p:spPr bwMode="gray">
          <a:xfrm>
            <a:off x="880815" y="9070485"/>
            <a:ext cx="5411940" cy="467820"/>
          </a:xfrm>
          <a:prstGeom prst="rect">
            <a:avLst/>
          </a:prstGeom>
          <a:noFill/>
        </p:spPr>
        <p:txBody>
          <a:bodyPr wrap="square" lIns="0" tIns="0" rIns="0" bIns="0" rtlCol="0">
            <a:spAutoFit/>
          </a:bodyPr>
          <a:lstStyle/>
          <a:p>
            <a:pPr algn="just">
              <a:lnSpc>
                <a:spcPct val="95000"/>
              </a:lnSpc>
            </a:pPr>
            <a:r>
              <a:rPr lang="fr-FR" sz="800" b="1" dirty="0">
                <a:latin typeface="Calibri" panose="020F0502020204030204" pitchFamily="34" charset="0"/>
              </a:rPr>
              <a:t>Enfants atteints de TB :  </a:t>
            </a:r>
            <a:r>
              <a:rPr lang="fr-FR" sz="800" dirty="0">
                <a:latin typeface="Calibri" panose="020F0502020204030204" pitchFamily="34" charset="0"/>
              </a:rPr>
              <a:t>Pour les enfants atteints de TB prenant de la Rifampicine, le DTG doit être administré deux fois par jour. Pour les enfants sous DTG en formulation unique (pas de TLD), la dose doit être prise une fois le matin et une fois le soir. Pour les enfants sous TLD, il faut prendre 1 comprimé de TLD puis 1 comprimé de DTG 50 mg après 12 heures. Respectez les directives nationales pour décider à quel moment un enfant qui a terminé sa thérapie contre la TB doit revenir à une posologie standard</a:t>
            </a:r>
            <a:endParaRPr lang="fr-FR" sz="800" dirty="0"/>
          </a:p>
        </p:txBody>
      </p:sp>
      <p:sp>
        <p:nvSpPr>
          <p:cNvPr id="138" name="TextBox 137">
            <a:extLst>
              <a:ext uri="{FF2B5EF4-FFF2-40B4-BE49-F238E27FC236}">
                <a16:creationId xmlns:a16="http://schemas.microsoft.com/office/drawing/2014/main" id="{A7C169F2-9884-4322-90FA-F9A3EF55AE6D}"/>
              </a:ext>
            </a:extLst>
          </p:cNvPr>
          <p:cNvSpPr txBox="1"/>
          <p:nvPr/>
        </p:nvSpPr>
        <p:spPr>
          <a:xfrm rot="16200000">
            <a:off x="-1069342" y="1926304"/>
            <a:ext cx="2547108" cy="408425"/>
          </a:xfrm>
          <a:prstGeom prst="rect">
            <a:avLst/>
          </a:prstGeom>
          <a:solidFill>
            <a:schemeClr val="accent5">
              <a:lumMod val="40000"/>
              <a:lumOff val="60000"/>
            </a:schemeClr>
          </a:solidFill>
        </p:spPr>
        <p:txBody>
          <a:bodyPr wrap="square" rtlCol="0" anchor="ctr">
            <a:noAutofit/>
          </a:bodyPr>
          <a:lstStyle/>
          <a:p>
            <a:pPr algn="ctr"/>
            <a:r>
              <a:rPr lang="fr-FR" sz="1400" b="1"/>
              <a:t>Poids de l'enfant : 3.0 – 19.9 kg</a:t>
            </a:r>
            <a:endParaRPr lang="fr-FR" sz="1400"/>
          </a:p>
        </p:txBody>
      </p:sp>
      <p:sp>
        <p:nvSpPr>
          <p:cNvPr id="142" name="TextBox 141">
            <a:extLst>
              <a:ext uri="{FF2B5EF4-FFF2-40B4-BE49-F238E27FC236}">
                <a16:creationId xmlns:a16="http://schemas.microsoft.com/office/drawing/2014/main" id="{7B9755D2-FD86-4980-91B6-FC3B41136A6D}"/>
              </a:ext>
            </a:extLst>
          </p:cNvPr>
          <p:cNvSpPr txBox="1"/>
          <p:nvPr/>
        </p:nvSpPr>
        <p:spPr>
          <a:xfrm rot="16200000">
            <a:off x="-1928945" y="5333014"/>
            <a:ext cx="4266321" cy="408432"/>
          </a:xfrm>
          <a:prstGeom prst="rect">
            <a:avLst/>
          </a:prstGeom>
          <a:solidFill>
            <a:schemeClr val="accent3">
              <a:lumMod val="40000"/>
              <a:lumOff val="60000"/>
            </a:schemeClr>
          </a:solidFill>
        </p:spPr>
        <p:txBody>
          <a:bodyPr wrap="square" rtlCol="0" anchor="ctr">
            <a:noAutofit/>
          </a:bodyPr>
          <a:lstStyle/>
          <a:p>
            <a:pPr algn="ctr"/>
            <a:r>
              <a:rPr lang="fr-FR" sz="1400" b="1"/>
              <a:t>Poids de l'enfant : 20.0 – 29.9 kg</a:t>
            </a:r>
            <a:endParaRPr lang="fr-FR" sz="1400"/>
          </a:p>
        </p:txBody>
      </p:sp>
      <p:sp>
        <p:nvSpPr>
          <p:cNvPr id="143" name="TextBox 142">
            <a:extLst>
              <a:ext uri="{FF2B5EF4-FFF2-40B4-BE49-F238E27FC236}">
                <a16:creationId xmlns:a16="http://schemas.microsoft.com/office/drawing/2014/main" id="{0D0024B6-5F70-4F5D-A406-151758B87410}"/>
              </a:ext>
            </a:extLst>
          </p:cNvPr>
          <p:cNvSpPr txBox="1"/>
          <p:nvPr/>
        </p:nvSpPr>
        <p:spPr>
          <a:xfrm rot="16200000">
            <a:off x="-472390" y="8138355"/>
            <a:ext cx="1353210" cy="408425"/>
          </a:xfrm>
          <a:prstGeom prst="rect">
            <a:avLst/>
          </a:prstGeom>
          <a:solidFill>
            <a:schemeClr val="accent4">
              <a:lumMod val="40000"/>
              <a:lumOff val="60000"/>
            </a:schemeClr>
          </a:solidFill>
        </p:spPr>
        <p:txBody>
          <a:bodyPr wrap="square" lIns="0" rIns="0" rtlCol="0" anchor="ctr">
            <a:noAutofit/>
          </a:bodyPr>
          <a:lstStyle/>
          <a:p>
            <a:pPr algn="ctr"/>
            <a:r>
              <a:rPr lang="fr-FR" sz="1400" b="1"/>
              <a:t>Poids : ≥ 30 kg</a:t>
            </a:r>
            <a:endParaRPr lang="fr-FR" sz="1400"/>
          </a:p>
        </p:txBody>
      </p:sp>
      <p:sp>
        <p:nvSpPr>
          <p:cNvPr id="144" name="TextBox 143">
            <a:extLst>
              <a:ext uri="{FF2B5EF4-FFF2-40B4-BE49-F238E27FC236}">
                <a16:creationId xmlns:a16="http://schemas.microsoft.com/office/drawing/2014/main" id="{939EE810-65D9-432C-889C-D33362D0315D}"/>
              </a:ext>
            </a:extLst>
          </p:cNvPr>
          <p:cNvSpPr txBox="1"/>
          <p:nvPr/>
        </p:nvSpPr>
        <p:spPr>
          <a:xfrm>
            <a:off x="6200355" y="2215987"/>
            <a:ext cx="1517904" cy="320040"/>
          </a:xfrm>
          <a:prstGeom prst="rect">
            <a:avLst/>
          </a:prstGeom>
          <a:solidFill>
            <a:schemeClr val="tx2">
              <a:lumMod val="20000"/>
              <a:lumOff val="80000"/>
            </a:schemeClr>
          </a:solidFill>
        </p:spPr>
        <p:txBody>
          <a:bodyPr wrap="square" rtlCol="0" anchor="ctr">
            <a:noAutofit/>
          </a:bodyPr>
          <a:lstStyle/>
          <a:p>
            <a:pPr algn="ctr"/>
            <a:r>
              <a:rPr lang="fr-FR" sz="1100" b="1" dirty="0"/>
              <a:t>ABC/3TC 120/60 mg + </a:t>
            </a:r>
            <a:r>
              <a:rPr lang="en-GB" sz="1100" b="1" dirty="0">
                <a:solidFill>
                  <a:srgbClr val="7030A0"/>
                </a:solidFill>
              </a:rPr>
              <a:t>pDTG 10 mg</a:t>
            </a:r>
            <a:endParaRPr lang="fr-FR" sz="1100" b="1" dirty="0">
              <a:solidFill>
                <a:srgbClr val="7030A0"/>
              </a:solidFill>
            </a:endParaRPr>
          </a:p>
        </p:txBody>
      </p:sp>
      <p:sp>
        <p:nvSpPr>
          <p:cNvPr id="145" name="TextBox 144">
            <a:extLst>
              <a:ext uri="{FF2B5EF4-FFF2-40B4-BE49-F238E27FC236}">
                <a16:creationId xmlns:a16="http://schemas.microsoft.com/office/drawing/2014/main" id="{C7617A90-71EB-43A7-9927-B783D5253D1A}"/>
              </a:ext>
            </a:extLst>
          </p:cNvPr>
          <p:cNvSpPr txBox="1"/>
          <p:nvPr/>
        </p:nvSpPr>
        <p:spPr>
          <a:xfrm>
            <a:off x="6200355" y="2577127"/>
            <a:ext cx="1517904" cy="320040"/>
          </a:xfrm>
          <a:prstGeom prst="rect">
            <a:avLst/>
          </a:prstGeom>
          <a:solidFill>
            <a:schemeClr val="tx2">
              <a:lumMod val="20000"/>
              <a:lumOff val="80000"/>
            </a:schemeClr>
          </a:solidFill>
        </p:spPr>
        <p:txBody>
          <a:bodyPr wrap="square" rtlCol="0" anchor="ctr">
            <a:noAutofit/>
          </a:bodyPr>
          <a:lstStyle/>
          <a:p>
            <a:pPr algn="ctr"/>
            <a:r>
              <a:rPr lang="fr-FR" sz="1100" b="1" dirty="0"/>
              <a:t>AZT/3TC 60/30 mg + </a:t>
            </a:r>
            <a:r>
              <a:rPr lang="en-GB" sz="1100" b="1" dirty="0">
                <a:solidFill>
                  <a:srgbClr val="7030A0"/>
                </a:solidFill>
              </a:rPr>
              <a:t>pDTG 10 mg</a:t>
            </a:r>
            <a:endParaRPr lang="fr-FR" sz="1100" b="1" dirty="0">
              <a:solidFill>
                <a:srgbClr val="7030A0"/>
              </a:solidFill>
            </a:endParaRPr>
          </a:p>
        </p:txBody>
      </p:sp>
      <p:cxnSp>
        <p:nvCxnSpPr>
          <p:cNvPr id="147" name="Connector: Elbow 146">
            <a:extLst>
              <a:ext uri="{FF2B5EF4-FFF2-40B4-BE49-F238E27FC236}">
                <a16:creationId xmlns:a16="http://schemas.microsoft.com/office/drawing/2014/main" id="{EEB973BB-39EA-44E0-B2A4-275B6FB0F423}"/>
              </a:ext>
            </a:extLst>
          </p:cNvPr>
          <p:cNvCxnSpPr>
            <a:cxnSpLocks/>
            <a:stCxn id="59" idx="3"/>
            <a:endCxn id="144" idx="1"/>
          </p:cNvCxnSpPr>
          <p:nvPr/>
        </p:nvCxnSpPr>
        <p:spPr>
          <a:xfrm flipV="1">
            <a:off x="3984200" y="2376007"/>
            <a:ext cx="2216155" cy="180570"/>
          </a:xfrm>
          <a:prstGeom prst="bentConnector3">
            <a:avLst>
              <a:gd name="adj1" fmla="val 2919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Connector: Elbow 147">
            <a:extLst>
              <a:ext uri="{FF2B5EF4-FFF2-40B4-BE49-F238E27FC236}">
                <a16:creationId xmlns:a16="http://schemas.microsoft.com/office/drawing/2014/main" id="{918E4647-2484-42BE-AC8B-BBC201B07FB6}"/>
              </a:ext>
            </a:extLst>
          </p:cNvPr>
          <p:cNvCxnSpPr>
            <a:cxnSpLocks/>
            <a:stCxn id="59" idx="3"/>
            <a:endCxn id="145" idx="1"/>
          </p:cNvCxnSpPr>
          <p:nvPr/>
        </p:nvCxnSpPr>
        <p:spPr>
          <a:xfrm>
            <a:off x="3984200" y="2556577"/>
            <a:ext cx="2216155" cy="180570"/>
          </a:xfrm>
          <a:prstGeom prst="bentConnector3">
            <a:avLst>
              <a:gd name="adj1" fmla="val 2919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6" name="TextBox 145">
            <a:extLst>
              <a:ext uri="{FF2B5EF4-FFF2-40B4-BE49-F238E27FC236}">
                <a16:creationId xmlns:a16="http://schemas.microsoft.com/office/drawing/2014/main" id="{78548EA0-D0D5-4B97-B4DC-57FC7CAF6CBB}"/>
              </a:ext>
            </a:extLst>
          </p:cNvPr>
          <p:cNvSpPr txBox="1"/>
          <p:nvPr/>
        </p:nvSpPr>
        <p:spPr>
          <a:xfrm>
            <a:off x="4540956" y="2107116"/>
            <a:ext cx="1689203" cy="264038"/>
          </a:xfrm>
          <a:prstGeom prst="rect">
            <a:avLst/>
          </a:prstGeom>
          <a:noFill/>
        </p:spPr>
        <p:txBody>
          <a:bodyPr wrap="square" rtlCol="0" anchor="ctr">
            <a:noAutofit/>
          </a:bodyPr>
          <a:lstStyle/>
          <a:p>
            <a:pPr algn="ctr"/>
            <a:r>
              <a:rPr lang="fr-FR" sz="1000" b="1"/>
              <a:t>Pas d'échec/Intolérance</a:t>
            </a:r>
          </a:p>
          <a:p>
            <a:pPr algn="ctr"/>
            <a:r>
              <a:rPr lang="fr-FR" sz="1000" b="1"/>
              <a:t> a l’ABC</a:t>
            </a:r>
          </a:p>
        </p:txBody>
      </p:sp>
      <p:sp>
        <p:nvSpPr>
          <p:cNvPr id="168" name="TextBox 167">
            <a:extLst>
              <a:ext uri="{FF2B5EF4-FFF2-40B4-BE49-F238E27FC236}">
                <a16:creationId xmlns:a16="http://schemas.microsoft.com/office/drawing/2014/main" id="{7A0ACBED-0EE8-4AF1-A5B4-F94BDF77F89A}"/>
              </a:ext>
            </a:extLst>
          </p:cNvPr>
          <p:cNvSpPr txBox="1"/>
          <p:nvPr/>
        </p:nvSpPr>
        <p:spPr>
          <a:xfrm>
            <a:off x="4565228" y="2730782"/>
            <a:ext cx="1657286" cy="204716"/>
          </a:xfrm>
          <a:prstGeom prst="rect">
            <a:avLst/>
          </a:prstGeom>
          <a:noFill/>
        </p:spPr>
        <p:txBody>
          <a:bodyPr wrap="square" rtlCol="0" anchor="ctr">
            <a:noAutofit/>
          </a:bodyPr>
          <a:lstStyle/>
          <a:p>
            <a:pPr algn="ctr"/>
            <a:r>
              <a:rPr lang="fr-FR" sz="1000" b="1"/>
              <a:t>Échec/Intolérance à l'ABC</a:t>
            </a:r>
          </a:p>
        </p:txBody>
      </p:sp>
      <p:sp>
        <p:nvSpPr>
          <p:cNvPr id="242" name="TextBox 241">
            <a:extLst>
              <a:ext uri="{FF2B5EF4-FFF2-40B4-BE49-F238E27FC236}">
                <a16:creationId xmlns:a16="http://schemas.microsoft.com/office/drawing/2014/main" id="{841415A3-8D69-406E-971D-1C72BB2F0546}"/>
              </a:ext>
            </a:extLst>
          </p:cNvPr>
          <p:cNvSpPr txBox="1"/>
          <p:nvPr/>
        </p:nvSpPr>
        <p:spPr>
          <a:xfrm>
            <a:off x="6200355" y="6433032"/>
            <a:ext cx="1517904" cy="320040"/>
          </a:xfrm>
          <a:prstGeom prst="rect">
            <a:avLst/>
          </a:prstGeom>
          <a:solidFill>
            <a:schemeClr val="tx2">
              <a:lumMod val="20000"/>
              <a:lumOff val="80000"/>
            </a:schemeClr>
          </a:solidFill>
        </p:spPr>
        <p:txBody>
          <a:bodyPr wrap="square" rtlCol="0" anchor="ctr">
            <a:noAutofit/>
          </a:bodyPr>
          <a:lstStyle/>
          <a:p>
            <a:pPr algn="ctr"/>
            <a:r>
              <a:rPr lang="fr-FR" sz="1100" b="1"/>
              <a:t>AZT/3TC 60/30 mg + </a:t>
            </a:r>
            <a:r>
              <a:rPr lang="fr-FR" sz="1100" b="1">
                <a:solidFill>
                  <a:srgbClr val="0066FF"/>
                </a:solidFill>
              </a:rPr>
              <a:t>DTG 50 mg</a:t>
            </a:r>
          </a:p>
        </p:txBody>
      </p:sp>
      <p:sp>
        <p:nvSpPr>
          <p:cNvPr id="244" name="TextBox 243">
            <a:extLst>
              <a:ext uri="{FF2B5EF4-FFF2-40B4-BE49-F238E27FC236}">
                <a16:creationId xmlns:a16="http://schemas.microsoft.com/office/drawing/2014/main" id="{1A80C0A4-BE3F-431F-A31F-8A44F9E53494}"/>
              </a:ext>
            </a:extLst>
          </p:cNvPr>
          <p:cNvSpPr txBox="1"/>
          <p:nvPr/>
        </p:nvSpPr>
        <p:spPr>
          <a:xfrm>
            <a:off x="6200355" y="6787583"/>
            <a:ext cx="1517904" cy="320040"/>
          </a:xfrm>
          <a:prstGeom prst="rect">
            <a:avLst/>
          </a:prstGeom>
          <a:solidFill>
            <a:schemeClr val="tx2">
              <a:lumMod val="20000"/>
              <a:lumOff val="80000"/>
            </a:schemeClr>
          </a:solidFill>
        </p:spPr>
        <p:txBody>
          <a:bodyPr wrap="square" rtlCol="0" anchor="ctr">
            <a:noAutofit/>
          </a:bodyPr>
          <a:lstStyle/>
          <a:p>
            <a:pPr algn="ctr"/>
            <a:r>
              <a:rPr lang="fr-FR" sz="1100" b="1"/>
              <a:t>AZT/3TC 300/150 mg + </a:t>
            </a:r>
            <a:r>
              <a:rPr lang="fr-FR" sz="1100" b="1">
                <a:solidFill>
                  <a:srgbClr val="0066FF"/>
                </a:solidFill>
              </a:rPr>
              <a:t>DTG 50 mg</a:t>
            </a:r>
          </a:p>
        </p:txBody>
      </p:sp>
      <p:cxnSp>
        <p:nvCxnSpPr>
          <p:cNvPr id="245" name="Connector: Elbow 244">
            <a:extLst>
              <a:ext uri="{FF2B5EF4-FFF2-40B4-BE49-F238E27FC236}">
                <a16:creationId xmlns:a16="http://schemas.microsoft.com/office/drawing/2014/main" id="{9D672793-5CC3-4246-8903-10E9C0A383DD}"/>
              </a:ext>
            </a:extLst>
          </p:cNvPr>
          <p:cNvCxnSpPr>
            <a:cxnSpLocks/>
            <a:stCxn id="123" idx="3"/>
          </p:cNvCxnSpPr>
          <p:nvPr/>
        </p:nvCxnSpPr>
        <p:spPr>
          <a:xfrm flipV="1">
            <a:off x="3984200" y="5965754"/>
            <a:ext cx="1189944" cy="399080"/>
          </a:xfrm>
          <a:prstGeom prst="bentConnector3">
            <a:avLst>
              <a:gd name="adj1" fmla="val 57471"/>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5" name="Connector: Elbow 254">
            <a:extLst>
              <a:ext uri="{FF2B5EF4-FFF2-40B4-BE49-F238E27FC236}">
                <a16:creationId xmlns:a16="http://schemas.microsoft.com/office/drawing/2014/main" id="{6BD0F8A9-B7AC-46F4-B74F-BB04261122C8}"/>
              </a:ext>
            </a:extLst>
          </p:cNvPr>
          <p:cNvCxnSpPr>
            <a:cxnSpLocks/>
            <a:stCxn id="191" idx="1"/>
            <a:endCxn id="192" idx="1"/>
          </p:cNvCxnSpPr>
          <p:nvPr/>
        </p:nvCxnSpPr>
        <p:spPr>
          <a:xfrm rot="10800000" flipV="1">
            <a:off x="6200355" y="5782064"/>
            <a:ext cx="12700" cy="364075"/>
          </a:xfrm>
          <a:prstGeom prst="bentConnector3">
            <a:avLst>
              <a:gd name="adj1" fmla="val 8175000"/>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5" name="TextBox 274">
            <a:extLst>
              <a:ext uri="{FF2B5EF4-FFF2-40B4-BE49-F238E27FC236}">
                <a16:creationId xmlns:a16="http://schemas.microsoft.com/office/drawing/2014/main" id="{CF4065EE-D36E-4784-B5ED-C4FE260667A1}"/>
              </a:ext>
            </a:extLst>
          </p:cNvPr>
          <p:cNvSpPr txBox="1"/>
          <p:nvPr/>
        </p:nvSpPr>
        <p:spPr>
          <a:xfrm>
            <a:off x="3972643" y="5583586"/>
            <a:ext cx="1263081" cy="341642"/>
          </a:xfrm>
          <a:prstGeom prst="rect">
            <a:avLst/>
          </a:prstGeom>
          <a:noFill/>
        </p:spPr>
        <p:txBody>
          <a:bodyPr wrap="square" rtlCol="0" anchor="ctr">
            <a:noAutofit/>
          </a:bodyPr>
          <a:lstStyle/>
          <a:p>
            <a:pPr algn="ctr">
              <a:lnSpc>
                <a:spcPct val="90000"/>
              </a:lnSpc>
            </a:pPr>
            <a:r>
              <a:rPr lang="fr-FR" sz="1000" b="1"/>
              <a:t>Pas d'échec/Intolérance a l’ABC</a:t>
            </a:r>
          </a:p>
        </p:txBody>
      </p:sp>
      <p:cxnSp>
        <p:nvCxnSpPr>
          <p:cNvPr id="276" name="Connector: Elbow 275">
            <a:extLst>
              <a:ext uri="{FF2B5EF4-FFF2-40B4-BE49-F238E27FC236}">
                <a16:creationId xmlns:a16="http://schemas.microsoft.com/office/drawing/2014/main" id="{B0341077-F837-42C7-8B51-02CCCB9A5402}"/>
              </a:ext>
            </a:extLst>
          </p:cNvPr>
          <p:cNvCxnSpPr>
            <a:cxnSpLocks/>
            <a:stCxn id="123" idx="3"/>
          </p:cNvCxnSpPr>
          <p:nvPr/>
        </p:nvCxnSpPr>
        <p:spPr>
          <a:xfrm>
            <a:off x="3984200" y="6364834"/>
            <a:ext cx="1189944" cy="405493"/>
          </a:xfrm>
          <a:prstGeom prst="bentConnector3">
            <a:avLst>
              <a:gd name="adj1" fmla="val 57471"/>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2" name="Connector: Elbow 281">
            <a:extLst>
              <a:ext uri="{FF2B5EF4-FFF2-40B4-BE49-F238E27FC236}">
                <a16:creationId xmlns:a16="http://schemas.microsoft.com/office/drawing/2014/main" id="{0AF62397-ADBC-4E38-83B3-F26BB5FA45EF}"/>
              </a:ext>
            </a:extLst>
          </p:cNvPr>
          <p:cNvCxnSpPr>
            <a:cxnSpLocks/>
            <a:stCxn id="242" idx="1"/>
            <a:endCxn id="244" idx="1"/>
          </p:cNvCxnSpPr>
          <p:nvPr/>
        </p:nvCxnSpPr>
        <p:spPr>
          <a:xfrm rot="10800000" flipV="1">
            <a:off x="6200355" y="6593051"/>
            <a:ext cx="12700" cy="354551"/>
          </a:xfrm>
          <a:prstGeom prst="bentConnector3">
            <a:avLst>
              <a:gd name="adj1" fmla="val 8186087"/>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6" name="TextBox 285">
            <a:extLst>
              <a:ext uri="{FF2B5EF4-FFF2-40B4-BE49-F238E27FC236}">
                <a16:creationId xmlns:a16="http://schemas.microsoft.com/office/drawing/2014/main" id="{A5AC8648-87BA-4D68-9CD5-CAE6A8CB5526}"/>
              </a:ext>
            </a:extLst>
          </p:cNvPr>
          <p:cNvSpPr txBox="1"/>
          <p:nvPr/>
        </p:nvSpPr>
        <p:spPr>
          <a:xfrm>
            <a:off x="5218170" y="5555168"/>
            <a:ext cx="938157" cy="273050"/>
          </a:xfrm>
          <a:prstGeom prst="rect">
            <a:avLst/>
          </a:prstGeom>
          <a:noFill/>
        </p:spPr>
        <p:txBody>
          <a:bodyPr wrap="square" rtlCol="0" anchor="ctr">
            <a:noAutofit/>
          </a:bodyPr>
          <a:lstStyle/>
          <a:p>
            <a:pPr algn="ctr"/>
            <a:r>
              <a:rPr lang="fr-FR" sz="1000" b="1"/>
              <a:t>Poids &lt; 25 kg</a:t>
            </a:r>
          </a:p>
        </p:txBody>
      </p:sp>
      <p:sp>
        <p:nvSpPr>
          <p:cNvPr id="291" name="TextBox 290">
            <a:extLst>
              <a:ext uri="{FF2B5EF4-FFF2-40B4-BE49-F238E27FC236}">
                <a16:creationId xmlns:a16="http://schemas.microsoft.com/office/drawing/2014/main" id="{CEEA6119-672C-4CFB-87F4-B4899341BB3B}"/>
              </a:ext>
            </a:extLst>
          </p:cNvPr>
          <p:cNvSpPr txBox="1"/>
          <p:nvPr/>
        </p:nvSpPr>
        <p:spPr>
          <a:xfrm>
            <a:off x="3984200" y="6831131"/>
            <a:ext cx="1189941" cy="274320"/>
          </a:xfrm>
          <a:prstGeom prst="rect">
            <a:avLst/>
          </a:prstGeom>
          <a:noFill/>
        </p:spPr>
        <p:txBody>
          <a:bodyPr wrap="square" rtlCol="0" anchor="ctr">
            <a:noAutofit/>
          </a:bodyPr>
          <a:lstStyle>
            <a:defPPr>
              <a:defRPr lang="en-US"/>
            </a:defPPr>
            <a:lvl1pPr algn="ctr">
              <a:lnSpc>
                <a:spcPct val="90000"/>
              </a:lnSpc>
              <a:defRPr sz="1000" b="1"/>
            </a:lvl1pPr>
          </a:lstStyle>
          <a:p>
            <a:pPr algn="ctr"/>
            <a:r>
              <a:rPr lang="fr-FR" b="1"/>
              <a:t>Échec/Intolérance à l'ABC</a:t>
            </a:r>
          </a:p>
        </p:txBody>
      </p:sp>
      <p:sp>
        <p:nvSpPr>
          <p:cNvPr id="471" name="TextBox 470">
            <a:extLst>
              <a:ext uri="{FF2B5EF4-FFF2-40B4-BE49-F238E27FC236}">
                <a16:creationId xmlns:a16="http://schemas.microsoft.com/office/drawing/2014/main" id="{FEC374FF-4D5C-4F21-8764-1941E757C821}"/>
              </a:ext>
            </a:extLst>
          </p:cNvPr>
          <p:cNvSpPr txBox="1"/>
          <p:nvPr/>
        </p:nvSpPr>
        <p:spPr>
          <a:xfrm>
            <a:off x="5218170" y="6105478"/>
            <a:ext cx="938157" cy="273050"/>
          </a:xfrm>
          <a:prstGeom prst="rect">
            <a:avLst/>
          </a:prstGeom>
          <a:noFill/>
        </p:spPr>
        <p:txBody>
          <a:bodyPr wrap="square" rtlCol="0" anchor="ctr">
            <a:noAutofit/>
          </a:bodyPr>
          <a:lstStyle/>
          <a:p>
            <a:pPr algn="ctr"/>
            <a:r>
              <a:rPr lang="fr-FR" sz="1000" b="1"/>
              <a:t>Poids ≥ 25 kg</a:t>
            </a:r>
          </a:p>
        </p:txBody>
      </p:sp>
      <p:sp>
        <p:nvSpPr>
          <p:cNvPr id="488" name="TextBox 487">
            <a:extLst>
              <a:ext uri="{FF2B5EF4-FFF2-40B4-BE49-F238E27FC236}">
                <a16:creationId xmlns:a16="http://schemas.microsoft.com/office/drawing/2014/main" id="{0DA21044-24EE-4B99-8496-3C51D402E08A}"/>
              </a:ext>
            </a:extLst>
          </p:cNvPr>
          <p:cNvSpPr txBox="1"/>
          <p:nvPr/>
        </p:nvSpPr>
        <p:spPr>
          <a:xfrm>
            <a:off x="5218170" y="6362477"/>
            <a:ext cx="938157" cy="273050"/>
          </a:xfrm>
          <a:prstGeom prst="rect">
            <a:avLst/>
          </a:prstGeom>
          <a:noFill/>
        </p:spPr>
        <p:txBody>
          <a:bodyPr wrap="square" rtlCol="0" anchor="ctr">
            <a:noAutofit/>
          </a:bodyPr>
          <a:lstStyle/>
          <a:p>
            <a:pPr algn="ctr"/>
            <a:r>
              <a:rPr lang="fr-FR" sz="1000" b="1"/>
              <a:t>Poids &lt; 25 kg</a:t>
            </a:r>
          </a:p>
        </p:txBody>
      </p:sp>
      <p:cxnSp>
        <p:nvCxnSpPr>
          <p:cNvPr id="553" name="Straight Connector 552">
            <a:extLst>
              <a:ext uri="{FF2B5EF4-FFF2-40B4-BE49-F238E27FC236}">
                <a16:creationId xmlns:a16="http://schemas.microsoft.com/office/drawing/2014/main" id="{21F71DA4-BF0A-46F8-A6EA-A77AA34000D3}"/>
              </a:ext>
            </a:extLst>
          </p:cNvPr>
          <p:cNvCxnSpPr>
            <a:cxnSpLocks/>
          </p:cNvCxnSpPr>
          <p:nvPr/>
        </p:nvCxnSpPr>
        <p:spPr>
          <a:xfrm flipV="1">
            <a:off x="-8370" y="3404068"/>
            <a:ext cx="7785394" cy="775"/>
          </a:xfrm>
          <a:prstGeom prst="line">
            <a:avLst/>
          </a:prstGeom>
          <a:ln w="381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20" name="Rectangle 119">
            <a:extLst>
              <a:ext uri="{FF2B5EF4-FFF2-40B4-BE49-F238E27FC236}">
                <a16:creationId xmlns:a16="http://schemas.microsoft.com/office/drawing/2014/main" id="{569E6F42-C01E-49AE-87A9-22C3EFE887B0}"/>
              </a:ext>
            </a:extLst>
          </p:cNvPr>
          <p:cNvSpPr/>
          <p:nvPr/>
        </p:nvSpPr>
        <p:spPr>
          <a:xfrm>
            <a:off x="880815" y="9917482"/>
            <a:ext cx="5727650" cy="116955"/>
          </a:xfrm>
          <a:prstGeom prst="rect">
            <a:avLst/>
          </a:prstGeom>
          <a:noFill/>
        </p:spPr>
        <p:txBody>
          <a:bodyPr wrap="square" lIns="0" tIns="0" rIns="0" bIns="0" rtlCol="0">
            <a:spAutoFit/>
          </a:bodyPr>
          <a:lstStyle/>
          <a:p>
            <a:pPr algn="just">
              <a:lnSpc>
                <a:spcPct val="95000"/>
              </a:lnSpc>
            </a:pPr>
            <a:r>
              <a:rPr lang="fr-FR" sz="800" b="1" dirty="0">
                <a:latin typeface="Calibri" panose="020F0502020204030204" pitchFamily="34" charset="0"/>
              </a:rPr>
              <a:t>**</a:t>
            </a:r>
            <a:r>
              <a:rPr lang="fr-FR" sz="800" dirty="0">
                <a:latin typeface="Calibri" panose="020F0502020204030204" pitchFamily="34" charset="0"/>
              </a:rPr>
              <a:t>Respectez les directives nationales pour évaluer et confirmer l'échec du traitement chez les enfants.</a:t>
            </a:r>
          </a:p>
        </p:txBody>
      </p:sp>
      <p:cxnSp>
        <p:nvCxnSpPr>
          <p:cNvPr id="117" name="Straight Connector 116">
            <a:extLst>
              <a:ext uri="{FF2B5EF4-FFF2-40B4-BE49-F238E27FC236}">
                <a16:creationId xmlns:a16="http://schemas.microsoft.com/office/drawing/2014/main" id="{870C996B-4111-473E-BD48-11318B496FDB}"/>
              </a:ext>
            </a:extLst>
          </p:cNvPr>
          <p:cNvCxnSpPr>
            <a:cxnSpLocks/>
          </p:cNvCxnSpPr>
          <p:nvPr/>
        </p:nvCxnSpPr>
        <p:spPr>
          <a:xfrm>
            <a:off x="-8709" y="9025752"/>
            <a:ext cx="7785733"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C0F321F9-374E-4633-B583-6B7624CA34F2}"/>
              </a:ext>
            </a:extLst>
          </p:cNvPr>
          <p:cNvCxnSpPr>
            <a:cxnSpLocks/>
          </p:cNvCxnSpPr>
          <p:nvPr/>
        </p:nvCxnSpPr>
        <p:spPr>
          <a:xfrm flipV="1">
            <a:off x="-8370" y="7666877"/>
            <a:ext cx="7785394" cy="775"/>
          </a:xfrm>
          <a:prstGeom prst="line">
            <a:avLst/>
          </a:prstGeom>
          <a:ln w="381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06" name="TextBox 205">
            <a:extLst>
              <a:ext uri="{FF2B5EF4-FFF2-40B4-BE49-F238E27FC236}">
                <a16:creationId xmlns:a16="http://schemas.microsoft.com/office/drawing/2014/main" id="{55F2FE05-47B4-43E1-BED7-137FF0C9EF76}"/>
              </a:ext>
            </a:extLst>
          </p:cNvPr>
          <p:cNvSpPr txBox="1"/>
          <p:nvPr/>
        </p:nvSpPr>
        <p:spPr>
          <a:xfrm>
            <a:off x="907418" y="4706810"/>
            <a:ext cx="485944" cy="257984"/>
          </a:xfrm>
          <a:prstGeom prst="rect">
            <a:avLst/>
          </a:prstGeom>
          <a:noFill/>
        </p:spPr>
        <p:txBody>
          <a:bodyPr wrap="square" rtlCol="0">
            <a:noAutofit/>
          </a:bodyPr>
          <a:lstStyle/>
          <a:p>
            <a:pPr algn="ctr"/>
            <a:r>
              <a:rPr lang="fr-FR" sz="1100" b="1">
                <a:solidFill>
                  <a:srgbClr val="FF0000"/>
                </a:solidFill>
              </a:rPr>
              <a:t>Non</a:t>
            </a:r>
          </a:p>
        </p:txBody>
      </p:sp>
      <p:sp>
        <p:nvSpPr>
          <p:cNvPr id="227" name="TextBox 226">
            <a:extLst>
              <a:ext uri="{FF2B5EF4-FFF2-40B4-BE49-F238E27FC236}">
                <a16:creationId xmlns:a16="http://schemas.microsoft.com/office/drawing/2014/main" id="{74A33024-7D93-40CB-B391-BAC51D360B5C}"/>
              </a:ext>
            </a:extLst>
          </p:cNvPr>
          <p:cNvSpPr txBox="1"/>
          <p:nvPr/>
        </p:nvSpPr>
        <p:spPr>
          <a:xfrm>
            <a:off x="1517390" y="5340350"/>
            <a:ext cx="435132" cy="259214"/>
          </a:xfrm>
          <a:prstGeom prst="rect">
            <a:avLst/>
          </a:prstGeom>
          <a:noFill/>
        </p:spPr>
        <p:txBody>
          <a:bodyPr wrap="square" rtlCol="0">
            <a:noAutofit/>
          </a:bodyPr>
          <a:lstStyle/>
          <a:p>
            <a:pPr algn="ctr"/>
            <a:r>
              <a:rPr lang="fr-FR" sz="1100" b="1">
                <a:solidFill>
                  <a:srgbClr val="FF0000"/>
                </a:solidFill>
              </a:rPr>
              <a:t>Non</a:t>
            </a:r>
          </a:p>
        </p:txBody>
      </p:sp>
      <p:sp>
        <p:nvSpPr>
          <p:cNvPr id="252" name="TextBox 251">
            <a:extLst>
              <a:ext uri="{FF2B5EF4-FFF2-40B4-BE49-F238E27FC236}">
                <a16:creationId xmlns:a16="http://schemas.microsoft.com/office/drawing/2014/main" id="{60AD8C2B-F96C-49ED-930C-70B1098E9B4C}"/>
              </a:ext>
            </a:extLst>
          </p:cNvPr>
          <p:cNvSpPr txBox="1"/>
          <p:nvPr/>
        </p:nvSpPr>
        <p:spPr>
          <a:xfrm>
            <a:off x="2918121" y="1324343"/>
            <a:ext cx="412644" cy="259214"/>
          </a:xfrm>
          <a:prstGeom prst="rect">
            <a:avLst/>
          </a:prstGeom>
          <a:noFill/>
        </p:spPr>
        <p:txBody>
          <a:bodyPr wrap="square" rtlCol="0">
            <a:noAutofit/>
          </a:bodyPr>
          <a:lstStyle/>
          <a:p>
            <a:pPr algn="ctr"/>
            <a:r>
              <a:rPr lang="fr-FR" sz="1100" b="1">
                <a:solidFill>
                  <a:srgbClr val="00B050"/>
                </a:solidFill>
              </a:rPr>
              <a:t>Oui</a:t>
            </a:r>
          </a:p>
        </p:txBody>
      </p:sp>
      <p:sp>
        <p:nvSpPr>
          <p:cNvPr id="258" name="TextBox 257">
            <a:extLst>
              <a:ext uri="{FF2B5EF4-FFF2-40B4-BE49-F238E27FC236}">
                <a16:creationId xmlns:a16="http://schemas.microsoft.com/office/drawing/2014/main" id="{F60852B2-F183-4618-9C5C-FE787E79FAE5}"/>
              </a:ext>
            </a:extLst>
          </p:cNvPr>
          <p:cNvSpPr txBox="1"/>
          <p:nvPr/>
        </p:nvSpPr>
        <p:spPr>
          <a:xfrm>
            <a:off x="3917814" y="1738020"/>
            <a:ext cx="412644" cy="259214"/>
          </a:xfrm>
          <a:prstGeom prst="rect">
            <a:avLst/>
          </a:prstGeom>
          <a:noFill/>
        </p:spPr>
        <p:txBody>
          <a:bodyPr wrap="square" rtlCol="0">
            <a:noAutofit/>
          </a:bodyPr>
          <a:lstStyle/>
          <a:p>
            <a:pPr algn="ctr"/>
            <a:r>
              <a:rPr lang="fr-FR" sz="1100" b="1">
                <a:solidFill>
                  <a:srgbClr val="00B050"/>
                </a:solidFill>
              </a:rPr>
              <a:t>Oui</a:t>
            </a:r>
          </a:p>
        </p:txBody>
      </p:sp>
      <p:sp>
        <p:nvSpPr>
          <p:cNvPr id="260" name="TextBox 259">
            <a:extLst>
              <a:ext uri="{FF2B5EF4-FFF2-40B4-BE49-F238E27FC236}">
                <a16:creationId xmlns:a16="http://schemas.microsoft.com/office/drawing/2014/main" id="{E41C0CFC-3AF1-46AD-91DF-655CA5E8C02B}"/>
              </a:ext>
            </a:extLst>
          </p:cNvPr>
          <p:cNvSpPr txBox="1"/>
          <p:nvPr/>
        </p:nvSpPr>
        <p:spPr>
          <a:xfrm>
            <a:off x="4096883" y="2341139"/>
            <a:ext cx="412644" cy="259214"/>
          </a:xfrm>
          <a:prstGeom prst="rect">
            <a:avLst/>
          </a:prstGeom>
          <a:noFill/>
        </p:spPr>
        <p:txBody>
          <a:bodyPr wrap="square" rtlCol="0">
            <a:noAutofit/>
          </a:bodyPr>
          <a:lstStyle/>
          <a:p>
            <a:pPr algn="ctr"/>
            <a:r>
              <a:rPr lang="fr-FR" sz="1100" b="1">
                <a:solidFill>
                  <a:srgbClr val="00B050"/>
                </a:solidFill>
              </a:rPr>
              <a:t>Oui</a:t>
            </a:r>
          </a:p>
        </p:txBody>
      </p:sp>
      <p:sp>
        <p:nvSpPr>
          <p:cNvPr id="263" name="TextBox 262">
            <a:extLst>
              <a:ext uri="{FF2B5EF4-FFF2-40B4-BE49-F238E27FC236}">
                <a16:creationId xmlns:a16="http://schemas.microsoft.com/office/drawing/2014/main" id="{97A9B208-003F-4F40-AC5C-408B06D61F2F}"/>
              </a:ext>
            </a:extLst>
          </p:cNvPr>
          <p:cNvSpPr txBox="1"/>
          <p:nvPr/>
        </p:nvSpPr>
        <p:spPr>
          <a:xfrm>
            <a:off x="2352409" y="3637783"/>
            <a:ext cx="412644" cy="259214"/>
          </a:xfrm>
          <a:prstGeom prst="rect">
            <a:avLst/>
          </a:prstGeom>
          <a:noFill/>
        </p:spPr>
        <p:txBody>
          <a:bodyPr wrap="square" rtlCol="0">
            <a:noAutofit/>
          </a:bodyPr>
          <a:lstStyle/>
          <a:p>
            <a:pPr algn="ctr"/>
            <a:r>
              <a:rPr lang="fr-FR" sz="1100" b="1">
                <a:solidFill>
                  <a:srgbClr val="00B050"/>
                </a:solidFill>
              </a:rPr>
              <a:t>Oui</a:t>
            </a:r>
          </a:p>
        </p:txBody>
      </p:sp>
      <p:sp>
        <p:nvSpPr>
          <p:cNvPr id="273" name="TextBox 272">
            <a:extLst>
              <a:ext uri="{FF2B5EF4-FFF2-40B4-BE49-F238E27FC236}">
                <a16:creationId xmlns:a16="http://schemas.microsoft.com/office/drawing/2014/main" id="{F1D31B38-B357-4267-ADA4-F64285C1DD6E}"/>
              </a:ext>
            </a:extLst>
          </p:cNvPr>
          <p:cNvSpPr txBox="1"/>
          <p:nvPr/>
        </p:nvSpPr>
        <p:spPr>
          <a:xfrm>
            <a:off x="2918121" y="4290543"/>
            <a:ext cx="412644" cy="259214"/>
          </a:xfrm>
          <a:prstGeom prst="rect">
            <a:avLst/>
          </a:prstGeom>
          <a:noFill/>
        </p:spPr>
        <p:txBody>
          <a:bodyPr wrap="square" rtlCol="0">
            <a:noAutofit/>
          </a:bodyPr>
          <a:lstStyle/>
          <a:p>
            <a:pPr algn="ctr"/>
            <a:r>
              <a:rPr lang="fr-FR" sz="1100" b="1">
                <a:solidFill>
                  <a:srgbClr val="00B050"/>
                </a:solidFill>
              </a:rPr>
              <a:t>Oui</a:t>
            </a:r>
          </a:p>
        </p:txBody>
      </p:sp>
      <p:sp>
        <p:nvSpPr>
          <p:cNvPr id="277" name="TextBox 276">
            <a:extLst>
              <a:ext uri="{FF2B5EF4-FFF2-40B4-BE49-F238E27FC236}">
                <a16:creationId xmlns:a16="http://schemas.microsoft.com/office/drawing/2014/main" id="{B9569FCA-4C2C-4470-9D13-26BF2CFC91BC}"/>
              </a:ext>
            </a:extLst>
          </p:cNvPr>
          <p:cNvSpPr txBox="1"/>
          <p:nvPr/>
        </p:nvSpPr>
        <p:spPr>
          <a:xfrm>
            <a:off x="3860462" y="4931062"/>
            <a:ext cx="412644" cy="259214"/>
          </a:xfrm>
          <a:prstGeom prst="rect">
            <a:avLst/>
          </a:prstGeom>
          <a:noFill/>
        </p:spPr>
        <p:txBody>
          <a:bodyPr wrap="square" rtlCol="0">
            <a:noAutofit/>
          </a:bodyPr>
          <a:lstStyle/>
          <a:p>
            <a:pPr algn="ctr"/>
            <a:r>
              <a:rPr lang="fr-FR" sz="1100" b="1">
                <a:solidFill>
                  <a:srgbClr val="00B050"/>
                </a:solidFill>
              </a:rPr>
              <a:t>Oui</a:t>
            </a:r>
          </a:p>
        </p:txBody>
      </p:sp>
      <p:sp>
        <p:nvSpPr>
          <p:cNvPr id="279" name="TextBox 278">
            <a:extLst>
              <a:ext uri="{FF2B5EF4-FFF2-40B4-BE49-F238E27FC236}">
                <a16:creationId xmlns:a16="http://schemas.microsoft.com/office/drawing/2014/main" id="{5E1DABEA-4F4A-4C4B-A376-6E74FFEB3478}"/>
              </a:ext>
            </a:extLst>
          </p:cNvPr>
          <p:cNvSpPr txBox="1"/>
          <p:nvPr/>
        </p:nvSpPr>
        <p:spPr>
          <a:xfrm>
            <a:off x="4096883" y="6156036"/>
            <a:ext cx="412644" cy="259214"/>
          </a:xfrm>
          <a:prstGeom prst="rect">
            <a:avLst/>
          </a:prstGeom>
          <a:noFill/>
        </p:spPr>
        <p:txBody>
          <a:bodyPr wrap="square" rtlCol="0">
            <a:noAutofit/>
          </a:bodyPr>
          <a:lstStyle/>
          <a:p>
            <a:pPr algn="ctr"/>
            <a:r>
              <a:rPr lang="fr-FR" sz="1100" b="1">
                <a:solidFill>
                  <a:srgbClr val="00B050"/>
                </a:solidFill>
              </a:rPr>
              <a:t>Oui</a:t>
            </a:r>
          </a:p>
        </p:txBody>
      </p:sp>
      <p:cxnSp>
        <p:nvCxnSpPr>
          <p:cNvPr id="317" name="Connector: Elbow 316">
            <a:extLst>
              <a:ext uri="{FF2B5EF4-FFF2-40B4-BE49-F238E27FC236}">
                <a16:creationId xmlns:a16="http://schemas.microsoft.com/office/drawing/2014/main" id="{76CE4D27-EDE4-4A6D-9308-31B193DA5E3F}"/>
              </a:ext>
            </a:extLst>
          </p:cNvPr>
          <p:cNvCxnSpPr>
            <a:cxnSpLocks/>
            <a:stCxn id="318" idx="1"/>
            <a:endCxn id="320" idx="1"/>
          </p:cNvCxnSpPr>
          <p:nvPr/>
        </p:nvCxnSpPr>
        <p:spPr>
          <a:xfrm rot="10800000" flipH="1" flipV="1">
            <a:off x="482450" y="7923782"/>
            <a:ext cx="557033" cy="419721"/>
          </a:xfrm>
          <a:prstGeom prst="bentConnector3">
            <a:avLst>
              <a:gd name="adj1" fmla="val 5304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8" name="TextBox 317">
            <a:extLst>
              <a:ext uri="{FF2B5EF4-FFF2-40B4-BE49-F238E27FC236}">
                <a16:creationId xmlns:a16="http://schemas.microsoft.com/office/drawing/2014/main" id="{3D23AC28-399A-4902-82DF-313B81099A59}"/>
              </a:ext>
            </a:extLst>
          </p:cNvPr>
          <p:cNvSpPr txBox="1"/>
          <p:nvPr/>
        </p:nvSpPr>
        <p:spPr>
          <a:xfrm>
            <a:off x="482451" y="7763763"/>
            <a:ext cx="1371600" cy="320040"/>
          </a:xfrm>
          <a:prstGeom prst="rect">
            <a:avLst/>
          </a:prstGeom>
          <a:solidFill>
            <a:schemeClr val="tx2">
              <a:lumMod val="20000"/>
              <a:lumOff val="80000"/>
            </a:schemeClr>
          </a:solidFill>
        </p:spPr>
        <p:txBody>
          <a:bodyPr wrap="square" rtlCol="0" anchor="ctr">
            <a:noAutofit/>
          </a:bodyPr>
          <a:lstStyle/>
          <a:p>
            <a:pPr algn="ctr"/>
            <a:r>
              <a:rPr lang="fr-FR" sz="1100" b="1"/>
              <a:t>Sous TAR &lt; 6 mois ?</a:t>
            </a:r>
            <a:endParaRPr lang="fr-FR" sz="1100"/>
          </a:p>
        </p:txBody>
      </p:sp>
      <p:sp>
        <p:nvSpPr>
          <p:cNvPr id="319" name="TextBox 318">
            <a:extLst>
              <a:ext uri="{FF2B5EF4-FFF2-40B4-BE49-F238E27FC236}">
                <a16:creationId xmlns:a16="http://schemas.microsoft.com/office/drawing/2014/main" id="{8500C839-8F57-46EA-8875-49D0B2D642FF}"/>
              </a:ext>
            </a:extLst>
          </p:cNvPr>
          <p:cNvSpPr txBox="1"/>
          <p:nvPr/>
        </p:nvSpPr>
        <p:spPr>
          <a:xfrm>
            <a:off x="2352409" y="7715043"/>
            <a:ext cx="412644" cy="259214"/>
          </a:xfrm>
          <a:prstGeom prst="rect">
            <a:avLst/>
          </a:prstGeom>
          <a:noFill/>
        </p:spPr>
        <p:txBody>
          <a:bodyPr wrap="square" rtlCol="0">
            <a:noAutofit/>
          </a:bodyPr>
          <a:lstStyle/>
          <a:p>
            <a:pPr algn="ctr"/>
            <a:r>
              <a:rPr lang="fr-FR" sz="1100" b="1">
                <a:solidFill>
                  <a:srgbClr val="00B050"/>
                </a:solidFill>
              </a:rPr>
              <a:t>Oui</a:t>
            </a:r>
          </a:p>
        </p:txBody>
      </p:sp>
      <p:sp>
        <p:nvSpPr>
          <p:cNvPr id="320" name="TextBox 319">
            <a:extLst>
              <a:ext uri="{FF2B5EF4-FFF2-40B4-BE49-F238E27FC236}">
                <a16:creationId xmlns:a16="http://schemas.microsoft.com/office/drawing/2014/main" id="{4FC7F712-B256-417C-960E-289FF0A46F37}"/>
              </a:ext>
            </a:extLst>
          </p:cNvPr>
          <p:cNvSpPr txBox="1"/>
          <p:nvPr/>
        </p:nvSpPr>
        <p:spPr>
          <a:xfrm>
            <a:off x="1039484" y="8183484"/>
            <a:ext cx="1371600" cy="320040"/>
          </a:xfrm>
          <a:prstGeom prst="rect">
            <a:avLst/>
          </a:prstGeom>
          <a:solidFill>
            <a:schemeClr val="tx2">
              <a:lumMod val="20000"/>
              <a:lumOff val="80000"/>
            </a:schemeClr>
          </a:solidFill>
        </p:spPr>
        <p:txBody>
          <a:bodyPr wrap="square" rtlCol="0" anchor="ctr">
            <a:noAutofit/>
          </a:bodyPr>
          <a:lstStyle/>
          <a:p>
            <a:pPr algn="ctr"/>
            <a:r>
              <a:rPr lang="fr-FR" sz="1100" b="1"/>
              <a:t>La charge virale &gt;1,000 copies/ml ?*</a:t>
            </a:r>
          </a:p>
        </p:txBody>
      </p:sp>
      <p:sp>
        <p:nvSpPr>
          <p:cNvPr id="321" name="TextBox 320">
            <a:extLst>
              <a:ext uri="{FF2B5EF4-FFF2-40B4-BE49-F238E27FC236}">
                <a16:creationId xmlns:a16="http://schemas.microsoft.com/office/drawing/2014/main" id="{02DB17A8-55CA-40D4-8BF4-8B36B639065F}"/>
              </a:ext>
            </a:extLst>
          </p:cNvPr>
          <p:cNvSpPr txBox="1"/>
          <p:nvPr/>
        </p:nvSpPr>
        <p:spPr>
          <a:xfrm>
            <a:off x="404037" y="8129294"/>
            <a:ext cx="435866" cy="259214"/>
          </a:xfrm>
          <a:prstGeom prst="rect">
            <a:avLst/>
          </a:prstGeom>
          <a:noFill/>
        </p:spPr>
        <p:txBody>
          <a:bodyPr wrap="square" rtlCol="0">
            <a:noAutofit/>
          </a:bodyPr>
          <a:lstStyle/>
          <a:p>
            <a:pPr algn="ctr"/>
            <a:r>
              <a:rPr lang="fr-FR" sz="1100" b="1">
                <a:solidFill>
                  <a:srgbClr val="FF0000"/>
                </a:solidFill>
              </a:rPr>
              <a:t>Non</a:t>
            </a:r>
          </a:p>
        </p:txBody>
      </p:sp>
      <p:sp>
        <p:nvSpPr>
          <p:cNvPr id="323" name="TextBox 322">
            <a:extLst>
              <a:ext uri="{FF2B5EF4-FFF2-40B4-BE49-F238E27FC236}">
                <a16:creationId xmlns:a16="http://schemas.microsoft.com/office/drawing/2014/main" id="{97283072-1CE3-4769-A2EB-A02D6529E972}"/>
              </a:ext>
            </a:extLst>
          </p:cNvPr>
          <p:cNvSpPr txBox="1"/>
          <p:nvPr/>
        </p:nvSpPr>
        <p:spPr>
          <a:xfrm>
            <a:off x="2918121" y="8133810"/>
            <a:ext cx="412644" cy="259214"/>
          </a:xfrm>
          <a:prstGeom prst="rect">
            <a:avLst/>
          </a:prstGeom>
          <a:noFill/>
        </p:spPr>
        <p:txBody>
          <a:bodyPr wrap="square" rtlCol="0">
            <a:noAutofit/>
          </a:bodyPr>
          <a:lstStyle/>
          <a:p>
            <a:pPr algn="ctr"/>
            <a:r>
              <a:rPr lang="fr-FR" sz="1100" b="1">
                <a:solidFill>
                  <a:srgbClr val="00B050"/>
                </a:solidFill>
              </a:rPr>
              <a:t>Oui</a:t>
            </a:r>
          </a:p>
        </p:txBody>
      </p:sp>
      <p:sp>
        <p:nvSpPr>
          <p:cNvPr id="327" name="TextBox 326">
            <a:extLst>
              <a:ext uri="{FF2B5EF4-FFF2-40B4-BE49-F238E27FC236}">
                <a16:creationId xmlns:a16="http://schemas.microsoft.com/office/drawing/2014/main" id="{2D006C88-8772-4CF0-8D85-943C3B4881E7}"/>
              </a:ext>
            </a:extLst>
          </p:cNvPr>
          <p:cNvSpPr txBox="1"/>
          <p:nvPr/>
        </p:nvSpPr>
        <p:spPr>
          <a:xfrm>
            <a:off x="1320577" y="8553573"/>
            <a:ext cx="457790" cy="259214"/>
          </a:xfrm>
          <a:prstGeom prst="rect">
            <a:avLst/>
          </a:prstGeom>
          <a:noFill/>
        </p:spPr>
        <p:txBody>
          <a:bodyPr wrap="square" rtlCol="0">
            <a:noAutofit/>
          </a:bodyPr>
          <a:lstStyle/>
          <a:p>
            <a:pPr algn="ctr"/>
            <a:r>
              <a:rPr lang="fr-FR" sz="1100" b="1">
                <a:solidFill>
                  <a:srgbClr val="FF0000"/>
                </a:solidFill>
              </a:rPr>
              <a:t>Non</a:t>
            </a:r>
          </a:p>
        </p:txBody>
      </p:sp>
      <p:sp>
        <p:nvSpPr>
          <p:cNvPr id="330" name="TextBox 329">
            <a:extLst>
              <a:ext uri="{FF2B5EF4-FFF2-40B4-BE49-F238E27FC236}">
                <a16:creationId xmlns:a16="http://schemas.microsoft.com/office/drawing/2014/main" id="{D6175D74-89AB-47AA-A586-006066B2E798}"/>
              </a:ext>
            </a:extLst>
          </p:cNvPr>
          <p:cNvSpPr txBox="1"/>
          <p:nvPr/>
        </p:nvSpPr>
        <p:spPr>
          <a:xfrm>
            <a:off x="2624580" y="6574954"/>
            <a:ext cx="504193" cy="259214"/>
          </a:xfrm>
          <a:prstGeom prst="rect">
            <a:avLst/>
          </a:prstGeom>
          <a:noFill/>
        </p:spPr>
        <p:txBody>
          <a:bodyPr wrap="square" rtlCol="0">
            <a:noAutofit/>
          </a:bodyPr>
          <a:lstStyle/>
          <a:p>
            <a:pPr algn="ctr"/>
            <a:r>
              <a:rPr lang="fr-FR" sz="1100" b="1">
                <a:solidFill>
                  <a:srgbClr val="FF0000"/>
                </a:solidFill>
              </a:rPr>
              <a:t>Non</a:t>
            </a:r>
          </a:p>
        </p:txBody>
      </p:sp>
      <p:sp>
        <p:nvSpPr>
          <p:cNvPr id="119" name="Rectangle 118">
            <a:extLst>
              <a:ext uri="{FF2B5EF4-FFF2-40B4-BE49-F238E27FC236}">
                <a16:creationId xmlns:a16="http://schemas.microsoft.com/office/drawing/2014/main" id="{E28A01AA-352F-48CA-AC29-161C302C89A2}"/>
              </a:ext>
            </a:extLst>
          </p:cNvPr>
          <p:cNvSpPr/>
          <p:nvPr/>
        </p:nvSpPr>
        <p:spPr>
          <a:xfrm>
            <a:off x="880815" y="9512367"/>
            <a:ext cx="5741410" cy="153504"/>
          </a:xfrm>
          <a:prstGeom prst="rect">
            <a:avLst/>
          </a:prstGeom>
          <a:noFill/>
        </p:spPr>
        <p:txBody>
          <a:bodyPr wrap="square" lIns="0" tIns="0" rIns="0" bIns="0" rtlCol="0">
            <a:spAutoFit/>
          </a:bodyPr>
          <a:lstStyle/>
          <a:p>
            <a:pPr algn="just">
              <a:lnSpc>
                <a:spcPct val="95000"/>
              </a:lnSpc>
            </a:pPr>
            <a:r>
              <a:rPr lang="fr-FR" sz="800" b="1" dirty="0">
                <a:latin typeface="Calibri" panose="020F0502020204030204" pitchFamily="34" charset="0"/>
              </a:rPr>
              <a:t>Note</a:t>
            </a:r>
            <a:r>
              <a:rPr lang="fr-FR" sz="800" dirty="0">
                <a:latin typeface="Calibri" panose="020F0502020204030204" pitchFamily="34" charset="0"/>
              </a:rPr>
              <a:t>: 3 x pDTG 10 mg </a:t>
            </a:r>
            <a:r>
              <a:rPr lang="fr-FR" sz="1000" dirty="0"/>
              <a:t>=</a:t>
            </a:r>
            <a:r>
              <a:rPr lang="fr-FR" sz="1050" dirty="0">
                <a:latin typeface="+mn-lt"/>
              </a:rPr>
              <a:t> </a:t>
            </a:r>
            <a:r>
              <a:rPr lang="fr-FR" sz="800" dirty="0">
                <a:latin typeface="+mn-lt"/>
              </a:rPr>
              <a:t>1 x </a:t>
            </a:r>
            <a:r>
              <a:rPr lang="fr-FR" sz="800" dirty="0">
                <a:latin typeface="Calibri" panose="020F0502020204030204" pitchFamily="34" charset="0"/>
              </a:rPr>
              <a:t>DTG 50 mg. </a:t>
            </a:r>
            <a:r>
              <a:rPr lang="fr-FR" sz="800" dirty="0">
                <a:latin typeface="+mn-lt"/>
              </a:rPr>
              <a:t>Voir les directives nationales s’il est nécessaire de passer d’une formulation à l’autre.</a:t>
            </a:r>
            <a:endParaRPr lang="fr-FR" sz="900" dirty="0">
              <a:latin typeface="Calibri" panose="020F0502020204030204" pitchFamily="34" charset="0"/>
            </a:endParaRPr>
          </a:p>
        </p:txBody>
      </p:sp>
      <p:sp>
        <p:nvSpPr>
          <p:cNvPr id="121" name="Rectangle 120">
            <a:extLst>
              <a:ext uri="{FF2B5EF4-FFF2-40B4-BE49-F238E27FC236}">
                <a16:creationId xmlns:a16="http://schemas.microsoft.com/office/drawing/2014/main" id="{C0FF5BA2-5BB7-4257-A156-9105F36E8DE2}"/>
              </a:ext>
            </a:extLst>
          </p:cNvPr>
          <p:cNvSpPr/>
          <p:nvPr/>
        </p:nvSpPr>
        <p:spPr>
          <a:xfrm>
            <a:off x="7854027" y="56699"/>
            <a:ext cx="3129078" cy="110809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a:solidFill>
                  <a:schemeClr val="tx1"/>
                </a:solidFill>
              </a:rPr>
              <a:t>Remarque : </a:t>
            </a:r>
            <a:r>
              <a:rPr lang="fr-FR" sz="1200">
                <a:solidFill>
                  <a:schemeClr val="tx1"/>
                </a:solidFill>
              </a:rPr>
              <a:t>Ces algorithmes de prescription DTG sont destinés à être adaptés pour répondre aux contextes nationaux respectifs. Les logos du ministère de la Santé peuvent être placés dans l’espace à côté des logos dans le coin inférieur droit.</a:t>
            </a:r>
          </a:p>
        </p:txBody>
      </p:sp>
      <p:pic>
        <p:nvPicPr>
          <p:cNvPr id="114" name="Graphic 113" descr="Medicine with solid fill">
            <a:extLst>
              <a:ext uri="{FF2B5EF4-FFF2-40B4-BE49-F238E27FC236}">
                <a16:creationId xmlns:a16="http://schemas.microsoft.com/office/drawing/2014/main" id="{D017F88C-951C-4415-92C9-40AA8A3F5F4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476240" y="24103"/>
            <a:ext cx="286601" cy="286601"/>
          </a:xfrm>
          <a:prstGeom prst="rect">
            <a:avLst/>
          </a:prstGeom>
        </p:spPr>
      </p:pic>
      <p:pic>
        <p:nvPicPr>
          <p:cNvPr id="125" name="Graphic 124" descr="Completed with solid fill">
            <a:extLst>
              <a:ext uri="{FF2B5EF4-FFF2-40B4-BE49-F238E27FC236}">
                <a16:creationId xmlns:a16="http://schemas.microsoft.com/office/drawing/2014/main" id="{6BDCD5C5-E84D-4E2B-B56B-90B4C3DFD65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2136" y="-4950"/>
            <a:ext cx="344707" cy="344707"/>
          </a:xfrm>
          <a:prstGeom prst="rect">
            <a:avLst/>
          </a:prstGeom>
        </p:spPr>
      </p:pic>
      <p:sp>
        <p:nvSpPr>
          <p:cNvPr id="128" name="TextBox 127">
            <a:extLst>
              <a:ext uri="{FF2B5EF4-FFF2-40B4-BE49-F238E27FC236}">
                <a16:creationId xmlns:a16="http://schemas.microsoft.com/office/drawing/2014/main" id="{23DD991D-6BAB-4EF5-B97D-36173602F15F}"/>
              </a:ext>
            </a:extLst>
          </p:cNvPr>
          <p:cNvSpPr txBox="1"/>
          <p:nvPr/>
        </p:nvSpPr>
        <p:spPr>
          <a:xfrm>
            <a:off x="-1" y="326860"/>
            <a:ext cx="4055037" cy="516699"/>
          </a:xfrm>
          <a:prstGeom prst="rect">
            <a:avLst/>
          </a:prstGeom>
          <a:solidFill>
            <a:srgbClr val="E8E8E9"/>
          </a:solidFill>
          <a:ln w="28575">
            <a:noFill/>
          </a:ln>
        </p:spPr>
        <p:txBody>
          <a:bodyPr wrap="square" lIns="45720" rIns="45720" rtlCol="0" anchor="ctr">
            <a:noAutofit/>
          </a:bodyPr>
          <a:lstStyle/>
          <a:p>
            <a:pPr algn="ctr">
              <a:lnSpc>
                <a:spcPct val="87000"/>
              </a:lnSpc>
            </a:pPr>
            <a:r>
              <a:rPr lang="fr-FR" sz="900" b="1" i="1" dirty="0">
                <a:latin typeface="Trebuchet MS" panose="020B0603020202020204" pitchFamily="34" charset="0"/>
              </a:rPr>
              <a:t>Les algorithmes de prescription ont pour but d'aider les professionnels de la santé à faire passer en toute sécurité les enfants </a:t>
            </a:r>
            <a:r>
              <a:rPr lang="fr-FR" sz="1000" b="1" i="1" dirty="0">
                <a:latin typeface="Trebuchet MS" panose="020B0603020202020204" pitchFamily="34" charset="0"/>
              </a:rPr>
              <a:t>≥</a:t>
            </a:r>
            <a:r>
              <a:rPr lang="fr-FR" sz="900" b="1" i="1" dirty="0">
                <a:latin typeface="Trebuchet MS" panose="020B0603020202020204" pitchFamily="34" charset="0"/>
              </a:rPr>
              <a:t>3 kg à une formulation appropriée de </a:t>
            </a:r>
            <a:r>
              <a:rPr lang="fr-FR" sz="900" b="1" i="1" dirty="0" err="1">
                <a:latin typeface="Trebuchet MS" panose="020B0603020202020204" pitchFamily="34" charset="0"/>
              </a:rPr>
              <a:t>dolutégravir</a:t>
            </a:r>
            <a:r>
              <a:rPr lang="fr-FR" sz="900" b="1" i="1" dirty="0">
                <a:latin typeface="Trebuchet MS" panose="020B0603020202020204" pitchFamily="34" charset="0"/>
              </a:rPr>
              <a:t> (DTG). Voir les directives nationales pour de traitement pour les personnes &lt;3 kg.</a:t>
            </a:r>
          </a:p>
        </p:txBody>
      </p:sp>
      <p:cxnSp>
        <p:nvCxnSpPr>
          <p:cNvPr id="130" name="Straight Connector 129">
            <a:extLst>
              <a:ext uri="{FF2B5EF4-FFF2-40B4-BE49-F238E27FC236}">
                <a16:creationId xmlns:a16="http://schemas.microsoft.com/office/drawing/2014/main" id="{4B09F534-6548-4C31-AA83-B93012E8E737}"/>
              </a:ext>
            </a:extLst>
          </p:cNvPr>
          <p:cNvCxnSpPr>
            <a:cxnSpLocks/>
          </p:cNvCxnSpPr>
          <p:nvPr/>
        </p:nvCxnSpPr>
        <p:spPr>
          <a:xfrm>
            <a:off x="-8709" y="852734"/>
            <a:ext cx="4063745"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CA326346-A692-49D1-9C7F-ADB8FF985410}"/>
              </a:ext>
            </a:extLst>
          </p:cNvPr>
          <p:cNvSpPr txBox="1"/>
          <p:nvPr/>
        </p:nvSpPr>
        <p:spPr>
          <a:xfrm>
            <a:off x="6196264" y="415510"/>
            <a:ext cx="1517904" cy="360681"/>
          </a:xfrm>
          <a:prstGeom prst="rect">
            <a:avLst/>
          </a:prstGeom>
          <a:solidFill>
            <a:schemeClr val="tx2">
              <a:lumMod val="40000"/>
              <a:lumOff val="60000"/>
            </a:schemeClr>
          </a:solidFill>
        </p:spPr>
        <p:txBody>
          <a:bodyPr wrap="square" rtlCol="0" anchor="ctr">
            <a:noAutofit/>
          </a:bodyPr>
          <a:lstStyle/>
          <a:p>
            <a:pPr algn="ctr"/>
            <a:r>
              <a:rPr lang="fr-FR" sz="1300" b="1" dirty="0"/>
              <a:t>Produits Recommandés</a:t>
            </a:r>
            <a:endParaRPr lang="fr-FR" sz="1300" b="1" dirty="0">
              <a:solidFill>
                <a:srgbClr val="7030A0"/>
              </a:solidFill>
            </a:endParaRPr>
          </a:p>
        </p:txBody>
      </p:sp>
      <p:cxnSp>
        <p:nvCxnSpPr>
          <p:cNvPr id="139" name="Straight Connector 138">
            <a:extLst>
              <a:ext uri="{FF2B5EF4-FFF2-40B4-BE49-F238E27FC236}">
                <a16:creationId xmlns:a16="http://schemas.microsoft.com/office/drawing/2014/main" id="{FC03183F-3F3A-46D2-A85B-C0D7CABA2D49}"/>
              </a:ext>
            </a:extLst>
          </p:cNvPr>
          <p:cNvCxnSpPr>
            <a:cxnSpLocks/>
          </p:cNvCxnSpPr>
          <p:nvPr/>
        </p:nvCxnSpPr>
        <p:spPr>
          <a:xfrm flipV="1">
            <a:off x="4060298" y="326780"/>
            <a:ext cx="0" cy="53277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1" name="TextBox 140">
            <a:extLst>
              <a:ext uri="{FF2B5EF4-FFF2-40B4-BE49-F238E27FC236}">
                <a16:creationId xmlns:a16="http://schemas.microsoft.com/office/drawing/2014/main" id="{1CCB8A8D-DEBB-4B2F-947C-398016F86DE9}"/>
              </a:ext>
            </a:extLst>
          </p:cNvPr>
          <p:cNvSpPr txBox="1"/>
          <p:nvPr/>
        </p:nvSpPr>
        <p:spPr>
          <a:xfrm>
            <a:off x="4308753" y="364438"/>
            <a:ext cx="1848608" cy="497576"/>
          </a:xfrm>
          <a:prstGeom prst="rect">
            <a:avLst/>
          </a:prstGeom>
          <a:noFill/>
        </p:spPr>
        <p:txBody>
          <a:bodyPr wrap="square" anchor="ctr">
            <a:noAutofit/>
          </a:bodyPr>
          <a:lstStyle/>
          <a:p>
            <a:pPr>
              <a:lnSpc>
                <a:spcPct val="90000"/>
              </a:lnSpc>
            </a:pPr>
            <a:r>
              <a:rPr lang="fr-FR" sz="900" b="1" i="1" dirty="0">
                <a:solidFill>
                  <a:srgbClr val="FF0000"/>
                </a:solidFill>
                <a:latin typeface="Trebuchet MS" panose="020B0603020202020204" pitchFamily="34" charset="0"/>
              </a:rPr>
              <a:t>IMPORTANT:</a:t>
            </a:r>
            <a:r>
              <a:rPr lang="fr-FR" sz="900" b="1" i="1" dirty="0">
                <a:latin typeface="Trebuchet MS" panose="020B0603020202020204" pitchFamily="34" charset="0"/>
              </a:rPr>
              <a:t> Respectez les directives nationales pour le dosage précis de chaque produit en fonction du poids.</a:t>
            </a:r>
            <a:endParaRPr lang="fr-FR" sz="900" dirty="0"/>
          </a:p>
        </p:txBody>
      </p:sp>
    </p:spTree>
    <p:extLst>
      <p:ext uri="{BB962C8B-B14F-4D97-AF65-F5344CB8AC3E}">
        <p14:creationId xmlns:p14="http://schemas.microsoft.com/office/powerpoint/2010/main" val="33203286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DJHwyKsxzq5GQyRZibJXl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ABC3_Portrait_NoLogo_010115">
  <a:themeElements>
    <a:clrScheme name="ABC Pantone+ Color Palette">
      <a:dk1>
        <a:srgbClr val="333E48"/>
      </a:dk1>
      <a:lt1>
        <a:srgbClr val="FFFFFF"/>
      </a:lt1>
      <a:dk2>
        <a:srgbClr val="617685"/>
      </a:dk2>
      <a:lt2>
        <a:srgbClr val="DBE1E5"/>
      </a:lt2>
      <a:accent1>
        <a:srgbClr val="BEC9D0"/>
      </a:accent1>
      <a:accent2>
        <a:srgbClr val="899BA9"/>
      </a:accent2>
      <a:accent3>
        <a:srgbClr val="617685"/>
      </a:accent3>
      <a:accent4>
        <a:srgbClr val="333E48"/>
      </a:accent4>
      <a:accent5>
        <a:srgbClr val="000000"/>
      </a:accent5>
      <a:accent6>
        <a:srgbClr val="CF0A2C"/>
      </a:accent6>
      <a:hlink>
        <a:srgbClr val="0086B9"/>
      </a:hlink>
      <a:folHlink>
        <a:srgbClr val="CF0A2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solidFill>
            <a:schemeClr val="accent3"/>
          </a:solidFill>
          <a:miter lim="800000"/>
        </a:ln>
      </a:spPr>
      <a:bodyPr rot="0" spcFirstLastPara="0" vert="horz" wrap="square" lIns="91440" tIns="45720" rIns="91440" bIns="45720" numCol="1" spcCol="0" rtlCol="0" fromWordArt="0" anchor="t" anchorCtr="0" forceAA="0" compatLnSpc="1">
        <a:prstTxWarp prst="textNoShape">
          <a:avLst/>
        </a:prstTxWarp>
        <a:noAutofit/>
      </a:bodyPr>
      <a:lstStyle>
        <a:defPPr algn="ctr">
          <a:spcBef>
            <a:spcPts val="500"/>
          </a:spcBef>
          <a:defRPr sz="10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3"/>
          </a:solidFill>
          <a:miter lim="800000"/>
          <a:headEnd type="none"/>
          <a:tailEnd type="none"/>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spcBef>
            <a:spcPts val="500"/>
          </a:spcBef>
          <a:defRPr sz="10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ABC3_Portrait_NoLogo_010115</Template>
  <TotalTime>0</TotalTime>
  <Words>645</Words>
  <Application>Microsoft Office PowerPoint</Application>
  <PresentationFormat>Custom</PresentationFormat>
  <Paragraphs>75</Paragraphs>
  <Slides>1</Slides>
  <Notes>0</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7" baseType="lpstr">
      <vt:lpstr>Arial</vt:lpstr>
      <vt:lpstr>Calibri</vt:lpstr>
      <vt:lpstr>Trebuchet MS</vt:lpstr>
      <vt:lpstr>ABC3_Portrait_NoLogo_010115</vt:lpstr>
      <vt:lpstr>Office Theme</vt:lpstr>
      <vt:lpstr>think-cell Slide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2021-04-30T17:45:04Z</cp:lastPrinted>
  <dcterms:created xsi:type="dcterms:W3CDTF">2015-06-29T15:12:14Z</dcterms:created>
  <dcterms:modified xsi:type="dcterms:W3CDTF">2021-05-19T21:21:53Z</dcterms:modified>
</cp:coreProperties>
</file>