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4.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heme/theme5.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72" r:id="rId1"/>
    <p:sldMasterId id="2147483680" r:id="rId2"/>
    <p:sldMasterId id="2147483688" r:id="rId3"/>
    <p:sldMasterId id="2147483696" r:id="rId4"/>
  </p:sldMasterIdLst>
  <p:notesMasterIdLst>
    <p:notesMasterId r:id="rId36"/>
  </p:notesMasterIdLst>
  <p:sldIdLst>
    <p:sldId id="4653" r:id="rId5"/>
    <p:sldId id="4690" r:id="rId6"/>
    <p:sldId id="4638" r:id="rId7"/>
    <p:sldId id="4657" r:id="rId8"/>
    <p:sldId id="4676" r:id="rId9"/>
    <p:sldId id="4664" r:id="rId10"/>
    <p:sldId id="4666" r:id="rId11"/>
    <p:sldId id="4680" r:id="rId12"/>
    <p:sldId id="4665" r:id="rId13"/>
    <p:sldId id="4649" r:id="rId14"/>
    <p:sldId id="4650" r:id="rId15"/>
    <p:sldId id="4651" r:id="rId16"/>
    <p:sldId id="4652" r:id="rId17"/>
    <p:sldId id="4695" r:id="rId18"/>
    <p:sldId id="4688" r:id="rId19"/>
    <p:sldId id="4689" r:id="rId20"/>
    <p:sldId id="4659" r:id="rId21"/>
    <p:sldId id="4660" r:id="rId22"/>
    <p:sldId id="4682" r:id="rId23"/>
    <p:sldId id="4696" r:id="rId24"/>
    <p:sldId id="4697" r:id="rId25"/>
    <p:sldId id="4698" r:id="rId26"/>
    <p:sldId id="4699" r:id="rId27"/>
    <p:sldId id="4670" r:id="rId28"/>
    <p:sldId id="4701" r:id="rId29"/>
    <p:sldId id="4702" r:id="rId30"/>
    <p:sldId id="4703" r:id="rId31"/>
    <p:sldId id="4704" r:id="rId32"/>
    <p:sldId id="4705" r:id="rId33"/>
    <p:sldId id="4706" r:id="rId34"/>
    <p:sldId id="4707" r:id="rId35"/>
  </p:sldIdLst>
  <p:sldSz cx="9144000" cy="6858000" type="screen4x3"/>
  <p:notesSz cx="6858000" cy="9144000"/>
  <p:defaultTextStyle>
    <a:defPPr>
      <a:defRPr lang="en-US"/>
    </a:defPPr>
    <a:lvl1pPr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1pPr>
    <a:lvl2pPr marL="457200"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2pPr>
    <a:lvl3pPr marL="914400"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3pPr>
    <a:lvl4pPr marL="1371600"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4pPr>
    <a:lvl5pPr marL="1828800"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5pPr>
    <a:lvl6pPr marL="2286000" algn="l" defTabSz="457200" rtl="0" eaLnBrk="1" latinLnBrk="0" hangingPunct="1">
      <a:defRPr sz="2000" kern="1200">
        <a:solidFill>
          <a:schemeClr val="tx1"/>
        </a:solidFill>
        <a:latin typeface="Arial" pitchFamily="127" charset="0"/>
        <a:ea typeface="ＭＳ Ｐゴシック" pitchFamily="127" charset="-128"/>
        <a:cs typeface="ＭＳ Ｐゴシック" pitchFamily="127" charset="-128"/>
      </a:defRPr>
    </a:lvl6pPr>
    <a:lvl7pPr marL="2743200" algn="l" defTabSz="457200" rtl="0" eaLnBrk="1" latinLnBrk="0" hangingPunct="1">
      <a:defRPr sz="2000" kern="1200">
        <a:solidFill>
          <a:schemeClr val="tx1"/>
        </a:solidFill>
        <a:latin typeface="Arial" pitchFamily="127" charset="0"/>
        <a:ea typeface="ＭＳ Ｐゴシック" pitchFamily="127" charset="-128"/>
        <a:cs typeface="ＭＳ Ｐゴシック" pitchFamily="127" charset="-128"/>
      </a:defRPr>
    </a:lvl7pPr>
    <a:lvl8pPr marL="3200400" algn="l" defTabSz="457200" rtl="0" eaLnBrk="1" latinLnBrk="0" hangingPunct="1">
      <a:defRPr sz="2000" kern="1200">
        <a:solidFill>
          <a:schemeClr val="tx1"/>
        </a:solidFill>
        <a:latin typeface="Arial" pitchFamily="127" charset="0"/>
        <a:ea typeface="ＭＳ Ｐゴシック" pitchFamily="127" charset="-128"/>
        <a:cs typeface="ＭＳ Ｐゴシック" pitchFamily="127" charset="-128"/>
      </a:defRPr>
    </a:lvl8pPr>
    <a:lvl9pPr marL="3657600" algn="l" defTabSz="457200" rtl="0" eaLnBrk="1" latinLnBrk="0" hangingPunct="1">
      <a:defRPr sz="2000" kern="1200">
        <a:solidFill>
          <a:schemeClr val="tx1"/>
        </a:solidFill>
        <a:latin typeface="Arial" pitchFamily="127" charset="0"/>
        <a:ea typeface="ＭＳ Ｐゴシック" pitchFamily="127" charset="-128"/>
        <a:cs typeface="ＭＳ Ｐゴシック" pitchFamily="127" charset="-128"/>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nt Mishra" initials="AM" lastIdx="24" clrIdx="0"/>
  <p:cmAuthor id="2" name="Shaun McGovern" initials="SM" lastIdx="3" clrIdx="1"/>
  <p:cmAuthor id="3" name="Caroline Middlecote" initials="CM" lastIdx="10" clrIdx="2">
    <p:extLst>
      <p:ext uri="{19B8F6BF-5375-455C-9EA6-DF929625EA0E}">
        <p15:presenceInfo xmlns:p15="http://schemas.microsoft.com/office/powerpoint/2012/main" userId="30142a775e5ea81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998"/>
    <a:srgbClr val="ECF6F9"/>
    <a:srgbClr val="003366"/>
    <a:srgbClr val="F2F2F2"/>
    <a:srgbClr val="F3E553"/>
    <a:srgbClr val="222268"/>
    <a:srgbClr val="70A8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48" autoAdjust="0"/>
    <p:restoredTop sz="94660"/>
  </p:normalViewPr>
  <p:slideViewPr>
    <p:cSldViewPr snapToGrid="0">
      <p:cViewPr varScale="1">
        <p:scale>
          <a:sx n="72" d="100"/>
          <a:sy n="72" d="100"/>
        </p:scale>
        <p:origin x="135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2E9EC6-264B-4262-ADB4-87C40AE53AC5}" type="doc">
      <dgm:prSet loTypeId="urn:microsoft.com/office/officeart/2005/8/layout/hChevron3" loCatId="process" qsTypeId="urn:microsoft.com/office/officeart/2005/8/quickstyle/simple2" qsCatId="simple" csTypeId="urn:microsoft.com/office/officeart/2005/8/colors/accent0_3" csCatId="mainScheme" phldr="1"/>
      <dgm:spPr/>
    </dgm:pt>
    <dgm:pt modelId="{BCECADB2-C319-47EA-A20E-3329C2FECFCE}">
      <dgm:prSet phldrT="[Text]" custT="1"/>
      <dgm:spPr/>
      <dgm:t>
        <a:bodyPr tIns="0" rIns="0" bIns="0"/>
        <a:lstStyle/>
        <a:p>
          <a:r>
            <a:rPr lang="en-US" sz="1400" b="1" dirty="0"/>
            <a:t>Product Adoption</a:t>
          </a:r>
        </a:p>
      </dgm:t>
    </dgm:pt>
    <dgm:pt modelId="{9D7265D1-0778-42DE-8A54-A63302BD6D04}" type="parTrans" cxnId="{BBA722B9-22E3-4FC9-B5C6-5275CB98C19B}">
      <dgm:prSet/>
      <dgm:spPr/>
      <dgm:t>
        <a:bodyPr/>
        <a:lstStyle/>
        <a:p>
          <a:endParaRPr lang="en-US" sz="1400"/>
        </a:p>
      </dgm:t>
    </dgm:pt>
    <dgm:pt modelId="{33B67FB6-0F77-4FD4-9867-940D5FA31349}" type="sibTrans" cxnId="{BBA722B9-22E3-4FC9-B5C6-5275CB98C19B}">
      <dgm:prSet/>
      <dgm:spPr/>
      <dgm:t>
        <a:bodyPr/>
        <a:lstStyle/>
        <a:p>
          <a:endParaRPr lang="en-US" sz="1400"/>
        </a:p>
      </dgm:t>
    </dgm:pt>
    <dgm:pt modelId="{171B1FBA-265F-4055-964B-9E21051BF6B6}">
      <dgm:prSet phldrT="[Text]" custT="1"/>
      <dgm:spPr/>
      <dgm:t>
        <a:bodyPr tIns="0" rIns="0" bIns="0"/>
        <a:lstStyle/>
        <a:p>
          <a:r>
            <a:rPr lang="en-US" sz="1400" b="1" dirty="0"/>
            <a:t>Registration</a:t>
          </a:r>
        </a:p>
      </dgm:t>
    </dgm:pt>
    <dgm:pt modelId="{1D7F5DAD-B501-405E-B58A-E587E003B9E0}" type="parTrans" cxnId="{7DE5FC62-84A4-41E4-A95A-43ED66C15A6B}">
      <dgm:prSet/>
      <dgm:spPr/>
      <dgm:t>
        <a:bodyPr/>
        <a:lstStyle/>
        <a:p>
          <a:endParaRPr lang="en-US" sz="1400"/>
        </a:p>
      </dgm:t>
    </dgm:pt>
    <dgm:pt modelId="{773B4B5C-E62B-45D7-B4EF-6BD4E4E6F297}" type="sibTrans" cxnId="{7DE5FC62-84A4-41E4-A95A-43ED66C15A6B}">
      <dgm:prSet/>
      <dgm:spPr/>
      <dgm:t>
        <a:bodyPr/>
        <a:lstStyle/>
        <a:p>
          <a:endParaRPr lang="en-US" sz="1400"/>
        </a:p>
      </dgm:t>
    </dgm:pt>
    <dgm:pt modelId="{F8CB1CF6-6558-4738-A04F-FCA1208B2A31}">
      <dgm:prSet phldrT="[Text]" custT="1"/>
      <dgm:spPr/>
      <dgm:t>
        <a:bodyPr tIns="0" rIns="0" bIns="0"/>
        <a:lstStyle/>
        <a:p>
          <a:r>
            <a:rPr lang="en-US" sz="1400" b="1" dirty="0"/>
            <a:t>Planning &amp; Budgeting</a:t>
          </a:r>
        </a:p>
      </dgm:t>
    </dgm:pt>
    <dgm:pt modelId="{1CD3392A-FADC-46CB-AE17-BAE20F666BD0}" type="parTrans" cxnId="{EECDD5FE-DE73-4660-B692-C8F91E1E5563}">
      <dgm:prSet/>
      <dgm:spPr/>
      <dgm:t>
        <a:bodyPr/>
        <a:lstStyle/>
        <a:p>
          <a:endParaRPr lang="en-US" sz="1400"/>
        </a:p>
      </dgm:t>
    </dgm:pt>
    <dgm:pt modelId="{6504765C-3AC0-40D3-B54C-35448DF31950}" type="sibTrans" cxnId="{EECDD5FE-DE73-4660-B692-C8F91E1E5563}">
      <dgm:prSet/>
      <dgm:spPr/>
      <dgm:t>
        <a:bodyPr/>
        <a:lstStyle/>
        <a:p>
          <a:endParaRPr lang="en-US" sz="1400"/>
        </a:p>
      </dgm:t>
    </dgm:pt>
    <dgm:pt modelId="{BD460122-EAEE-4B2F-9094-18A3913DB27C}">
      <dgm:prSet custT="1"/>
      <dgm:spPr/>
      <dgm:t>
        <a:bodyPr tIns="0" rIns="0" bIns="0"/>
        <a:lstStyle/>
        <a:p>
          <a:r>
            <a:rPr lang="en-US" sz="1400" b="1" dirty="0"/>
            <a:t>Stakeholder Engagement</a:t>
          </a:r>
        </a:p>
      </dgm:t>
    </dgm:pt>
    <dgm:pt modelId="{A88B19CD-69BA-4D15-B724-848CF9535D27}" type="parTrans" cxnId="{5EB3AE26-0387-472A-9294-078337DC2C24}">
      <dgm:prSet/>
      <dgm:spPr/>
      <dgm:t>
        <a:bodyPr/>
        <a:lstStyle/>
        <a:p>
          <a:endParaRPr lang="en-US" sz="1400"/>
        </a:p>
      </dgm:t>
    </dgm:pt>
    <dgm:pt modelId="{B9143C0D-AC06-4F55-A324-5B8AF466204A}" type="sibTrans" cxnId="{5EB3AE26-0387-472A-9294-078337DC2C24}">
      <dgm:prSet/>
      <dgm:spPr/>
      <dgm:t>
        <a:bodyPr/>
        <a:lstStyle/>
        <a:p>
          <a:endParaRPr lang="en-US" sz="1400"/>
        </a:p>
      </dgm:t>
    </dgm:pt>
    <dgm:pt modelId="{89D29A38-661C-4434-B254-2363A6A3154C}">
      <dgm:prSet custT="1"/>
      <dgm:spPr/>
      <dgm:t>
        <a:bodyPr lIns="0" tIns="0" rIns="0" bIns="0"/>
        <a:lstStyle/>
        <a:p>
          <a:r>
            <a:rPr lang="en-US" sz="1400" b="1" dirty="0"/>
            <a:t>Procurement Planning</a:t>
          </a:r>
        </a:p>
      </dgm:t>
    </dgm:pt>
    <dgm:pt modelId="{BE54545E-EDAE-410E-A512-F4B88672C2F7}" type="parTrans" cxnId="{6CF73F4B-7527-4C67-A2CB-0C7A32992A16}">
      <dgm:prSet/>
      <dgm:spPr/>
      <dgm:t>
        <a:bodyPr/>
        <a:lstStyle/>
        <a:p>
          <a:endParaRPr lang="en-US" sz="1400"/>
        </a:p>
      </dgm:t>
    </dgm:pt>
    <dgm:pt modelId="{26345911-3EDB-4739-8162-E6DF6E6BDF91}" type="sibTrans" cxnId="{6CF73F4B-7527-4C67-A2CB-0C7A32992A16}">
      <dgm:prSet/>
      <dgm:spPr/>
      <dgm:t>
        <a:bodyPr/>
        <a:lstStyle/>
        <a:p>
          <a:endParaRPr lang="en-US" sz="1400"/>
        </a:p>
      </dgm:t>
    </dgm:pt>
    <dgm:pt modelId="{46630213-86D4-47EB-BB5F-C19B9C33192E}">
      <dgm:prSet custT="1"/>
      <dgm:spPr/>
      <dgm:t>
        <a:bodyPr lIns="0" tIns="0" rIns="0" bIns="0"/>
        <a:lstStyle/>
        <a:p>
          <a:r>
            <a:rPr lang="en-US" sz="1400" b="1" dirty="0"/>
            <a:t>Facility-level Planning</a:t>
          </a:r>
        </a:p>
      </dgm:t>
    </dgm:pt>
    <dgm:pt modelId="{4F06847C-8CD7-4878-9936-01DDA22B87D2}" type="parTrans" cxnId="{5D585863-A261-4DD2-A6D3-B230C3C728E9}">
      <dgm:prSet/>
      <dgm:spPr/>
      <dgm:t>
        <a:bodyPr/>
        <a:lstStyle/>
        <a:p>
          <a:endParaRPr lang="en-US" sz="1400"/>
        </a:p>
      </dgm:t>
    </dgm:pt>
    <dgm:pt modelId="{6B495834-C8B6-4A55-9513-19383346397C}" type="sibTrans" cxnId="{5D585863-A261-4DD2-A6D3-B230C3C728E9}">
      <dgm:prSet/>
      <dgm:spPr/>
      <dgm:t>
        <a:bodyPr/>
        <a:lstStyle/>
        <a:p>
          <a:endParaRPr lang="en-US" sz="1400"/>
        </a:p>
      </dgm:t>
    </dgm:pt>
    <dgm:pt modelId="{0E8E679C-87B6-4EEA-89B7-FA50389B71E5}">
      <dgm:prSet custT="1"/>
      <dgm:spPr/>
      <dgm:t>
        <a:bodyPr tIns="0" rIns="0" bIns="0"/>
        <a:lstStyle/>
        <a:p>
          <a:r>
            <a:rPr lang="en-US" sz="1400" b="1" dirty="0"/>
            <a:t>Monitoring &amp; Uptake</a:t>
          </a:r>
        </a:p>
      </dgm:t>
    </dgm:pt>
    <dgm:pt modelId="{EBEAE906-590B-4333-8581-3890F0FD8727}" type="parTrans" cxnId="{C0896EBB-9425-416C-A9AC-F0E88C80D6D6}">
      <dgm:prSet/>
      <dgm:spPr/>
      <dgm:t>
        <a:bodyPr/>
        <a:lstStyle/>
        <a:p>
          <a:endParaRPr lang="en-US" sz="1400"/>
        </a:p>
      </dgm:t>
    </dgm:pt>
    <dgm:pt modelId="{A5A8E74E-B886-4314-84E7-41DDC72530E2}" type="sibTrans" cxnId="{C0896EBB-9425-416C-A9AC-F0E88C80D6D6}">
      <dgm:prSet/>
      <dgm:spPr/>
      <dgm:t>
        <a:bodyPr/>
        <a:lstStyle/>
        <a:p>
          <a:endParaRPr lang="en-US" sz="1400"/>
        </a:p>
      </dgm:t>
    </dgm:pt>
    <dgm:pt modelId="{72DE3694-5155-4DAD-9FF9-56CE7AF03D7A}" type="pres">
      <dgm:prSet presAssocID="{A22E9EC6-264B-4262-ADB4-87C40AE53AC5}" presName="Name0" presStyleCnt="0">
        <dgm:presLayoutVars>
          <dgm:dir/>
          <dgm:resizeHandles val="exact"/>
        </dgm:presLayoutVars>
      </dgm:prSet>
      <dgm:spPr/>
    </dgm:pt>
    <dgm:pt modelId="{9B0AF7F9-56F5-474F-AB6B-4728D7D80A3B}" type="pres">
      <dgm:prSet presAssocID="{BCECADB2-C319-47EA-A20E-3329C2FECFCE}" presName="parTxOnly" presStyleLbl="node1" presStyleIdx="0" presStyleCnt="7" custScaleX="100573" custScaleY="119618">
        <dgm:presLayoutVars>
          <dgm:bulletEnabled val="1"/>
        </dgm:presLayoutVars>
      </dgm:prSet>
      <dgm:spPr/>
    </dgm:pt>
    <dgm:pt modelId="{E8931FB5-E7F3-4658-A2EF-D9CEF89B4D5D}" type="pres">
      <dgm:prSet presAssocID="{33B67FB6-0F77-4FD4-9867-940D5FA31349}" presName="parSpace" presStyleCnt="0"/>
      <dgm:spPr/>
    </dgm:pt>
    <dgm:pt modelId="{013E55FF-CEBB-4DEF-99E2-C07536378B53}" type="pres">
      <dgm:prSet presAssocID="{171B1FBA-265F-4055-964B-9E21051BF6B6}" presName="parTxOnly" presStyleLbl="node1" presStyleIdx="1" presStyleCnt="7" custScaleX="126900" custScaleY="119618">
        <dgm:presLayoutVars>
          <dgm:bulletEnabled val="1"/>
        </dgm:presLayoutVars>
      </dgm:prSet>
      <dgm:spPr/>
    </dgm:pt>
    <dgm:pt modelId="{E3A1BDF7-63FC-49B6-B553-22BF2CB36254}" type="pres">
      <dgm:prSet presAssocID="{773B4B5C-E62B-45D7-B4EF-6BD4E4E6F297}" presName="parSpace" presStyleCnt="0"/>
      <dgm:spPr/>
    </dgm:pt>
    <dgm:pt modelId="{47B366C7-1F4E-4B5D-9F7D-1BB410E19081}" type="pres">
      <dgm:prSet presAssocID="{F8CB1CF6-6558-4738-A04F-FCA1208B2A31}" presName="parTxOnly" presStyleLbl="node1" presStyleIdx="2" presStyleCnt="7" custScaleX="126842" custScaleY="119618">
        <dgm:presLayoutVars>
          <dgm:bulletEnabled val="1"/>
        </dgm:presLayoutVars>
      </dgm:prSet>
      <dgm:spPr/>
    </dgm:pt>
    <dgm:pt modelId="{1A4D562B-0950-40A0-A3EF-6BE9A13C2402}" type="pres">
      <dgm:prSet presAssocID="{6504765C-3AC0-40D3-B54C-35448DF31950}" presName="parSpace" presStyleCnt="0"/>
      <dgm:spPr/>
    </dgm:pt>
    <dgm:pt modelId="{3DE09483-CA52-4B9E-802E-9F14463E936C}" type="pres">
      <dgm:prSet presAssocID="{BD460122-EAEE-4B2F-9094-18A3913DB27C}" presName="parTxOnly" presStyleLbl="node1" presStyleIdx="3" presStyleCnt="7" custScaleX="124134" custScaleY="119618">
        <dgm:presLayoutVars>
          <dgm:bulletEnabled val="1"/>
        </dgm:presLayoutVars>
      </dgm:prSet>
      <dgm:spPr/>
    </dgm:pt>
    <dgm:pt modelId="{401693BD-3FA2-42F1-AA16-5D02030F3941}" type="pres">
      <dgm:prSet presAssocID="{B9143C0D-AC06-4F55-A324-5B8AF466204A}" presName="parSpace" presStyleCnt="0"/>
      <dgm:spPr/>
    </dgm:pt>
    <dgm:pt modelId="{CC6270E4-1B62-4713-A641-3436319CE311}" type="pres">
      <dgm:prSet presAssocID="{89D29A38-661C-4434-B254-2363A6A3154C}" presName="parTxOnly" presStyleLbl="node1" presStyleIdx="4" presStyleCnt="7" custScaleX="125772" custScaleY="119618">
        <dgm:presLayoutVars>
          <dgm:bulletEnabled val="1"/>
        </dgm:presLayoutVars>
      </dgm:prSet>
      <dgm:spPr/>
    </dgm:pt>
    <dgm:pt modelId="{A270110E-D5F4-4E70-B4EC-9A62EB68B8F3}" type="pres">
      <dgm:prSet presAssocID="{26345911-3EDB-4739-8162-E6DF6E6BDF91}" presName="parSpace" presStyleCnt="0"/>
      <dgm:spPr/>
    </dgm:pt>
    <dgm:pt modelId="{2EC3860E-27E5-45F2-A6BA-38E1BACF290A}" type="pres">
      <dgm:prSet presAssocID="{46630213-86D4-47EB-BB5F-C19B9C33192E}" presName="parTxOnly" presStyleLbl="node1" presStyleIdx="5" presStyleCnt="7" custScaleX="108702" custScaleY="119618">
        <dgm:presLayoutVars>
          <dgm:bulletEnabled val="1"/>
        </dgm:presLayoutVars>
      </dgm:prSet>
      <dgm:spPr/>
    </dgm:pt>
    <dgm:pt modelId="{B200FB3D-90D2-4A9C-88E2-9149C1C3C2EF}" type="pres">
      <dgm:prSet presAssocID="{6B495834-C8B6-4A55-9513-19383346397C}" presName="parSpace" presStyleCnt="0"/>
      <dgm:spPr/>
    </dgm:pt>
    <dgm:pt modelId="{91FD3FD8-2FA9-411F-A417-800BDFED140B}" type="pres">
      <dgm:prSet presAssocID="{0E8E679C-87B6-4EEA-89B7-FA50389B71E5}" presName="parTxOnly" presStyleLbl="node1" presStyleIdx="6" presStyleCnt="7" custScaleX="118143" custScaleY="119618">
        <dgm:presLayoutVars>
          <dgm:bulletEnabled val="1"/>
        </dgm:presLayoutVars>
      </dgm:prSet>
      <dgm:spPr/>
    </dgm:pt>
  </dgm:ptLst>
  <dgm:cxnLst>
    <dgm:cxn modelId="{5EB3AE26-0387-472A-9294-078337DC2C24}" srcId="{A22E9EC6-264B-4262-ADB4-87C40AE53AC5}" destId="{BD460122-EAEE-4B2F-9094-18A3913DB27C}" srcOrd="3" destOrd="0" parTransId="{A88B19CD-69BA-4D15-B724-848CF9535D27}" sibTransId="{B9143C0D-AC06-4F55-A324-5B8AF466204A}"/>
    <dgm:cxn modelId="{7C281F40-0295-453C-A9C3-C243E526C1A5}" type="presOf" srcId="{171B1FBA-265F-4055-964B-9E21051BF6B6}" destId="{013E55FF-CEBB-4DEF-99E2-C07536378B53}" srcOrd="0" destOrd="0" presId="urn:microsoft.com/office/officeart/2005/8/layout/hChevron3"/>
    <dgm:cxn modelId="{7DE5FC62-84A4-41E4-A95A-43ED66C15A6B}" srcId="{A22E9EC6-264B-4262-ADB4-87C40AE53AC5}" destId="{171B1FBA-265F-4055-964B-9E21051BF6B6}" srcOrd="1" destOrd="0" parTransId="{1D7F5DAD-B501-405E-B58A-E587E003B9E0}" sibTransId="{773B4B5C-E62B-45D7-B4EF-6BD4E4E6F297}"/>
    <dgm:cxn modelId="{5D585863-A261-4DD2-A6D3-B230C3C728E9}" srcId="{A22E9EC6-264B-4262-ADB4-87C40AE53AC5}" destId="{46630213-86D4-47EB-BB5F-C19B9C33192E}" srcOrd="5" destOrd="0" parTransId="{4F06847C-8CD7-4878-9936-01DDA22B87D2}" sibTransId="{6B495834-C8B6-4A55-9513-19383346397C}"/>
    <dgm:cxn modelId="{6CF73F4B-7527-4C67-A2CB-0C7A32992A16}" srcId="{A22E9EC6-264B-4262-ADB4-87C40AE53AC5}" destId="{89D29A38-661C-4434-B254-2363A6A3154C}" srcOrd="4" destOrd="0" parTransId="{BE54545E-EDAE-410E-A512-F4B88672C2F7}" sibTransId="{26345911-3EDB-4739-8162-E6DF6E6BDF91}"/>
    <dgm:cxn modelId="{0196856E-94C2-43E3-A2C1-BDA3A019C5BC}" type="presOf" srcId="{0E8E679C-87B6-4EEA-89B7-FA50389B71E5}" destId="{91FD3FD8-2FA9-411F-A417-800BDFED140B}" srcOrd="0" destOrd="0" presId="urn:microsoft.com/office/officeart/2005/8/layout/hChevron3"/>
    <dgm:cxn modelId="{F6DC4885-C256-4D7B-BC2D-04622E4D1A23}" type="presOf" srcId="{BCECADB2-C319-47EA-A20E-3329C2FECFCE}" destId="{9B0AF7F9-56F5-474F-AB6B-4728D7D80A3B}" srcOrd="0" destOrd="0" presId="urn:microsoft.com/office/officeart/2005/8/layout/hChevron3"/>
    <dgm:cxn modelId="{04087693-D13B-40C2-B374-2D933D73CAA0}" type="presOf" srcId="{A22E9EC6-264B-4262-ADB4-87C40AE53AC5}" destId="{72DE3694-5155-4DAD-9FF9-56CE7AF03D7A}" srcOrd="0" destOrd="0" presId="urn:microsoft.com/office/officeart/2005/8/layout/hChevron3"/>
    <dgm:cxn modelId="{D9020096-9F66-402C-A0E2-03B1AA760AA2}" type="presOf" srcId="{F8CB1CF6-6558-4738-A04F-FCA1208B2A31}" destId="{47B366C7-1F4E-4B5D-9F7D-1BB410E19081}" srcOrd="0" destOrd="0" presId="urn:microsoft.com/office/officeart/2005/8/layout/hChevron3"/>
    <dgm:cxn modelId="{BBA722B9-22E3-4FC9-B5C6-5275CB98C19B}" srcId="{A22E9EC6-264B-4262-ADB4-87C40AE53AC5}" destId="{BCECADB2-C319-47EA-A20E-3329C2FECFCE}" srcOrd="0" destOrd="0" parTransId="{9D7265D1-0778-42DE-8A54-A63302BD6D04}" sibTransId="{33B67FB6-0F77-4FD4-9867-940D5FA31349}"/>
    <dgm:cxn modelId="{C0896EBB-9425-416C-A9AC-F0E88C80D6D6}" srcId="{A22E9EC6-264B-4262-ADB4-87C40AE53AC5}" destId="{0E8E679C-87B6-4EEA-89B7-FA50389B71E5}" srcOrd="6" destOrd="0" parTransId="{EBEAE906-590B-4333-8581-3890F0FD8727}" sibTransId="{A5A8E74E-B886-4314-84E7-41DDC72530E2}"/>
    <dgm:cxn modelId="{A1FF56C3-CBAD-4EEB-ADAB-4072EB69ED4F}" type="presOf" srcId="{46630213-86D4-47EB-BB5F-C19B9C33192E}" destId="{2EC3860E-27E5-45F2-A6BA-38E1BACF290A}" srcOrd="0" destOrd="0" presId="urn:microsoft.com/office/officeart/2005/8/layout/hChevron3"/>
    <dgm:cxn modelId="{C73EF0C7-03AD-4BDB-8AB9-CB159534C735}" type="presOf" srcId="{BD460122-EAEE-4B2F-9094-18A3913DB27C}" destId="{3DE09483-CA52-4B9E-802E-9F14463E936C}" srcOrd="0" destOrd="0" presId="urn:microsoft.com/office/officeart/2005/8/layout/hChevron3"/>
    <dgm:cxn modelId="{2961AFF1-1424-434D-A3CD-75378B0E3BCC}" type="presOf" srcId="{89D29A38-661C-4434-B254-2363A6A3154C}" destId="{CC6270E4-1B62-4713-A641-3436319CE311}" srcOrd="0" destOrd="0" presId="urn:microsoft.com/office/officeart/2005/8/layout/hChevron3"/>
    <dgm:cxn modelId="{EECDD5FE-DE73-4660-B692-C8F91E1E5563}" srcId="{A22E9EC6-264B-4262-ADB4-87C40AE53AC5}" destId="{F8CB1CF6-6558-4738-A04F-FCA1208B2A31}" srcOrd="2" destOrd="0" parTransId="{1CD3392A-FADC-46CB-AE17-BAE20F666BD0}" sibTransId="{6504765C-3AC0-40D3-B54C-35448DF31950}"/>
    <dgm:cxn modelId="{6B047601-7A08-4E1D-B159-B12530870DAD}" type="presParOf" srcId="{72DE3694-5155-4DAD-9FF9-56CE7AF03D7A}" destId="{9B0AF7F9-56F5-474F-AB6B-4728D7D80A3B}" srcOrd="0" destOrd="0" presId="urn:microsoft.com/office/officeart/2005/8/layout/hChevron3"/>
    <dgm:cxn modelId="{4AB07F4B-E03C-4B96-AF04-B78BC8937721}" type="presParOf" srcId="{72DE3694-5155-4DAD-9FF9-56CE7AF03D7A}" destId="{E8931FB5-E7F3-4658-A2EF-D9CEF89B4D5D}" srcOrd="1" destOrd="0" presId="urn:microsoft.com/office/officeart/2005/8/layout/hChevron3"/>
    <dgm:cxn modelId="{4551976D-6A2F-4B24-B5F4-6B25985AE961}" type="presParOf" srcId="{72DE3694-5155-4DAD-9FF9-56CE7AF03D7A}" destId="{013E55FF-CEBB-4DEF-99E2-C07536378B53}" srcOrd="2" destOrd="0" presId="urn:microsoft.com/office/officeart/2005/8/layout/hChevron3"/>
    <dgm:cxn modelId="{C50C4E67-B3E5-4133-809D-3E10B06DADCF}" type="presParOf" srcId="{72DE3694-5155-4DAD-9FF9-56CE7AF03D7A}" destId="{E3A1BDF7-63FC-49B6-B553-22BF2CB36254}" srcOrd="3" destOrd="0" presId="urn:microsoft.com/office/officeart/2005/8/layout/hChevron3"/>
    <dgm:cxn modelId="{8E0D537F-391C-416E-9E8C-C71AE7681365}" type="presParOf" srcId="{72DE3694-5155-4DAD-9FF9-56CE7AF03D7A}" destId="{47B366C7-1F4E-4B5D-9F7D-1BB410E19081}" srcOrd="4" destOrd="0" presId="urn:microsoft.com/office/officeart/2005/8/layout/hChevron3"/>
    <dgm:cxn modelId="{4F4202BF-EC48-4E7C-A63D-B5FEA8216B26}" type="presParOf" srcId="{72DE3694-5155-4DAD-9FF9-56CE7AF03D7A}" destId="{1A4D562B-0950-40A0-A3EF-6BE9A13C2402}" srcOrd="5" destOrd="0" presId="urn:microsoft.com/office/officeart/2005/8/layout/hChevron3"/>
    <dgm:cxn modelId="{1B15866B-E074-4684-83FE-6F0D26CA68B8}" type="presParOf" srcId="{72DE3694-5155-4DAD-9FF9-56CE7AF03D7A}" destId="{3DE09483-CA52-4B9E-802E-9F14463E936C}" srcOrd="6" destOrd="0" presId="urn:microsoft.com/office/officeart/2005/8/layout/hChevron3"/>
    <dgm:cxn modelId="{37B90BD7-8216-4C67-B909-9072E716FB4E}" type="presParOf" srcId="{72DE3694-5155-4DAD-9FF9-56CE7AF03D7A}" destId="{401693BD-3FA2-42F1-AA16-5D02030F3941}" srcOrd="7" destOrd="0" presId="urn:microsoft.com/office/officeart/2005/8/layout/hChevron3"/>
    <dgm:cxn modelId="{8E3AED7F-6D83-44EB-AD6D-C8C58A6F1873}" type="presParOf" srcId="{72DE3694-5155-4DAD-9FF9-56CE7AF03D7A}" destId="{CC6270E4-1B62-4713-A641-3436319CE311}" srcOrd="8" destOrd="0" presId="urn:microsoft.com/office/officeart/2005/8/layout/hChevron3"/>
    <dgm:cxn modelId="{4E6CF99F-C53C-4270-98FF-9AC8570ABAC1}" type="presParOf" srcId="{72DE3694-5155-4DAD-9FF9-56CE7AF03D7A}" destId="{A270110E-D5F4-4E70-B4EC-9A62EB68B8F3}" srcOrd="9" destOrd="0" presId="urn:microsoft.com/office/officeart/2005/8/layout/hChevron3"/>
    <dgm:cxn modelId="{049641DC-E50D-4140-9635-038E8FEFB591}" type="presParOf" srcId="{72DE3694-5155-4DAD-9FF9-56CE7AF03D7A}" destId="{2EC3860E-27E5-45F2-A6BA-38E1BACF290A}" srcOrd="10" destOrd="0" presId="urn:microsoft.com/office/officeart/2005/8/layout/hChevron3"/>
    <dgm:cxn modelId="{25CB16B5-4EA5-4938-AE4C-DFF2951414F3}" type="presParOf" srcId="{72DE3694-5155-4DAD-9FF9-56CE7AF03D7A}" destId="{B200FB3D-90D2-4A9C-88E2-9149C1C3C2EF}" srcOrd="11" destOrd="0" presId="urn:microsoft.com/office/officeart/2005/8/layout/hChevron3"/>
    <dgm:cxn modelId="{E436895B-4257-4E60-A83C-9F432646749C}" type="presParOf" srcId="{72DE3694-5155-4DAD-9FF9-56CE7AF03D7A}" destId="{91FD3FD8-2FA9-411F-A417-800BDFED140B}" srcOrd="12" destOrd="0" presId="urn:microsoft.com/office/officeart/2005/8/layout/hChevron3"/>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0AF7F9-56F5-474F-AB6B-4728D7D80A3B}">
      <dsp:nvSpPr>
        <dsp:cNvPr id="0" name=""/>
        <dsp:cNvSpPr/>
      </dsp:nvSpPr>
      <dsp:spPr>
        <a:xfrm>
          <a:off x="287" y="294703"/>
          <a:ext cx="1280123" cy="609013"/>
        </a:xfrm>
        <a:prstGeom prst="homePlate">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4676" tIns="0" rIns="0" bIns="0" numCol="1" spcCol="1270" anchor="ctr" anchorCtr="0">
          <a:noAutofit/>
        </a:bodyPr>
        <a:lstStyle/>
        <a:p>
          <a:pPr marL="0" lvl="0" indent="0" algn="ctr" defTabSz="622300">
            <a:lnSpc>
              <a:spcPct val="90000"/>
            </a:lnSpc>
            <a:spcBef>
              <a:spcPct val="0"/>
            </a:spcBef>
            <a:spcAft>
              <a:spcPct val="35000"/>
            </a:spcAft>
            <a:buNone/>
          </a:pPr>
          <a:r>
            <a:rPr lang="en-US" sz="1400" b="1" kern="1200" dirty="0"/>
            <a:t>Product Adoption</a:t>
          </a:r>
        </a:p>
      </dsp:txBody>
      <dsp:txXfrm>
        <a:off x="287" y="294703"/>
        <a:ext cx="1127870" cy="609013"/>
      </dsp:txXfrm>
    </dsp:sp>
    <dsp:sp modelId="{013E55FF-CEBB-4DEF-99E2-C07536378B53}">
      <dsp:nvSpPr>
        <dsp:cNvPr id="0" name=""/>
        <dsp:cNvSpPr/>
      </dsp:nvSpPr>
      <dsp:spPr>
        <a:xfrm>
          <a:off x="1025844" y="294703"/>
          <a:ext cx="1615220" cy="609013"/>
        </a:xfrm>
        <a:prstGeom prst="chevron">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0" rIns="0" bIns="0" numCol="1" spcCol="1270" anchor="ctr" anchorCtr="0">
          <a:noAutofit/>
        </a:bodyPr>
        <a:lstStyle/>
        <a:p>
          <a:pPr marL="0" lvl="0" indent="0" algn="ctr" defTabSz="622300">
            <a:lnSpc>
              <a:spcPct val="90000"/>
            </a:lnSpc>
            <a:spcBef>
              <a:spcPct val="0"/>
            </a:spcBef>
            <a:spcAft>
              <a:spcPct val="35000"/>
            </a:spcAft>
            <a:buNone/>
          </a:pPr>
          <a:r>
            <a:rPr lang="en-US" sz="1400" b="1" kern="1200" dirty="0"/>
            <a:t>Registration</a:t>
          </a:r>
        </a:p>
      </dsp:txBody>
      <dsp:txXfrm>
        <a:off x="1330351" y="294703"/>
        <a:ext cx="1006207" cy="609013"/>
      </dsp:txXfrm>
    </dsp:sp>
    <dsp:sp modelId="{47B366C7-1F4E-4B5D-9F7D-1BB410E19081}">
      <dsp:nvSpPr>
        <dsp:cNvPr id="0" name=""/>
        <dsp:cNvSpPr/>
      </dsp:nvSpPr>
      <dsp:spPr>
        <a:xfrm>
          <a:off x="2386499" y="294703"/>
          <a:ext cx="1614482" cy="609013"/>
        </a:xfrm>
        <a:prstGeom prst="chevron">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0" rIns="0" bIns="0" numCol="1" spcCol="1270" anchor="ctr" anchorCtr="0">
          <a:noAutofit/>
        </a:bodyPr>
        <a:lstStyle/>
        <a:p>
          <a:pPr marL="0" lvl="0" indent="0" algn="ctr" defTabSz="622300">
            <a:lnSpc>
              <a:spcPct val="90000"/>
            </a:lnSpc>
            <a:spcBef>
              <a:spcPct val="0"/>
            </a:spcBef>
            <a:spcAft>
              <a:spcPct val="35000"/>
            </a:spcAft>
            <a:buNone/>
          </a:pPr>
          <a:r>
            <a:rPr lang="en-US" sz="1400" b="1" kern="1200" dirty="0"/>
            <a:t>Planning &amp; Budgeting</a:t>
          </a:r>
        </a:p>
      </dsp:txBody>
      <dsp:txXfrm>
        <a:off x="2691006" y="294703"/>
        <a:ext cx="1005469" cy="609013"/>
      </dsp:txXfrm>
    </dsp:sp>
    <dsp:sp modelId="{3DE09483-CA52-4B9E-802E-9F14463E936C}">
      <dsp:nvSpPr>
        <dsp:cNvPr id="0" name=""/>
        <dsp:cNvSpPr/>
      </dsp:nvSpPr>
      <dsp:spPr>
        <a:xfrm>
          <a:off x="3746416" y="294703"/>
          <a:ext cx="1580014" cy="609013"/>
        </a:xfrm>
        <a:prstGeom prst="chevron">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0" rIns="0" bIns="0" numCol="1" spcCol="1270" anchor="ctr" anchorCtr="0">
          <a:noAutofit/>
        </a:bodyPr>
        <a:lstStyle/>
        <a:p>
          <a:pPr marL="0" lvl="0" indent="0" algn="ctr" defTabSz="622300">
            <a:lnSpc>
              <a:spcPct val="90000"/>
            </a:lnSpc>
            <a:spcBef>
              <a:spcPct val="0"/>
            </a:spcBef>
            <a:spcAft>
              <a:spcPct val="35000"/>
            </a:spcAft>
            <a:buNone/>
          </a:pPr>
          <a:r>
            <a:rPr lang="en-US" sz="1400" b="1" kern="1200" dirty="0"/>
            <a:t>Stakeholder Engagement</a:t>
          </a:r>
        </a:p>
      </dsp:txBody>
      <dsp:txXfrm>
        <a:off x="4050923" y="294703"/>
        <a:ext cx="971001" cy="609013"/>
      </dsp:txXfrm>
    </dsp:sp>
    <dsp:sp modelId="{CC6270E4-1B62-4713-A641-3436319CE311}">
      <dsp:nvSpPr>
        <dsp:cNvPr id="0" name=""/>
        <dsp:cNvSpPr/>
      </dsp:nvSpPr>
      <dsp:spPr>
        <a:xfrm>
          <a:off x="5071864" y="294703"/>
          <a:ext cx="1600863" cy="609013"/>
        </a:xfrm>
        <a:prstGeom prst="chevron">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US" sz="1400" b="1" kern="1200" dirty="0"/>
            <a:t>Procurement Planning</a:t>
          </a:r>
        </a:p>
      </dsp:txBody>
      <dsp:txXfrm>
        <a:off x="5376371" y="294703"/>
        <a:ext cx="991850" cy="609013"/>
      </dsp:txXfrm>
    </dsp:sp>
    <dsp:sp modelId="{2EC3860E-27E5-45F2-A6BA-38E1BACF290A}">
      <dsp:nvSpPr>
        <dsp:cNvPr id="0" name=""/>
        <dsp:cNvSpPr/>
      </dsp:nvSpPr>
      <dsp:spPr>
        <a:xfrm>
          <a:off x="6418162" y="294703"/>
          <a:ext cx="1383591" cy="609013"/>
        </a:xfrm>
        <a:prstGeom prst="chevron">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US" sz="1400" b="1" kern="1200" dirty="0"/>
            <a:t>Facility-level Planning</a:t>
          </a:r>
        </a:p>
      </dsp:txBody>
      <dsp:txXfrm>
        <a:off x="6722669" y="294703"/>
        <a:ext cx="774578" cy="609013"/>
      </dsp:txXfrm>
    </dsp:sp>
    <dsp:sp modelId="{91FD3FD8-2FA9-411F-A417-800BDFED140B}">
      <dsp:nvSpPr>
        <dsp:cNvPr id="0" name=""/>
        <dsp:cNvSpPr/>
      </dsp:nvSpPr>
      <dsp:spPr>
        <a:xfrm>
          <a:off x="7547187" y="294703"/>
          <a:ext cx="1503759" cy="609013"/>
        </a:xfrm>
        <a:prstGeom prst="chevron">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0" rIns="0" bIns="0" numCol="1" spcCol="1270" anchor="ctr" anchorCtr="0">
          <a:noAutofit/>
        </a:bodyPr>
        <a:lstStyle/>
        <a:p>
          <a:pPr marL="0" lvl="0" indent="0" algn="ctr" defTabSz="622300">
            <a:lnSpc>
              <a:spcPct val="90000"/>
            </a:lnSpc>
            <a:spcBef>
              <a:spcPct val="0"/>
            </a:spcBef>
            <a:spcAft>
              <a:spcPct val="35000"/>
            </a:spcAft>
            <a:buNone/>
          </a:pPr>
          <a:r>
            <a:rPr lang="en-US" sz="1400" b="1" kern="1200" dirty="0"/>
            <a:t>Monitoring &amp; Uptake</a:t>
          </a:r>
        </a:p>
      </dsp:txBody>
      <dsp:txXfrm>
        <a:off x="7851694" y="294703"/>
        <a:ext cx="894746" cy="609013"/>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45793A-5C10-42BE-8B89-CA7057210E82}" type="datetimeFigureOut">
              <a:rPr lang="en-US" smtClean="0"/>
              <a:t>10/14/2021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F75FBA-1C08-4D39-B1F4-513E99D05001}" type="slidenum">
              <a:rPr lang="en-US" smtClean="0"/>
              <a:t>‹#›</a:t>
            </a:fld>
            <a:endParaRPr lang="en-US" dirty="0"/>
          </a:p>
        </p:txBody>
      </p:sp>
    </p:spTree>
    <p:extLst>
      <p:ext uri="{BB962C8B-B14F-4D97-AF65-F5344CB8AC3E}">
        <p14:creationId xmlns:p14="http://schemas.microsoft.com/office/powerpoint/2010/main" val="2360005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ags" Target="../tags/tag1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ags" Target="../tags/tag14.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notesMaster" Target="../notesMasters/notesMaster1.xml"/><Relationship Id="rId1" Type="http://schemas.openxmlformats.org/officeDocument/2006/relationships/tags" Target="../tags/tag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6CB9D1-A1BA-4CB2-BEC5-66800B41E08A}"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32770" name="Rectangle 2"/>
          <p:cNvSpPr>
            <a:spLocks noGrp="1" noRot="1" noChangeAspect="1" noChangeArrowheads="1" noTextEdit="1"/>
          </p:cNvSpPr>
          <p:nvPr>
            <p:ph type="sldImg"/>
          </p:nvPr>
        </p:nvSpPr>
        <p:spPr>
          <a:xfrm>
            <a:off x="-1795463" y="1179513"/>
            <a:ext cx="10407651" cy="7807325"/>
          </a:xfrm>
          <a:ln/>
        </p:spPr>
      </p:sp>
      <p:sp>
        <p:nvSpPr>
          <p:cNvPr id="32771" name="Rectangle 3"/>
          <p:cNvSpPr>
            <a:spLocks noGrp="1" noChangeArrowheads="1"/>
          </p:cNvSpPr>
          <p:nvPr>
            <p:ph type="body" idx="1"/>
          </p:nvPr>
        </p:nvSpPr>
        <p:spPr>
          <a:xfrm>
            <a:off x="550864" y="328613"/>
            <a:ext cx="4052887" cy="234950"/>
          </a:xfrm>
          <a:noFill/>
          <a:ln/>
        </p:spPr>
        <p:txBody>
          <a:bodyPr/>
          <a:lstStyle/>
          <a:p>
            <a:endParaRPr lang="en-GB" dirty="0"/>
          </a:p>
        </p:txBody>
      </p:sp>
      <p:sp>
        <p:nvSpPr>
          <p:cNvPr id="32772" name="McK Separator"/>
          <p:cNvSpPr>
            <a:spLocks noChangeShapeType="1"/>
          </p:cNvSpPr>
          <p:nvPr>
            <p:custDataLst>
              <p:tags r:id="rId1"/>
            </p:custDataLst>
          </p:nvPr>
        </p:nvSpPr>
        <p:spPr bwMode="auto">
          <a:xfrm>
            <a:off x="563564" y="1397000"/>
            <a:ext cx="5595937" cy="0"/>
          </a:xfrm>
          <a:prstGeom prst="line">
            <a:avLst/>
          </a:prstGeom>
          <a:noFill/>
          <a:ln w="9525">
            <a:solidFill>
              <a:schemeClr val="tx1"/>
            </a:solidFill>
            <a:round/>
            <a:headEnd/>
            <a:tailEnd/>
          </a:ln>
        </p:spPr>
        <p:txBody>
          <a:bodyPr lIns="91432" tIns="45716" rIns="91432" bIns="45716"/>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14450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50304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06304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6CB9D1-A1BA-4CB2-BEC5-66800B41E08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32770" name="Rectangle 2"/>
          <p:cNvSpPr>
            <a:spLocks noGrp="1" noRot="1" noChangeAspect="1" noChangeArrowheads="1" noTextEdit="1"/>
          </p:cNvSpPr>
          <p:nvPr>
            <p:ph type="sldImg"/>
          </p:nvPr>
        </p:nvSpPr>
        <p:spPr>
          <a:xfrm>
            <a:off x="-1797050" y="1179513"/>
            <a:ext cx="10410825" cy="7807325"/>
          </a:xfrm>
          <a:ln/>
        </p:spPr>
      </p:sp>
      <p:sp>
        <p:nvSpPr>
          <p:cNvPr id="32771" name="Rectangle 3"/>
          <p:cNvSpPr>
            <a:spLocks noGrp="1" noChangeArrowheads="1"/>
          </p:cNvSpPr>
          <p:nvPr>
            <p:ph type="body" idx="1"/>
          </p:nvPr>
        </p:nvSpPr>
        <p:spPr>
          <a:xfrm>
            <a:off x="550864" y="328613"/>
            <a:ext cx="4052887" cy="234950"/>
          </a:xfrm>
          <a:noFill/>
          <a:ln/>
        </p:spPr>
        <p:txBody>
          <a:bodyPr/>
          <a:lstStyle/>
          <a:p>
            <a:endParaRPr lang="en-GB" dirty="0"/>
          </a:p>
        </p:txBody>
      </p:sp>
      <p:sp>
        <p:nvSpPr>
          <p:cNvPr id="32772" name="McK Separator"/>
          <p:cNvSpPr>
            <a:spLocks noChangeShapeType="1"/>
          </p:cNvSpPr>
          <p:nvPr>
            <p:custDataLst>
              <p:tags r:id="rId1"/>
            </p:custDataLst>
          </p:nvPr>
        </p:nvSpPr>
        <p:spPr bwMode="auto">
          <a:xfrm>
            <a:off x="563564" y="1397000"/>
            <a:ext cx="5595937" cy="0"/>
          </a:xfrm>
          <a:prstGeom prst="line">
            <a:avLst/>
          </a:prstGeom>
          <a:noFill/>
          <a:ln w="9525">
            <a:solidFill>
              <a:schemeClr val="tx1"/>
            </a:solidFill>
            <a:round/>
            <a:headEnd/>
            <a:tailEnd/>
          </a:ln>
        </p:spPr>
        <p:txBody>
          <a:bodyPr lIns="91432" tIns="45716" rIns="91432" bIns="45716"/>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313682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6CB9D1-A1BA-4CB2-BEC5-66800B41E08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32770" name="Rectangle 2"/>
          <p:cNvSpPr>
            <a:spLocks noGrp="1" noRot="1" noChangeAspect="1" noChangeArrowheads="1" noTextEdit="1"/>
          </p:cNvSpPr>
          <p:nvPr>
            <p:ph type="sldImg"/>
          </p:nvPr>
        </p:nvSpPr>
        <p:spPr>
          <a:xfrm>
            <a:off x="-1797050" y="1179513"/>
            <a:ext cx="10410825" cy="7807325"/>
          </a:xfrm>
          <a:ln/>
        </p:spPr>
      </p:sp>
      <p:sp>
        <p:nvSpPr>
          <p:cNvPr id="32771" name="Rectangle 3"/>
          <p:cNvSpPr>
            <a:spLocks noGrp="1" noChangeArrowheads="1"/>
          </p:cNvSpPr>
          <p:nvPr>
            <p:ph type="body" idx="1"/>
          </p:nvPr>
        </p:nvSpPr>
        <p:spPr>
          <a:xfrm>
            <a:off x="550864" y="328613"/>
            <a:ext cx="4052887" cy="234950"/>
          </a:xfrm>
          <a:noFill/>
          <a:ln/>
        </p:spPr>
        <p:txBody>
          <a:bodyPr/>
          <a:lstStyle/>
          <a:p>
            <a:endParaRPr lang="en-GB" dirty="0"/>
          </a:p>
        </p:txBody>
      </p:sp>
      <p:sp>
        <p:nvSpPr>
          <p:cNvPr id="32772" name="McK Separator"/>
          <p:cNvSpPr>
            <a:spLocks noChangeShapeType="1"/>
          </p:cNvSpPr>
          <p:nvPr>
            <p:custDataLst>
              <p:tags r:id="rId1"/>
            </p:custDataLst>
          </p:nvPr>
        </p:nvSpPr>
        <p:spPr bwMode="auto">
          <a:xfrm>
            <a:off x="563564" y="1397000"/>
            <a:ext cx="5595937" cy="0"/>
          </a:xfrm>
          <a:prstGeom prst="line">
            <a:avLst/>
          </a:prstGeom>
          <a:noFill/>
          <a:ln w="9525">
            <a:solidFill>
              <a:schemeClr val="tx1"/>
            </a:solidFill>
            <a:round/>
            <a:headEnd/>
            <a:tailEnd/>
          </a:ln>
        </p:spPr>
        <p:txBody>
          <a:bodyPr lIns="91432" tIns="45716" rIns="91432" bIns="45716"/>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00481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4.xml"/><Relationship Id="rId1" Type="http://schemas.openxmlformats.org/officeDocument/2006/relationships/vmlDrawing" Target="../drawings/vmlDrawing4.v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6.xml"/><Relationship Id="rId1" Type="http://schemas.openxmlformats.org/officeDocument/2006/relationships/vmlDrawing" Target="../drawings/vmlDrawing6.v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8.xml"/><Relationship Id="rId1" Type="http://schemas.openxmlformats.org/officeDocument/2006/relationships/vmlDrawing" Target="../drawings/vmlDrawing8.vml"/><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600200"/>
          </a:xfrm>
          <a:solidFill>
            <a:srgbClr val="003366"/>
          </a:solidFill>
        </p:spPr>
        <p:txBody>
          <a:bodyPr/>
          <a:lstStyle>
            <a:lvl1pPr marL="171450">
              <a:defRPr>
                <a:solidFill>
                  <a:srgbClr val="FFFFFF"/>
                </a:solidFill>
              </a:defRPr>
            </a:lvl1pPr>
          </a:lstStyle>
          <a:p>
            <a:r>
              <a:rPr lang="en-US"/>
              <a:t>Click to edit Master title style</a:t>
            </a:r>
          </a:p>
        </p:txBody>
      </p:sp>
      <p:sp>
        <p:nvSpPr>
          <p:cNvPr id="3" name="Subtitle 2"/>
          <p:cNvSpPr>
            <a:spLocks noGrp="1"/>
          </p:cNvSpPr>
          <p:nvPr>
            <p:ph type="subTitle" idx="1"/>
          </p:nvPr>
        </p:nvSpPr>
        <p:spPr>
          <a:xfrm>
            <a:off x="1371600" y="3428999"/>
            <a:ext cx="6400800" cy="1828800"/>
          </a:xfrm>
        </p:spPr>
        <p:txBody>
          <a:bodyPr/>
          <a:lstStyle>
            <a:lvl1pPr marL="0" indent="0" algn="ctr">
              <a:buNone/>
              <a:defRPr>
                <a:solidFill>
                  <a:srgbClr val="001E4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463683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4"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000"/>
            <a:ext cx="4040188"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20242"/>
            <a:ext cx="4040188"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43000"/>
            <a:ext cx="4041775"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20242"/>
            <a:ext cx="4041775"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30037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255549007"/>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5125"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6"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1811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19845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noChangeArrowheads="1"/>
          </p:cNvSpPr>
          <p:nvPr>
            <p:ph type="sldNum" sz="quarter" idx="10"/>
          </p:nvPr>
        </p:nvSpPr>
        <p:spPr>
          <a:xfrm>
            <a:off x="6748463" y="6211888"/>
            <a:ext cx="2133600" cy="646112"/>
          </a:xfrm>
          <a:prstGeom prst="rect">
            <a:avLst/>
          </a:prstGeom>
          <a:solidFill>
            <a:schemeClr val="bg1"/>
          </a:solidFill>
        </p:spPr>
        <p:txBody>
          <a:bodyPr/>
          <a:lstStyle>
            <a:lvl1pPr algn="r">
              <a:defRPr/>
            </a:lvl1pPr>
          </a:lstStyle>
          <a:p>
            <a:pPr>
              <a:defRPr/>
            </a:pPr>
            <a:fld id="{CF8B6E3C-7D3D-42CF-B317-04E19E8A2018}" type="slidenum">
              <a:rPr lang="en-US" smtClean="0">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862079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600200"/>
          </a:xfrm>
          <a:solidFill>
            <a:srgbClr val="003366"/>
          </a:solidFill>
        </p:spPr>
        <p:txBody>
          <a:bodyPr/>
          <a:lstStyle>
            <a:lvl1pPr marL="171450">
              <a:defRPr>
                <a:solidFill>
                  <a:srgbClr val="FFFFFF"/>
                </a:solidFill>
              </a:defRPr>
            </a:lvl1pPr>
          </a:lstStyle>
          <a:p>
            <a:r>
              <a:rPr lang="en-US"/>
              <a:t>Click to edit Master title style</a:t>
            </a:r>
          </a:p>
        </p:txBody>
      </p:sp>
      <p:sp>
        <p:nvSpPr>
          <p:cNvPr id="3" name="Subtitle 2"/>
          <p:cNvSpPr>
            <a:spLocks noGrp="1"/>
          </p:cNvSpPr>
          <p:nvPr>
            <p:ph type="subTitle" idx="1"/>
          </p:nvPr>
        </p:nvSpPr>
        <p:spPr>
          <a:xfrm>
            <a:off x="1371600" y="3428999"/>
            <a:ext cx="6400800" cy="1828800"/>
          </a:xfrm>
        </p:spPr>
        <p:txBody>
          <a:bodyPr/>
          <a:lstStyle>
            <a:lvl1pPr marL="0" indent="0" algn="ctr">
              <a:buNone/>
              <a:defRPr>
                <a:solidFill>
                  <a:srgbClr val="001E4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pic>
        <p:nvPicPr>
          <p:cNvPr id="8" name="Picture 7" descr="CHAI-logo-PMS654.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95972" y="5380074"/>
            <a:ext cx="2525690" cy="1356006"/>
          </a:xfrm>
          <a:prstGeom prst="rect">
            <a:avLst/>
          </a:prstGeom>
        </p:spPr>
      </p:pic>
    </p:spTree>
    <p:extLst>
      <p:ext uri="{BB962C8B-B14F-4D97-AF65-F5344CB8AC3E}">
        <p14:creationId xmlns:p14="http://schemas.microsoft.com/office/powerpoint/2010/main" val="21096574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208663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2"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243718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4"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000"/>
            <a:ext cx="4040188"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20242"/>
            <a:ext cx="4040188"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43000"/>
            <a:ext cx="4041775"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20242"/>
            <a:ext cx="4041775"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987566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7173"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6"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120002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9946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302511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noChangeArrowheads="1"/>
          </p:cNvSpPr>
          <p:nvPr>
            <p:ph type="sldNum" sz="quarter" idx="10"/>
          </p:nvPr>
        </p:nvSpPr>
        <p:spPr>
          <a:xfrm>
            <a:off x="6748463" y="6211888"/>
            <a:ext cx="2133600" cy="646112"/>
          </a:xfrm>
          <a:prstGeom prst="rect">
            <a:avLst/>
          </a:prstGeom>
          <a:solidFill>
            <a:schemeClr val="bg1"/>
          </a:solidFill>
        </p:spPr>
        <p:txBody>
          <a:bodyPr/>
          <a:lstStyle>
            <a:lvl1pPr algn="r">
              <a:defRPr/>
            </a:lvl1pPr>
          </a:lstStyle>
          <a:p>
            <a:pPr>
              <a:defRPr/>
            </a:pPr>
            <a:fld id="{CF8B6E3C-7D3D-42CF-B317-04E19E8A2018}" type="slidenum">
              <a:rPr lang="en-US" smtClean="0">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63613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600200"/>
          </a:xfrm>
          <a:solidFill>
            <a:srgbClr val="003366"/>
          </a:solidFill>
        </p:spPr>
        <p:txBody>
          <a:bodyPr/>
          <a:lstStyle>
            <a:lvl1pPr marL="171450">
              <a:defRPr>
                <a:solidFill>
                  <a:srgbClr val="FFFFFF"/>
                </a:solidFill>
              </a:defRPr>
            </a:lvl1pPr>
          </a:lstStyle>
          <a:p>
            <a:r>
              <a:rPr lang="en-US"/>
              <a:t>Click to edit Master title style</a:t>
            </a:r>
          </a:p>
        </p:txBody>
      </p:sp>
      <p:sp>
        <p:nvSpPr>
          <p:cNvPr id="3" name="Subtitle 2"/>
          <p:cNvSpPr>
            <a:spLocks noGrp="1"/>
          </p:cNvSpPr>
          <p:nvPr>
            <p:ph type="subTitle" idx="1"/>
          </p:nvPr>
        </p:nvSpPr>
        <p:spPr>
          <a:xfrm>
            <a:off x="1371600" y="3428999"/>
            <a:ext cx="6400800" cy="1828800"/>
          </a:xfrm>
        </p:spPr>
        <p:txBody>
          <a:bodyPr/>
          <a:lstStyle>
            <a:lvl1pPr marL="0" indent="0" algn="ctr">
              <a:buNone/>
              <a:defRPr>
                <a:solidFill>
                  <a:srgbClr val="001E4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pic>
        <p:nvPicPr>
          <p:cNvPr id="8" name="Picture 7" descr="CHAI-logo-PMS654.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6535" y="5568288"/>
            <a:ext cx="2175126" cy="1167793"/>
          </a:xfrm>
          <a:prstGeom prst="rect">
            <a:avLst/>
          </a:prstGeom>
        </p:spPr>
      </p:pic>
    </p:spTree>
    <p:extLst>
      <p:ext uri="{BB962C8B-B14F-4D97-AF65-F5344CB8AC3E}">
        <p14:creationId xmlns:p14="http://schemas.microsoft.com/office/powerpoint/2010/main" val="18492159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8036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2"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33924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4"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000"/>
            <a:ext cx="4040188"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20242"/>
            <a:ext cx="4040188"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43000"/>
            <a:ext cx="4041775"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20242"/>
            <a:ext cx="4041775"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92073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9221"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6"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954560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556574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noChangeArrowheads="1"/>
          </p:cNvSpPr>
          <p:nvPr>
            <p:ph type="sldNum" sz="quarter" idx="10"/>
          </p:nvPr>
        </p:nvSpPr>
        <p:spPr>
          <a:xfrm>
            <a:off x="6748463" y="6211888"/>
            <a:ext cx="2133600" cy="646112"/>
          </a:xfrm>
          <a:prstGeom prst="rect">
            <a:avLst/>
          </a:prstGeom>
          <a:solidFill>
            <a:schemeClr val="bg1"/>
          </a:solidFill>
        </p:spPr>
        <p:txBody>
          <a:bodyPr/>
          <a:lstStyle>
            <a:lvl1pPr algn="r">
              <a:defRPr/>
            </a:lvl1pPr>
          </a:lstStyle>
          <a:p>
            <a:fld id="{A01924E1-2A64-410F-9D67-3533D02D6078}" type="slidenum">
              <a:rPr lang="en-US" smtClean="0"/>
              <a:t>‹#›</a:t>
            </a:fld>
            <a:endParaRPr lang="en-US" dirty="0"/>
          </a:p>
        </p:txBody>
      </p:sp>
    </p:spTree>
    <p:extLst>
      <p:ext uri="{BB962C8B-B14F-4D97-AF65-F5344CB8AC3E}">
        <p14:creationId xmlns:p14="http://schemas.microsoft.com/office/powerpoint/2010/main" val="1678456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2"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19867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4"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000"/>
            <a:ext cx="4040188"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20242"/>
            <a:ext cx="4040188"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43000"/>
            <a:ext cx="4041775"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20242"/>
            <a:ext cx="4041775"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38740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1063035852"/>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3077"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6"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34851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9933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600200"/>
          </a:xfrm>
          <a:solidFill>
            <a:srgbClr val="003366"/>
          </a:solidFill>
        </p:spPr>
        <p:txBody>
          <a:bodyPr/>
          <a:lstStyle>
            <a:lvl1pPr marL="171450">
              <a:defRPr>
                <a:solidFill>
                  <a:srgbClr val="FFFFFF"/>
                </a:solidFill>
              </a:defRPr>
            </a:lvl1pPr>
          </a:lstStyle>
          <a:p>
            <a:r>
              <a:rPr lang="en-US"/>
              <a:t>Click to edit Master title style</a:t>
            </a:r>
          </a:p>
        </p:txBody>
      </p:sp>
      <p:sp>
        <p:nvSpPr>
          <p:cNvPr id="3" name="Subtitle 2"/>
          <p:cNvSpPr>
            <a:spLocks noGrp="1"/>
          </p:cNvSpPr>
          <p:nvPr>
            <p:ph type="subTitle" idx="1"/>
          </p:nvPr>
        </p:nvSpPr>
        <p:spPr>
          <a:xfrm>
            <a:off x="1371600" y="3428999"/>
            <a:ext cx="6400800" cy="1828800"/>
          </a:xfrm>
        </p:spPr>
        <p:txBody>
          <a:bodyPr/>
          <a:lstStyle>
            <a:lvl1pPr marL="0" indent="0" algn="ctr">
              <a:buNone/>
              <a:defRPr>
                <a:solidFill>
                  <a:srgbClr val="001E4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pic>
        <p:nvPicPr>
          <p:cNvPr id="8" name="Picture 7" descr="CHAI-logo-PMS654.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41137" y="5135880"/>
            <a:ext cx="2980525" cy="1600200"/>
          </a:xfrm>
          <a:prstGeom prst="rect">
            <a:avLst/>
          </a:prstGeom>
        </p:spPr>
      </p:pic>
    </p:spTree>
    <p:extLst>
      <p:ext uri="{BB962C8B-B14F-4D97-AF65-F5344CB8AC3E}">
        <p14:creationId xmlns:p14="http://schemas.microsoft.com/office/powerpoint/2010/main" val="1548289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9266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2"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70184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image" Target="../media/image1.emf"/><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oleObject" Target="../embeddings/oleObject3.bin"/><Relationship Id="rId5" Type="http://schemas.openxmlformats.org/officeDocument/2006/relationships/slideLayout" Target="../slideLayouts/slideLayout11.xml"/><Relationship Id="rId10" Type="http://schemas.openxmlformats.org/officeDocument/2006/relationships/tags" Target="../tags/tag3.xml"/><Relationship Id="rId4" Type="http://schemas.openxmlformats.org/officeDocument/2006/relationships/slideLayout" Target="../slideLayouts/slideLayout10.xml"/><Relationship Id="rId9" Type="http://schemas.openxmlformats.org/officeDocument/2006/relationships/vmlDrawing" Target="../drawings/vmlDrawing3.v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emf"/><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oleObject" Target="../embeddings/oleObject5.bin"/><Relationship Id="rId5" Type="http://schemas.openxmlformats.org/officeDocument/2006/relationships/slideLayout" Target="../slideLayouts/slideLayout18.xml"/><Relationship Id="rId10" Type="http://schemas.openxmlformats.org/officeDocument/2006/relationships/tags" Target="../tags/tag5.xml"/><Relationship Id="rId4" Type="http://schemas.openxmlformats.org/officeDocument/2006/relationships/slideLayout" Target="../slideLayouts/slideLayout17.xml"/><Relationship Id="rId9" Type="http://schemas.openxmlformats.org/officeDocument/2006/relationships/vmlDrawing" Target="../drawings/vmlDrawing5.v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1.emf"/><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oleObject" Target="../embeddings/oleObject7.bin"/><Relationship Id="rId5" Type="http://schemas.openxmlformats.org/officeDocument/2006/relationships/slideLayout" Target="../slideLayouts/slideLayout25.xml"/><Relationship Id="rId10" Type="http://schemas.openxmlformats.org/officeDocument/2006/relationships/tags" Target="../tags/tag7.xml"/><Relationship Id="rId4" Type="http://schemas.openxmlformats.org/officeDocument/2006/relationships/slideLayout" Target="../slideLayouts/slideLayout24.xml"/><Relationship Id="rId9" Type="http://schemas.openxmlformats.org/officeDocument/2006/relationships/vmlDrawing" Target="../drawings/vmlDrawing7.v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9"/>
            </p:custDataLst>
            <p:extLst>
              <p:ext uri="{D42A27DB-BD31-4B8C-83A1-F6EECF244321}">
                <p14:modId xmlns:p14="http://schemas.microsoft.com/office/powerpoint/2010/main" val="2520220462"/>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2053" name="think-cell Slide" r:id="rId10" imgW="270" imgH="270" progId="TCLayout.ActiveDocument.1">
                  <p:embed/>
                </p:oleObj>
              </mc:Choice>
              <mc:Fallback>
                <p:oleObj name="think-cell Slide" r:id="rId10" imgW="270" imgH="270" progId="TCLayout.ActiveDocument.1">
                  <p:embed/>
                  <p:pic>
                    <p:nvPicPr>
                      <p:cNvPr id="5" name="Object 4" hidden="1"/>
                      <p:cNvPicPr/>
                      <p:nvPr/>
                    </p:nvPicPr>
                    <p:blipFill>
                      <a:blip r:embed="rId11"/>
                      <a:stretch>
                        <a:fillRect/>
                      </a:stretch>
                    </p:blipFill>
                    <p:spPr>
                      <a:xfrm>
                        <a:off x="1589" y="1590"/>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228600" y="0"/>
            <a:ext cx="8686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142999"/>
            <a:ext cx="82296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p:nvSpPr>
        <p:spPr>
          <a:xfrm>
            <a:off x="8730352" y="6532336"/>
            <a:ext cx="341760" cy="253916"/>
          </a:xfrm>
          <a:prstGeom prst="rect">
            <a:avLst/>
          </a:prstGeom>
          <a:noFill/>
        </p:spPr>
        <p:txBody>
          <a:bodyPr wrap="none" rtlCol="0">
            <a:spAutoFit/>
          </a:bodyPr>
          <a:lstStyle/>
          <a:p>
            <a:fld id="{AE41A955-C666-6648-B661-87D6253479FC}" type="slidenum">
              <a:rPr lang="en-US" sz="1050" smtClean="0">
                <a:solidFill>
                  <a:prstClr val="black"/>
                </a:solidFill>
                <a:latin typeface="Calibri"/>
              </a:rPr>
              <a:pPr/>
              <a:t>‹#›</a:t>
            </a:fld>
            <a:endParaRPr lang="en-US" sz="1050" dirty="0">
              <a:solidFill>
                <a:prstClr val="black"/>
              </a:solidFill>
              <a:latin typeface="Calibri"/>
            </a:endParaRPr>
          </a:p>
        </p:txBody>
      </p:sp>
    </p:spTree>
    <p:extLst>
      <p:ext uri="{BB962C8B-B14F-4D97-AF65-F5344CB8AC3E}">
        <p14:creationId xmlns:p14="http://schemas.microsoft.com/office/powerpoint/2010/main" val="41318093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xStyles>
    <p:titleStyle>
      <a:lvl1pPr algn="l" defTabSz="342900" rtl="0" eaLnBrk="1" latinLnBrk="0" hangingPunct="1">
        <a:spcBef>
          <a:spcPct val="0"/>
        </a:spcBef>
        <a:buNone/>
        <a:defRPr sz="2400" kern="1200">
          <a:solidFill>
            <a:schemeClr val="bg1"/>
          </a:solidFill>
          <a:latin typeface="+mn-lt"/>
          <a:ea typeface="+mj-ea"/>
          <a:cs typeface="+mj-cs"/>
        </a:defRPr>
      </a:lvl1pPr>
    </p:titleStyle>
    <p:body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10"/>
            </p:custDataLst>
            <p:extLst>
              <p:ext uri="{D42A27DB-BD31-4B8C-83A1-F6EECF244321}">
                <p14:modId xmlns:p14="http://schemas.microsoft.com/office/powerpoint/2010/main" val="1192552320"/>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4101" name="think-cell Slide" r:id="rId11" imgW="270" imgH="270" progId="TCLayout.ActiveDocument.1">
                  <p:embed/>
                </p:oleObj>
              </mc:Choice>
              <mc:Fallback>
                <p:oleObj name="think-cell Slide" r:id="rId11" imgW="270" imgH="270" progId="TCLayout.ActiveDocument.1">
                  <p:embed/>
                  <p:pic>
                    <p:nvPicPr>
                      <p:cNvPr id="5" name="Object 4" hidden="1"/>
                      <p:cNvPicPr/>
                      <p:nvPr/>
                    </p:nvPicPr>
                    <p:blipFill>
                      <a:blip r:embed="rId12"/>
                      <a:stretch>
                        <a:fillRect/>
                      </a:stretch>
                    </p:blipFill>
                    <p:spPr>
                      <a:xfrm>
                        <a:off x="1589" y="1590"/>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228600" y="0"/>
            <a:ext cx="8686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142999"/>
            <a:ext cx="82296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p:nvSpPr>
        <p:spPr>
          <a:xfrm>
            <a:off x="8730352" y="6532336"/>
            <a:ext cx="341760" cy="253916"/>
          </a:xfrm>
          <a:prstGeom prst="rect">
            <a:avLst/>
          </a:prstGeom>
          <a:noFill/>
        </p:spPr>
        <p:txBody>
          <a:bodyPr wrap="none" rtlCol="0">
            <a:spAutoFit/>
          </a:bodyPr>
          <a:lstStyle/>
          <a:p>
            <a:fld id="{AE41A955-C666-6648-B661-87D6253479FC}" type="slidenum">
              <a:rPr lang="en-US" sz="1050" smtClean="0">
                <a:solidFill>
                  <a:prstClr val="black"/>
                </a:solidFill>
                <a:latin typeface="Calibri"/>
              </a:rPr>
              <a:pPr/>
              <a:t>‹#›</a:t>
            </a:fld>
            <a:endParaRPr lang="en-US" sz="1050" dirty="0">
              <a:solidFill>
                <a:prstClr val="black"/>
              </a:solidFill>
              <a:latin typeface="Calibri"/>
            </a:endParaRPr>
          </a:p>
        </p:txBody>
      </p:sp>
    </p:spTree>
    <p:extLst>
      <p:ext uri="{BB962C8B-B14F-4D97-AF65-F5344CB8AC3E}">
        <p14:creationId xmlns:p14="http://schemas.microsoft.com/office/powerpoint/2010/main" val="225170757"/>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Lst>
  <p:hf hdr="0" ftr="0" dt="0"/>
  <p:txStyles>
    <p:titleStyle>
      <a:lvl1pPr algn="l" defTabSz="342900" rtl="0" eaLnBrk="1" latinLnBrk="0" hangingPunct="1">
        <a:spcBef>
          <a:spcPct val="0"/>
        </a:spcBef>
        <a:buNone/>
        <a:defRPr sz="2400" kern="1200">
          <a:solidFill>
            <a:schemeClr val="bg1"/>
          </a:solidFill>
          <a:latin typeface="+mn-lt"/>
          <a:ea typeface="+mj-ea"/>
          <a:cs typeface="+mj-cs"/>
        </a:defRPr>
      </a:lvl1pPr>
    </p:titleStyle>
    <p:body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10"/>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6149" name="think-cell Slide" r:id="rId11" imgW="270" imgH="270" progId="TCLayout.ActiveDocument.1">
                  <p:embed/>
                </p:oleObj>
              </mc:Choice>
              <mc:Fallback>
                <p:oleObj name="think-cell Slide" r:id="rId11" imgW="270" imgH="270" progId="TCLayout.ActiveDocument.1">
                  <p:embed/>
                  <p:pic>
                    <p:nvPicPr>
                      <p:cNvPr id="5" name="Object 4" hidden="1"/>
                      <p:cNvPicPr/>
                      <p:nvPr/>
                    </p:nvPicPr>
                    <p:blipFill>
                      <a:blip r:embed="rId12"/>
                      <a:stretch>
                        <a:fillRect/>
                      </a:stretch>
                    </p:blipFill>
                    <p:spPr>
                      <a:xfrm>
                        <a:off x="1589" y="1590"/>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228600" y="0"/>
            <a:ext cx="8686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142999"/>
            <a:ext cx="82296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p:nvSpPr>
        <p:spPr>
          <a:xfrm>
            <a:off x="8730352" y="6532336"/>
            <a:ext cx="341760" cy="253916"/>
          </a:xfrm>
          <a:prstGeom prst="rect">
            <a:avLst/>
          </a:prstGeom>
          <a:noFill/>
        </p:spPr>
        <p:txBody>
          <a:bodyPr wrap="none" rtlCol="0">
            <a:spAutoFit/>
          </a:bodyPr>
          <a:lstStyle/>
          <a:p>
            <a:fld id="{AE41A955-C666-6648-B661-87D6253479FC}" type="slidenum">
              <a:rPr lang="en-US" sz="1050" smtClean="0">
                <a:solidFill>
                  <a:prstClr val="black"/>
                </a:solidFill>
                <a:latin typeface="Calibri"/>
              </a:rPr>
              <a:pPr/>
              <a:t>‹#›</a:t>
            </a:fld>
            <a:endParaRPr lang="en-US" sz="1050" dirty="0">
              <a:solidFill>
                <a:prstClr val="black"/>
              </a:solidFill>
              <a:latin typeface="Calibri"/>
            </a:endParaRPr>
          </a:p>
        </p:txBody>
      </p:sp>
    </p:spTree>
    <p:extLst>
      <p:ext uri="{BB962C8B-B14F-4D97-AF65-F5344CB8AC3E}">
        <p14:creationId xmlns:p14="http://schemas.microsoft.com/office/powerpoint/2010/main" val="3091733133"/>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hf hdr="0" ftr="0" dt="0"/>
  <p:txStyles>
    <p:titleStyle>
      <a:lvl1pPr algn="l" defTabSz="342900" rtl="0" eaLnBrk="1" latinLnBrk="0" hangingPunct="1">
        <a:spcBef>
          <a:spcPct val="0"/>
        </a:spcBef>
        <a:buNone/>
        <a:defRPr sz="2400" kern="1200">
          <a:solidFill>
            <a:schemeClr val="bg1"/>
          </a:solidFill>
          <a:latin typeface="+mn-lt"/>
          <a:ea typeface="+mj-ea"/>
          <a:cs typeface="+mj-cs"/>
        </a:defRPr>
      </a:lvl1pPr>
    </p:titleStyle>
    <p:body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10"/>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8197" name="think-cell Slide" r:id="rId11" imgW="270" imgH="270" progId="TCLayout.ActiveDocument.1">
                  <p:embed/>
                </p:oleObj>
              </mc:Choice>
              <mc:Fallback>
                <p:oleObj name="think-cell Slide" r:id="rId11" imgW="270" imgH="270" progId="TCLayout.ActiveDocument.1">
                  <p:embed/>
                  <p:pic>
                    <p:nvPicPr>
                      <p:cNvPr id="5" name="Object 4" hidden="1"/>
                      <p:cNvPicPr/>
                      <p:nvPr/>
                    </p:nvPicPr>
                    <p:blipFill>
                      <a:blip r:embed="rId12"/>
                      <a:stretch>
                        <a:fillRect/>
                      </a:stretch>
                    </p:blipFill>
                    <p:spPr>
                      <a:xfrm>
                        <a:off x="1589" y="1590"/>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228600" y="0"/>
            <a:ext cx="8686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142999"/>
            <a:ext cx="82296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p:nvSpPr>
        <p:spPr>
          <a:xfrm>
            <a:off x="8730352" y="6532336"/>
            <a:ext cx="341760" cy="253916"/>
          </a:xfrm>
          <a:prstGeom prst="rect">
            <a:avLst/>
          </a:prstGeom>
          <a:noFill/>
        </p:spPr>
        <p:txBody>
          <a:bodyPr wrap="none" rtlCol="0">
            <a:spAutoFit/>
          </a:bodyPr>
          <a:lstStyle/>
          <a:p>
            <a:fld id="{AE41A955-C666-6648-B661-87D6253479FC}" type="slidenum">
              <a:rPr lang="en-US" sz="1050" smtClean="0">
                <a:solidFill>
                  <a:prstClr val="black"/>
                </a:solidFill>
                <a:latin typeface="Calibri"/>
              </a:rPr>
              <a:pPr/>
              <a:t>‹#›</a:t>
            </a:fld>
            <a:endParaRPr lang="en-US" sz="1050" dirty="0">
              <a:solidFill>
                <a:prstClr val="black"/>
              </a:solidFill>
              <a:latin typeface="Calibri"/>
            </a:endParaRPr>
          </a:p>
        </p:txBody>
      </p:sp>
    </p:spTree>
    <p:extLst>
      <p:ext uri="{BB962C8B-B14F-4D97-AF65-F5344CB8AC3E}">
        <p14:creationId xmlns:p14="http://schemas.microsoft.com/office/powerpoint/2010/main" val="353468424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txStyles>
    <p:titleStyle>
      <a:lvl1pPr algn="l" defTabSz="342900" rtl="0" eaLnBrk="1" latinLnBrk="0" hangingPunct="1">
        <a:spcBef>
          <a:spcPct val="0"/>
        </a:spcBef>
        <a:buNone/>
        <a:defRPr sz="2400" kern="1200">
          <a:solidFill>
            <a:schemeClr val="bg1"/>
          </a:solidFill>
          <a:latin typeface="+mn-lt"/>
          <a:ea typeface="+mj-ea"/>
          <a:cs typeface="+mj-cs"/>
        </a:defRPr>
      </a:lvl1pPr>
    </p:titleStyle>
    <p:body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8.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7.png"/><Relationship Id="rId1" Type="http://schemas.openxmlformats.org/officeDocument/2006/relationships/slideLayout" Target="../slideLayouts/slideLayout16.xml"/><Relationship Id="rId5" Type="http://schemas.openxmlformats.org/officeDocument/2006/relationships/image" Target="../media/image19.pn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hyperlink" Target="https://odysseytrial.org/" TargetMode="External"/><Relationship Id="rId2" Type="http://schemas.openxmlformats.org/officeDocument/2006/relationships/hyperlink" Target="https://www.impaactnetwork.org/studies/p1093" TargetMode="External"/><Relationship Id="rId1" Type="http://schemas.openxmlformats.org/officeDocument/2006/relationships/slideLayout" Target="../slideLayouts/slideLayout18.xml"/><Relationship Id="rId4" Type="http://schemas.openxmlformats.org/officeDocument/2006/relationships/hyperlink" Target="https://theprogramme.ias2021.org/PAGMaterial/PPT/3305_4870/ODYSSEY_b14kg_IAS_HIV-Pediatrics_2021_v1.0.pdf" TargetMode="Externa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2.xml"/></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svg"/><Relationship Id="rId18" Type="http://schemas.openxmlformats.org/officeDocument/2006/relationships/image" Target="../media/image30.png"/><Relationship Id="rId3" Type="http://schemas.openxmlformats.org/officeDocument/2006/relationships/diagramData" Target="../diagrams/data1.xml"/><Relationship Id="rId21" Type="http://schemas.openxmlformats.org/officeDocument/2006/relationships/image" Target="../media/image33.svg"/><Relationship Id="rId7" Type="http://schemas.microsoft.com/office/2007/relationships/diagramDrawing" Target="../diagrams/drawing1.xml"/><Relationship Id="rId12" Type="http://schemas.openxmlformats.org/officeDocument/2006/relationships/image" Target="../media/image24.png"/><Relationship Id="rId17" Type="http://schemas.openxmlformats.org/officeDocument/2006/relationships/image" Target="../media/image29.svg"/><Relationship Id="rId2" Type="http://schemas.openxmlformats.org/officeDocument/2006/relationships/notesSlide" Target="../notesSlides/notesSlide2.xml"/><Relationship Id="rId16" Type="http://schemas.openxmlformats.org/officeDocument/2006/relationships/image" Target="../media/image28.png"/><Relationship Id="rId20"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23.svg"/><Relationship Id="rId5" Type="http://schemas.openxmlformats.org/officeDocument/2006/relationships/diagramQuickStyle" Target="../diagrams/quickStyle1.xml"/><Relationship Id="rId15" Type="http://schemas.openxmlformats.org/officeDocument/2006/relationships/image" Target="../media/image27.svg"/><Relationship Id="rId10" Type="http://schemas.openxmlformats.org/officeDocument/2006/relationships/image" Target="../media/image22.png"/><Relationship Id="rId19" Type="http://schemas.openxmlformats.org/officeDocument/2006/relationships/image" Target="../media/image31.svg"/><Relationship Id="rId4" Type="http://schemas.openxmlformats.org/officeDocument/2006/relationships/diagramLayout" Target="../diagrams/layout1.xml"/><Relationship Id="rId9" Type="http://schemas.openxmlformats.org/officeDocument/2006/relationships/image" Target="../media/image21.svg"/><Relationship Id="rId14" Type="http://schemas.openxmlformats.org/officeDocument/2006/relationships/image" Target="../media/image26.png"/></Relationships>
</file>

<file path=ppt/slides/_rels/slide16.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4.png"/><Relationship Id="rId7" Type="http://schemas.microsoft.com/office/2007/relationships/hdphoto" Target="../media/hdphoto2.wdp"/><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6.png"/><Relationship Id="rId11" Type="http://schemas.openxmlformats.org/officeDocument/2006/relationships/image" Target="../media/image39.png"/><Relationship Id="rId5" Type="http://schemas.microsoft.com/office/2007/relationships/hdphoto" Target="../media/hdphoto1.wdp"/><Relationship Id="rId10" Type="http://schemas.microsoft.com/office/2007/relationships/hdphoto" Target="../media/hdphoto3.wdp"/><Relationship Id="rId4" Type="http://schemas.openxmlformats.org/officeDocument/2006/relationships/image" Target="../media/image35.png"/><Relationship Id="rId9" Type="http://schemas.openxmlformats.org/officeDocument/2006/relationships/image" Target="../media/image38.png"/></Relationships>
</file>

<file path=ppt/slides/_rels/slide17.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slideLayout" Target="../slideLayouts/slideLayout5.xml"/><Relationship Id="rId7" Type="http://schemas.openxmlformats.org/officeDocument/2006/relationships/image" Target="../media/image40.png"/><Relationship Id="rId2" Type="http://schemas.openxmlformats.org/officeDocument/2006/relationships/tags" Target="../tags/tag13.xml"/><Relationship Id="rId1" Type="http://schemas.openxmlformats.org/officeDocument/2006/relationships/vmlDrawing" Target="../drawings/vmlDrawing10.vml"/><Relationship Id="rId6" Type="http://schemas.openxmlformats.org/officeDocument/2006/relationships/image" Target="../media/image1.emf"/><Relationship Id="rId11" Type="http://schemas.openxmlformats.org/officeDocument/2006/relationships/hyperlink" Target="https://unitaid.org/news-blog/groundbreaking-agreement-reduces-by-75-the-cost-of-hiv-treatment-for-children-in-low-and-middle-income-countries/#en" TargetMode="External"/><Relationship Id="rId5" Type="http://schemas.openxmlformats.org/officeDocument/2006/relationships/oleObject" Target="../embeddings/oleObject10.bin"/><Relationship Id="rId10" Type="http://schemas.openxmlformats.org/officeDocument/2006/relationships/hyperlink" Target="https://clintonhealth.box.com/s/o10yxb6nzimzykwarxmplgksw4jffyct" TargetMode="External"/><Relationship Id="rId4" Type="http://schemas.openxmlformats.org/officeDocument/2006/relationships/notesSlide" Target="../notesSlides/notesSlide4.xml"/><Relationship Id="rId9" Type="http://schemas.openxmlformats.org/officeDocument/2006/relationships/image" Target="../media/image42.png"/></Relationships>
</file>

<file path=ppt/slides/_rels/slide18.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slideLayout" Target="../slideLayouts/slideLayout5.xml"/><Relationship Id="rId7" Type="http://schemas.openxmlformats.org/officeDocument/2006/relationships/image" Target="../media/image43.jpg"/><Relationship Id="rId2" Type="http://schemas.openxmlformats.org/officeDocument/2006/relationships/tags" Target="../tags/tag15.xml"/><Relationship Id="rId1" Type="http://schemas.openxmlformats.org/officeDocument/2006/relationships/vmlDrawing" Target="../drawings/vmlDrawing11.vml"/><Relationship Id="rId6" Type="http://schemas.openxmlformats.org/officeDocument/2006/relationships/image" Target="../media/image1.emf"/><Relationship Id="rId11" Type="http://schemas.openxmlformats.org/officeDocument/2006/relationships/hyperlink" Target="https://www.unaids.org/en/resources/presscentre/featurestories/2020/december/treatment-for-children-living-with-hiv" TargetMode="External"/><Relationship Id="rId5" Type="http://schemas.openxmlformats.org/officeDocument/2006/relationships/oleObject" Target="../embeddings/oleObject10.bin"/><Relationship Id="rId10" Type="http://schemas.openxmlformats.org/officeDocument/2006/relationships/image" Target="../media/image46.png"/><Relationship Id="rId4" Type="http://schemas.openxmlformats.org/officeDocument/2006/relationships/notesSlide" Target="../notesSlides/notesSlide5.xml"/><Relationship Id="rId9" Type="http://schemas.openxmlformats.org/officeDocument/2006/relationships/image" Target="../media/image45.jpg"/></Relationships>
</file>

<file path=ppt/slides/_rels/slide19.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jpeg"/><Relationship Id="rId2" Type="http://schemas.openxmlformats.org/officeDocument/2006/relationships/image" Target="../media/image42.png"/><Relationship Id="rId1" Type="http://schemas.openxmlformats.org/officeDocument/2006/relationships/slideLayout" Target="../slideLayouts/slideLayout5.xml"/><Relationship Id="rId6" Type="http://schemas.openxmlformats.org/officeDocument/2006/relationships/image" Target="../media/image50.jpe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png"/><Relationship Id="rId9" Type="http://schemas.openxmlformats.org/officeDocument/2006/relationships/image" Target="../media/image53.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9.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hyperlink" Target="https://theprogramme.ias2021.org/PAGMaterial/PPT/3305_4870/ODYSSEY_b14kg_IAS_HIV-Pediatrics_2021_v1.0.pdf" TargetMode="External"/><Relationship Id="rId2" Type="http://schemas.openxmlformats.org/officeDocument/2006/relationships/hyperlink" Target="https://odysseytrial.org/2021/03/11/odyssey-trial-finds-new-drug-is-better-for-treating-children-living-with-hiv/" TargetMode="Externa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hyperlink" Target="https://clintonhealth.box.com/s/o10yxb6nzimzykwarxmplgksw4jffyct" TargetMode="Externa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hyperlink" Target="https://theprogramme.ias2021.org/PAGMaterial/PPT/1603_3936/ODYSSEY_Weight-gain_poster_IAS_2021_A-IAS2021-01311_final.pdf" TargetMode="Externa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8.xml"/><Relationship Id="rId7" Type="http://schemas.openxmlformats.org/officeDocument/2006/relationships/hyperlink" Target="https://apps.who.int/iris/rest/bitstreams/1357089/retrieve" TargetMode="External"/><Relationship Id="rId2" Type="http://schemas.openxmlformats.org/officeDocument/2006/relationships/tags" Target="../tags/tag10.xml"/><Relationship Id="rId1" Type="http://schemas.openxmlformats.org/officeDocument/2006/relationships/vmlDrawing" Target="../drawings/vmlDrawing9.v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apps.who.int/iris/rest/bitstreams/1357089/retrieve" TargetMode="External"/><Relationship Id="rId1" Type="http://schemas.openxmlformats.org/officeDocument/2006/relationships/slideLayout" Target="../slideLayouts/slideLayout18.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apps.who.int/iris/bitstream/handle/10665/332906/9789240007888-eng.pdf?sequence=1&amp;isAllowed=y" TargetMode="Externa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hyperlink" Target="https://www.who.int/publications/i/item/9789240023529" TargetMode="External"/><Relationship Id="rId2" Type="http://schemas.openxmlformats.org/officeDocument/2006/relationships/image" Target="../media/image4.png"/><Relationship Id="rId1" Type="http://schemas.openxmlformats.org/officeDocument/2006/relationships/slideLayout" Target="../slideLayouts/slideLayout18.xml"/><Relationship Id="rId4" Type="http://schemas.openxmlformats.org/officeDocument/2006/relationships/hyperlink" Target="https://apps.who.int/iris/rest/bitstreams/1357089/retrieve"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who.int/publications/i/item/9789240023529" TargetMode="External"/><Relationship Id="rId2" Type="http://schemas.openxmlformats.org/officeDocument/2006/relationships/image" Target="../media/image4.png"/><Relationship Id="rId1" Type="http://schemas.openxmlformats.org/officeDocument/2006/relationships/slideLayout" Target="../slideLayouts/slideLayout18.xml"/><Relationship Id="rId4" Type="http://schemas.openxmlformats.org/officeDocument/2006/relationships/hyperlink" Target="https://apps.who.int/iris/rest/bitstreams/1357089/retrieve"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18.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7A17F-28AC-4101-BE80-8D500C44E8D1}"/>
              </a:ext>
            </a:extLst>
          </p:cNvPr>
          <p:cNvSpPr>
            <a:spLocks noGrp="1"/>
          </p:cNvSpPr>
          <p:nvPr>
            <p:ph type="ctrTitle"/>
          </p:nvPr>
        </p:nvSpPr>
        <p:spPr/>
        <p:txBody>
          <a:bodyPr>
            <a:normAutofit/>
          </a:bodyPr>
          <a:lstStyle/>
          <a:p>
            <a:r>
              <a:rPr lang="en-GB" sz="2800" b="1" dirty="0">
                <a:solidFill>
                  <a:schemeClr val="bg1"/>
                </a:solidFill>
                <a:ea typeface="Verdana" pitchFamily="34" charset="0"/>
                <a:cs typeface="Verdana" pitchFamily="34" charset="0"/>
              </a:rPr>
              <a:t>Product Profile: Paediatric Dolutegravir (DTG) 10mg Dispersible, Scored Tablets</a:t>
            </a:r>
            <a:endParaRPr lang="en-GB" sz="2800" dirty="0"/>
          </a:p>
        </p:txBody>
      </p:sp>
      <p:sp>
        <p:nvSpPr>
          <p:cNvPr id="6" name="Rectangle 5">
            <a:extLst>
              <a:ext uri="{FF2B5EF4-FFF2-40B4-BE49-F238E27FC236}">
                <a16:creationId xmlns:a16="http://schemas.microsoft.com/office/drawing/2014/main" id="{5F034619-5DF4-4DAF-846C-8C2068043054}"/>
              </a:ext>
            </a:extLst>
          </p:cNvPr>
          <p:cNvSpPr/>
          <p:nvPr/>
        </p:nvSpPr>
        <p:spPr>
          <a:xfrm>
            <a:off x="101008" y="5890896"/>
            <a:ext cx="2684723" cy="32437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GB" sz="1600" i="1" dirty="0">
                <a:solidFill>
                  <a:srgbClr val="003366"/>
                </a:solidFill>
              </a:rPr>
              <a:t>Last Update: October 2021</a:t>
            </a:r>
          </a:p>
        </p:txBody>
      </p:sp>
      <p:pic>
        <p:nvPicPr>
          <p:cNvPr id="5" name="Picture 4">
            <a:extLst>
              <a:ext uri="{FF2B5EF4-FFF2-40B4-BE49-F238E27FC236}">
                <a16:creationId xmlns:a16="http://schemas.microsoft.com/office/drawing/2014/main" id="{D4282F36-2DF2-4297-A78D-E8712BD42E7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3615070" y="5517517"/>
            <a:ext cx="2743200" cy="905786"/>
          </a:xfrm>
          <a:prstGeom prst="rect">
            <a:avLst/>
          </a:prstGeom>
        </p:spPr>
      </p:pic>
    </p:spTree>
    <p:extLst>
      <p:ext uri="{BB962C8B-B14F-4D97-AF65-F5344CB8AC3E}">
        <p14:creationId xmlns:p14="http://schemas.microsoft.com/office/powerpoint/2010/main" val="1892660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EC9CB-F977-48A7-B5CD-C653EFBB7FA5}"/>
              </a:ext>
            </a:extLst>
          </p:cNvPr>
          <p:cNvSpPr>
            <a:spLocks noGrp="1"/>
          </p:cNvSpPr>
          <p:nvPr>
            <p:ph type="title"/>
          </p:nvPr>
        </p:nvSpPr>
        <p:spPr/>
        <p:txBody>
          <a:bodyPr>
            <a:normAutofit/>
          </a:bodyPr>
          <a:lstStyle/>
          <a:p>
            <a:r>
              <a:rPr lang="en-GB" sz="2000" b="1" dirty="0"/>
              <a:t>There are some considerations for pDTG when used to treat CLHIV with TB, as well as other drug-drug interactions</a:t>
            </a:r>
          </a:p>
        </p:txBody>
      </p:sp>
      <p:sp>
        <p:nvSpPr>
          <p:cNvPr id="6" name="Rectangle 5">
            <a:extLst>
              <a:ext uri="{FF2B5EF4-FFF2-40B4-BE49-F238E27FC236}">
                <a16:creationId xmlns:a16="http://schemas.microsoft.com/office/drawing/2014/main" id="{58C4CB27-70F5-4D71-ADFB-FAAD11DDED3E}"/>
              </a:ext>
            </a:extLst>
          </p:cNvPr>
          <p:cNvSpPr/>
          <p:nvPr/>
        </p:nvSpPr>
        <p:spPr>
          <a:xfrm>
            <a:off x="228599" y="3853362"/>
            <a:ext cx="8686799" cy="2809842"/>
          </a:xfrm>
          <a:prstGeom prst="rect">
            <a:avLst/>
          </a:prstGeom>
          <a:solidFill>
            <a:schemeClr val="accent5">
              <a:lumMod val="20000"/>
              <a:lumOff val="80000"/>
              <a:alpha val="62000"/>
            </a:schemeClr>
          </a:solidFill>
          <a:ln w="28575" cap="flat" cmpd="sng" algn="ctr">
            <a:noFill/>
            <a:prstDash val="solid"/>
          </a:ln>
          <a:effectLst/>
        </p:spPr>
        <p:txBody>
          <a:bodyPr rtlCol="0" anchor="ctr"/>
          <a:lstStyle/>
          <a:p>
            <a:pPr lvl="2">
              <a:spcBef>
                <a:spcPts val="500"/>
              </a:spcBef>
            </a:pPr>
            <a:endParaRPr lang="en-GB" sz="1600" dirty="0">
              <a:latin typeface="Calibri" panose="020F0502020204030204" pitchFamily="34" charset="0"/>
            </a:endParaRPr>
          </a:p>
          <a:p>
            <a:pPr marL="822960" lvl="1" indent="-171450">
              <a:spcBef>
                <a:spcPts val="800"/>
              </a:spcBef>
              <a:buFont typeface="Arial" panose="020B0604020202020204" pitchFamily="34" charset="0"/>
              <a:buChar char="•"/>
            </a:pPr>
            <a:r>
              <a:rPr lang="en-GB" sz="1600" b="1" dirty="0">
                <a:latin typeface="Calibri" panose="020F0502020204030204" pitchFamily="34" charset="0"/>
              </a:rPr>
              <a:t>Iron, aluminium, magnesium, and calcium-containing medicines bind with and reduce absorption of DTG</a:t>
            </a:r>
            <a:r>
              <a:rPr lang="en-GB" sz="1600" dirty="0">
                <a:latin typeface="Calibri" panose="020F0502020204030204" pitchFamily="34" charset="0"/>
              </a:rPr>
              <a:t>. </a:t>
            </a:r>
            <a:r>
              <a:rPr lang="en-GB" sz="1600" b="1" dirty="0">
                <a:latin typeface="Calibri" panose="020F0502020204030204" pitchFamily="34" charset="0"/>
              </a:rPr>
              <a:t>If co-administered</a:t>
            </a:r>
            <a:r>
              <a:rPr lang="en-GB" sz="1600" dirty="0">
                <a:latin typeface="Calibri" panose="020F0502020204030204" pitchFamily="34" charset="0"/>
              </a:rPr>
              <a:t>, DTG should be </a:t>
            </a:r>
            <a:r>
              <a:rPr lang="en-GB" sz="1600" b="1" dirty="0">
                <a:latin typeface="Calibri" panose="020F0502020204030204" pitchFamily="34" charset="0"/>
              </a:rPr>
              <a:t>taken with food </a:t>
            </a:r>
            <a:r>
              <a:rPr lang="en-GB" sz="1600" dirty="0">
                <a:latin typeface="Calibri" panose="020F0502020204030204" pitchFamily="34" charset="0"/>
              </a:rPr>
              <a:t>to enhance DTG absorption </a:t>
            </a:r>
            <a:r>
              <a:rPr lang="en-GB" sz="1600" b="1" dirty="0">
                <a:latin typeface="Calibri" panose="020F0502020204030204" pitchFamily="34" charset="0"/>
              </a:rPr>
              <a:t>or taken at alternate times (6 hours apart)</a:t>
            </a:r>
            <a:r>
              <a:rPr lang="en-GB" sz="1600" dirty="0">
                <a:latin typeface="Calibri" panose="020F0502020204030204" pitchFamily="34" charset="0"/>
              </a:rPr>
              <a:t>.</a:t>
            </a:r>
          </a:p>
          <a:p>
            <a:pPr marL="822960" lvl="1" indent="-171450">
              <a:spcBef>
                <a:spcPts val="800"/>
              </a:spcBef>
              <a:buFont typeface="Arial" panose="020B0604020202020204" pitchFamily="34" charset="0"/>
              <a:buChar char="•"/>
            </a:pPr>
            <a:r>
              <a:rPr lang="en-GB" sz="1600" dirty="0">
                <a:latin typeface="Calibri" panose="020F0502020204030204" pitchFamily="34" charset="0"/>
              </a:rPr>
              <a:t>Drugs that are </a:t>
            </a:r>
            <a:r>
              <a:rPr lang="en-GB" sz="1600" b="1" dirty="0">
                <a:latin typeface="Calibri" panose="020F0502020204030204" pitchFamily="34" charset="0"/>
              </a:rPr>
              <a:t>metabolic inducers may decrease the plasma concentrations </a:t>
            </a:r>
            <a:r>
              <a:rPr lang="en-GB" sz="1600" dirty="0">
                <a:latin typeface="Calibri" panose="020F0502020204030204" pitchFamily="34" charset="0"/>
              </a:rPr>
              <a:t>of DTG. This includes some anticonvulsants such as phenytoin or phenobarbital. </a:t>
            </a:r>
            <a:r>
              <a:rPr lang="en-GB" sz="1600" b="1" dirty="0">
                <a:latin typeface="Calibri" panose="020F0502020204030204" pitchFamily="34" charset="0"/>
              </a:rPr>
              <a:t>Co-administration with these anticonvulsants is not recommended with DTG</a:t>
            </a:r>
            <a:r>
              <a:rPr lang="en-GB" sz="1600" dirty="0">
                <a:latin typeface="Calibri" panose="020F0502020204030204" pitchFamily="34" charset="0"/>
              </a:rPr>
              <a:t>. Consult expert opinion or consider substituting DTG with EFV as an alternative.                                        </a:t>
            </a:r>
          </a:p>
          <a:p>
            <a:pPr marL="822960" lvl="1" indent="-171450">
              <a:spcBef>
                <a:spcPts val="800"/>
              </a:spcBef>
              <a:buFont typeface="Arial" panose="020B0604020202020204" pitchFamily="34" charset="0"/>
              <a:buChar char="•"/>
            </a:pPr>
            <a:r>
              <a:rPr lang="en-GB" sz="1600" dirty="0">
                <a:latin typeface="Calibri" panose="020F0502020204030204" pitchFamily="34" charset="0"/>
              </a:rPr>
              <a:t>For more information on drug interactions, please see the latest national guidelines. </a:t>
            </a:r>
          </a:p>
        </p:txBody>
      </p:sp>
      <p:sp>
        <p:nvSpPr>
          <p:cNvPr id="10" name="Rectangle 9">
            <a:extLst>
              <a:ext uri="{FF2B5EF4-FFF2-40B4-BE49-F238E27FC236}">
                <a16:creationId xmlns:a16="http://schemas.microsoft.com/office/drawing/2014/main" id="{93E14DD3-C21D-4E27-A609-A0D180514EA0}"/>
              </a:ext>
            </a:extLst>
          </p:cNvPr>
          <p:cNvSpPr/>
          <p:nvPr/>
        </p:nvSpPr>
        <p:spPr bwMode="auto">
          <a:xfrm>
            <a:off x="2693425" y="3919622"/>
            <a:ext cx="3498574" cy="369332"/>
          </a:xfrm>
          <a:prstGeom prst="rect">
            <a:avLst/>
          </a:prstGeom>
          <a:noFill/>
          <a:ln w="28575">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strike="noStrike" kern="1200" cap="none" spc="0" normalizeH="0" baseline="0" dirty="0">
                <a:ln>
                  <a:noFill/>
                </a:ln>
                <a:solidFill>
                  <a:schemeClr val="tx1"/>
                </a:solidFill>
                <a:effectLst/>
                <a:uLnTx/>
                <a:uFillTx/>
                <a:latin typeface="Calibri"/>
                <a:ea typeface="+mn-ea"/>
                <a:cs typeface="Arial"/>
              </a:rPr>
              <a:t>Additional Drug-Drug Interactions</a:t>
            </a:r>
          </a:p>
        </p:txBody>
      </p:sp>
      <p:sp>
        <p:nvSpPr>
          <p:cNvPr id="13" name="Rectangle 12">
            <a:extLst>
              <a:ext uri="{FF2B5EF4-FFF2-40B4-BE49-F238E27FC236}">
                <a16:creationId xmlns:a16="http://schemas.microsoft.com/office/drawing/2014/main" id="{49F9522B-8D4A-4993-9FD7-27BC512EFF69}"/>
              </a:ext>
            </a:extLst>
          </p:cNvPr>
          <p:cNvSpPr/>
          <p:nvPr/>
        </p:nvSpPr>
        <p:spPr bwMode="auto">
          <a:xfrm>
            <a:off x="228600" y="1023673"/>
            <a:ext cx="8686800" cy="369332"/>
          </a:xfrm>
          <a:prstGeom prst="rect">
            <a:avLst/>
          </a:prstGeom>
          <a:solidFill>
            <a:schemeClr val="accent5">
              <a:lumMod val="75000"/>
            </a:schemeClr>
          </a:solidFill>
          <a:ln w="28575">
            <a:solidFill>
              <a:schemeClr val="accent5">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strike="noStrike" kern="1200" cap="none" spc="0" normalizeH="0" baseline="0" dirty="0">
                <a:ln>
                  <a:noFill/>
                </a:ln>
                <a:solidFill>
                  <a:schemeClr val="bg1"/>
                </a:solidFill>
                <a:effectLst/>
                <a:uLnTx/>
                <a:uFillTx/>
                <a:latin typeface="Calibri"/>
                <a:ea typeface="+mn-ea"/>
                <a:cs typeface="Arial"/>
              </a:rPr>
              <a:t>pDTG in CLHIV with TB</a:t>
            </a:r>
          </a:p>
        </p:txBody>
      </p:sp>
      <p:sp>
        <p:nvSpPr>
          <p:cNvPr id="14" name="Rectangle 13">
            <a:extLst>
              <a:ext uri="{FF2B5EF4-FFF2-40B4-BE49-F238E27FC236}">
                <a16:creationId xmlns:a16="http://schemas.microsoft.com/office/drawing/2014/main" id="{686DF487-F168-400D-960E-240815ECFA63}"/>
              </a:ext>
            </a:extLst>
          </p:cNvPr>
          <p:cNvSpPr/>
          <p:nvPr/>
        </p:nvSpPr>
        <p:spPr>
          <a:xfrm>
            <a:off x="228600" y="1412852"/>
            <a:ext cx="8686800" cy="2259265"/>
          </a:xfrm>
          <a:prstGeom prst="rect">
            <a:avLst/>
          </a:prstGeom>
          <a:noFill/>
          <a:ln w="28575" cap="flat" cmpd="sng" algn="ctr">
            <a:solidFill>
              <a:schemeClr val="accent5">
                <a:lumMod val="75000"/>
              </a:schemeClr>
            </a:solidFill>
            <a:prstDash val="solid"/>
          </a:ln>
          <a:effectLst/>
        </p:spPr>
        <p:txBody>
          <a:bodyPr rtlCol="0" anchor="ctr"/>
          <a:lstStyle/>
          <a:p>
            <a:pPr marL="1200150" lvl="2" indent="-285750">
              <a:spcBef>
                <a:spcPts val="300"/>
              </a:spcBef>
              <a:buFont typeface="Arial" panose="020B0604020202020204" pitchFamily="34" charset="0"/>
              <a:buChar char="•"/>
            </a:pPr>
            <a:r>
              <a:rPr lang="en-GB" sz="1600" dirty="0">
                <a:solidFill>
                  <a:schemeClr val="tx1"/>
                </a:solidFill>
                <a:latin typeface="Calibri" panose="020F0502020204030204" pitchFamily="34" charset="0"/>
              </a:rPr>
              <a:t>DTG interacts with the TB medicine</a:t>
            </a:r>
            <a:r>
              <a:rPr lang="en-GB" sz="1600" dirty="0">
                <a:solidFill>
                  <a:srgbClr val="FF0000"/>
                </a:solidFill>
                <a:latin typeface="Calibri" panose="020F0502020204030204" pitchFamily="34" charset="0"/>
              </a:rPr>
              <a:t> </a:t>
            </a:r>
            <a:r>
              <a:rPr lang="en-GB" sz="1600" dirty="0">
                <a:solidFill>
                  <a:schemeClr val="tx1"/>
                </a:solidFill>
                <a:latin typeface="Calibri" panose="020F0502020204030204" pitchFamily="34" charset="0"/>
              </a:rPr>
              <a:t>rifampicin (RIF). </a:t>
            </a:r>
            <a:r>
              <a:rPr lang="en-GB" sz="1600" dirty="0">
                <a:latin typeface="Calibri" panose="020F0502020204030204" pitchFamily="34" charset="0"/>
              </a:rPr>
              <a:t>Children receiving TB treatment containing RIF should have </a:t>
            </a:r>
            <a:r>
              <a:rPr lang="en-GB" sz="1600" b="1" dirty="0">
                <a:latin typeface="Calibri" panose="020F0502020204030204" pitchFamily="34" charset="0"/>
              </a:rPr>
              <a:t>their daily standard dose of pDTG doubled </a:t>
            </a:r>
            <a:r>
              <a:rPr lang="en-GB" sz="1600" dirty="0">
                <a:latin typeface="Calibri" panose="020F0502020204030204" pitchFamily="34" charset="0"/>
              </a:rPr>
              <a:t>for the duration of TB treatment (they should be given their daily standard dose twice a day – one dose in the morning and one dose in the evening).</a:t>
            </a:r>
          </a:p>
          <a:p>
            <a:pPr marL="1657350" lvl="3" indent="-285750">
              <a:spcBef>
                <a:spcPts val="300"/>
              </a:spcBef>
              <a:buFont typeface="Arial" panose="020B0604020202020204" pitchFamily="34" charset="0"/>
              <a:buChar char="•"/>
            </a:pPr>
            <a:r>
              <a:rPr lang="en-GB" sz="1600" dirty="0">
                <a:solidFill>
                  <a:schemeClr val="tx1"/>
                </a:solidFill>
                <a:latin typeface="Calibri" panose="020F0502020204030204" pitchFamily="34" charset="0"/>
              </a:rPr>
              <a:t>This has been evaluated in the ongoing ODYSSEY trial and demonstrated to be safe in children </a:t>
            </a:r>
            <a:r>
              <a:rPr lang="en-GB" sz="1600" dirty="0">
                <a:latin typeface="Calibri" panose="020F0502020204030204" pitchFamily="34" charset="0"/>
              </a:rPr>
              <a:t>&gt;6 years and &gt;20 kg.</a:t>
            </a:r>
          </a:p>
          <a:p>
            <a:pPr marL="1200150" lvl="2" indent="-285750">
              <a:spcBef>
                <a:spcPts val="300"/>
              </a:spcBef>
              <a:buFont typeface="Arial" panose="020B0604020202020204" pitchFamily="34" charset="0"/>
              <a:buChar char="•"/>
            </a:pPr>
            <a:r>
              <a:rPr lang="en-GB" sz="1600" dirty="0">
                <a:latin typeface="Calibri" panose="020F0502020204030204" pitchFamily="34" charset="0"/>
              </a:rPr>
              <a:t>Caregivers should </a:t>
            </a:r>
            <a:r>
              <a:rPr lang="en-GB" sz="1600" b="1" dirty="0">
                <a:latin typeface="Calibri" panose="020F0502020204030204" pitchFamily="34" charset="0"/>
              </a:rPr>
              <a:t>follow local guidelines as to when to switch back to standard doses after a child completes TB therapy</a:t>
            </a:r>
            <a:r>
              <a:rPr lang="en-GB" sz="1600" dirty="0">
                <a:latin typeface="Calibri" panose="020F0502020204030204" pitchFamily="34" charset="0"/>
              </a:rPr>
              <a:t>.</a:t>
            </a:r>
          </a:p>
        </p:txBody>
      </p:sp>
      <p:pic>
        <p:nvPicPr>
          <p:cNvPr id="16" name="Picture 15">
            <a:extLst>
              <a:ext uri="{FF2B5EF4-FFF2-40B4-BE49-F238E27FC236}">
                <a16:creationId xmlns:a16="http://schemas.microsoft.com/office/drawing/2014/main" id="{6955B125-249C-4507-AE61-8617CD0DB687}"/>
              </a:ext>
            </a:extLst>
          </p:cNvPr>
          <p:cNvPicPr>
            <a:picLocks noChangeAspect="1"/>
          </p:cNvPicPr>
          <p:nvPr/>
        </p:nvPicPr>
        <p:blipFill>
          <a:blip r:embed="rId2">
            <a:duotone>
              <a:schemeClr val="accent5">
                <a:shade val="45000"/>
                <a:satMod val="135000"/>
              </a:schemeClr>
              <a:prstClr val="white"/>
            </a:duotone>
          </a:blip>
          <a:stretch>
            <a:fillRect/>
          </a:stretch>
        </p:blipFill>
        <p:spPr>
          <a:xfrm>
            <a:off x="408523" y="1462036"/>
            <a:ext cx="649543" cy="649543"/>
          </a:xfrm>
          <a:prstGeom prst="rect">
            <a:avLst/>
          </a:prstGeom>
        </p:spPr>
      </p:pic>
      <p:pic>
        <p:nvPicPr>
          <p:cNvPr id="20" name="Picture 19" descr="A close up of a logo&#10;&#10;Description automatically generated">
            <a:extLst>
              <a:ext uri="{FF2B5EF4-FFF2-40B4-BE49-F238E27FC236}">
                <a16:creationId xmlns:a16="http://schemas.microsoft.com/office/drawing/2014/main" id="{387DD41C-F9E3-4661-A42C-B497E27ED18B}"/>
              </a:ext>
            </a:extLst>
          </p:cNvPr>
          <p:cNvPicPr>
            <a:picLocks noChangeAspect="1"/>
          </p:cNvPicPr>
          <p:nvPr/>
        </p:nvPicPr>
        <p:blipFill>
          <a:blip r:embed="rId3"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23155" y="4159197"/>
            <a:ext cx="721168" cy="721168"/>
          </a:xfrm>
          <a:prstGeom prst="rect">
            <a:avLst/>
          </a:prstGeom>
        </p:spPr>
      </p:pic>
      <p:pic>
        <p:nvPicPr>
          <p:cNvPr id="22" name="Picture 21" descr="A close up of a logo&#10;&#10;Description automatically generated">
            <a:extLst>
              <a:ext uri="{FF2B5EF4-FFF2-40B4-BE49-F238E27FC236}">
                <a16:creationId xmlns:a16="http://schemas.microsoft.com/office/drawing/2014/main" id="{70059AAF-D79B-4957-93BE-C3A8D5A66A24}"/>
              </a:ext>
            </a:extLst>
          </p:cNvPr>
          <p:cNvPicPr>
            <a:picLocks noChangeAspect="1"/>
          </p:cNvPicPr>
          <p:nvPr/>
        </p:nvPicPr>
        <p:blipFill>
          <a:blip r:embed="rId4"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63763" y="5061610"/>
            <a:ext cx="639952" cy="639952"/>
          </a:xfrm>
          <a:prstGeom prst="rect">
            <a:avLst/>
          </a:prstGeom>
        </p:spPr>
      </p:pic>
      <p:pic>
        <p:nvPicPr>
          <p:cNvPr id="8" name="Graphic 7" descr="Checklist">
            <a:extLst>
              <a:ext uri="{FF2B5EF4-FFF2-40B4-BE49-F238E27FC236}">
                <a16:creationId xmlns:a16="http://schemas.microsoft.com/office/drawing/2014/main" id="{782CA7EE-0BF0-4FAF-9445-4DBACFB33FC3}"/>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44615" y="6155140"/>
            <a:ext cx="478248" cy="478248"/>
          </a:xfrm>
          <a:prstGeom prst="rect">
            <a:avLst/>
          </a:prstGeom>
        </p:spPr>
      </p:pic>
    </p:spTree>
    <p:extLst>
      <p:ext uri="{BB962C8B-B14F-4D97-AF65-F5344CB8AC3E}">
        <p14:creationId xmlns:p14="http://schemas.microsoft.com/office/powerpoint/2010/main" val="2733496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17DD7-F8B3-48FF-82DF-33CD664D6D5B}"/>
              </a:ext>
            </a:extLst>
          </p:cNvPr>
          <p:cNvSpPr>
            <a:spLocks noGrp="1"/>
          </p:cNvSpPr>
          <p:nvPr>
            <p:ph type="title"/>
          </p:nvPr>
        </p:nvSpPr>
        <p:spPr/>
        <p:txBody>
          <a:bodyPr>
            <a:normAutofit/>
          </a:bodyPr>
          <a:lstStyle/>
          <a:p>
            <a:r>
              <a:rPr lang="en-GB" sz="2000" b="1" dirty="0"/>
              <a:t>While usually well tolerated, pDTG is associated with some infrequent side effects in children</a:t>
            </a:r>
          </a:p>
        </p:txBody>
      </p:sp>
      <p:sp>
        <p:nvSpPr>
          <p:cNvPr id="4" name="Rectangle 3">
            <a:extLst>
              <a:ext uri="{FF2B5EF4-FFF2-40B4-BE49-F238E27FC236}">
                <a16:creationId xmlns:a16="http://schemas.microsoft.com/office/drawing/2014/main" id="{0B00AA56-5795-46AF-9BA4-DFEEFF444DD1}"/>
              </a:ext>
            </a:extLst>
          </p:cNvPr>
          <p:cNvSpPr/>
          <p:nvPr/>
        </p:nvSpPr>
        <p:spPr>
          <a:xfrm>
            <a:off x="228600" y="1447083"/>
            <a:ext cx="8686800" cy="3482730"/>
          </a:xfrm>
          <a:prstGeom prst="rect">
            <a:avLst/>
          </a:prstGeom>
          <a:noFill/>
          <a:ln w="28575" cap="flat" cmpd="sng" algn="ctr">
            <a:solidFill>
              <a:schemeClr val="accent5">
                <a:lumMod val="75000"/>
              </a:schemeClr>
            </a:solidFill>
            <a:prstDash val="solid"/>
          </a:ln>
          <a:effectLst/>
        </p:spPr>
        <p:txBody>
          <a:bodyPr lIns="91440" tIns="45720" rIns="91440" bIns="45720" rtlCol="0" anchor="ctr"/>
          <a:lstStyle/>
          <a:p>
            <a:pPr marL="285750" indent="-285750">
              <a:spcBef>
                <a:spcPts val="500"/>
              </a:spcBef>
              <a:spcAft>
                <a:spcPts val="1200"/>
              </a:spcAft>
              <a:buFont typeface="Arial" panose="020B0604020202020204" pitchFamily="34" charset="0"/>
              <a:buChar char="•"/>
            </a:pPr>
            <a:r>
              <a:rPr lang="en-GB" sz="1600" dirty="0">
                <a:latin typeface="Calibri" panose="020F0502020204030204" pitchFamily="34" charset="0"/>
              </a:rPr>
              <a:t>As with all ARVs, it is possible</a:t>
            </a:r>
            <a:r>
              <a:rPr lang="en-GB" sz="1600" dirty="0">
                <a:solidFill>
                  <a:srgbClr val="FF0000"/>
                </a:solidFill>
                <a:latin typeface="Calibri" panose="020F0502020204030204" pitchFamily="34" charset="0"/>
              </a:rPr>
              <a:t> </a:t>
            </a:r>
            <a:r>
              <a:rPr lang="en-GB" sz="1600" dirty="0">
                <a:latin typeface="Calibri" panose="020F0502020204030204" pitchFamily="34" charset="0"/>
              </a:rPr>
              <a:t>to have side effects when taking pDTG. However, </a:t>
            </a:r>
            <a:r>
              <a:rPr lang="en-GB" sz="1600" b="1" dirty="0">
                <a:latin typeface="Calibri" panose="020F0502020204030204" pitchFamily="34" charset="0"/>
              </a:rPr>
              <a:t>in clinical studies, no participants permanently discontinued DTG due to adverse events from pDTG. </a:t>
            </a:r>
            <a:r>
              <a:rPr lang="en-GB" sz="1600" dirty="0">
                <a:latin typeface="Calibri" panose="020F0502020204030204" pitchFamily="34" charset="0"/>
              </a:rPr>
              <a:t>Possible</a:t>
            </a:r>
            <a:r>
              <a:rPr lang="en-GB" sz="1600" dirty="0">
                <a:solidFill>
                  <a:srgbClr val="FF0000"/>
                </a:solidFill>
                <a:latin typeface="Calibri" panose="020F0502020204030204" pitchFamily="34" charset="0"/>
              </a:rPr>
              <a:t> </a:t>
            </a:r>
            <a:r>
              <a:rPr lang="en-GB" sz="1600" dirty="0">
                <a:latin typeface="Calibri" panose="020F0502020204030204" pitchFamily="34" charset="0"/>
              </a:rPr>
              <a:t>side effects include:</a:t>
            </a:r>
          </a:p>
          <a:p>
            <a:pPr marL="742950" lvl="1" indent="-285750">
              <a:spcBef>
                <a:spcPts val="500"/>
              </a:spcBef>
              <a:spcAft>
                <a:spcPts val="300"/>
              </a:spcAft>
              <a:buFont typeface="Arial" panose="020B0604020202020204" pitchFamily="34" charset="0"/>
              <a:buChar char="•"/>
            </a:pPr>
            <a:r>
              <a:rPr lang="en-GB" sz="1600" b="1" dirty="0">
                <a:latin typeface="Calibri" panose="020F0502020204030204" pitchFamily="34" charset="0"/>
              </a:rPr>
              <a:t>Insomnia </a:t>
            </a:r>
          </a:p>
          <a:p>
            <a:pPr marL="742950" lvl="1" indent="-285750">
              <a:spcBef>
                <a:spcPts val="500"/>
              </a:spcBef>
              <a:spcAft>
                <a:spcPts val="300"/>
              </a:spcAft>
              <a:buFont typeface="Arial" panose="020B0604020202020204" pitchFamily="34" charset="0"/>
              <a:buChar char="•"/>
            </a:pPr>
            <a:r>
              <a:rPr lang="en-GB" sz="1600" b="1" dirty="0">
                <a:latin typeface="Calibri" panose="020F0502020204030204" pitchFamily="34" charset="0"/>
              </a:rPr>
              <a:t>Fatigue </a:t>
            </a:r>
          </a:p>
          <a:p>
            <a:pPr marL="742950" lvl="1" indent="-285750">
              <a:spcBef>
                <a:spcPts val="500"/>
              </a:spcBef>
              <a:spcAft>
                <a:spcPts val="1200"/>
              </a:spcAft>
              <a:buFont typeface="Arial" panose="020B0604020202020204" pitchFamily="34" charset="0"/>
              <a:buChar char="•"/>
            </a:pPr>
            <a:r>
              <a:rPr lang="en-GB" sz="1600" b="1" dirty="0">
                <a:latin typeface="Calibri" panose="020F0502020204030204" pitchFamily="34" charset="0"/>
              </a:rPr>
              <a:t>Headache</a:t>
            </a:r>
            <a:endParaRPr lang="en-GB" sz="1600" dirty="0">
              <a:latin typeface="Calibri" panose="020F0502020204030204" pitchFamily="34" charset="0"/>
            </a:endParaRPr>
          </a:p>
          <a:p>
            <a:pPr marL="285750" indent="-285750">
              <a:spcBef>
                <a:spcPts val="500"/>
              </a:spcBef>
              <a:buFont typeface="Arial" panose="020B0604020202020204" pitchFamily="34" charset="0"/>
              <a:buChar char="•"/>
            </a:pPr>
            <a:r>
              <a:rPr lang="en-GB" sz="1600" dirty="0">
                <a:latin typeface="Calibri"/>
                <a:ea typeface="ＭＳ Ｐゴシック"/>
              </a:rPr>
              <a:t>Weight gain has been a common side effect of DTG 50 mg in adults. </a:t>
            </a:r>
            <a:r>
              <a:rPr lang="en-GB" sz="1600" dirty="0">
                <a:latin typeface="Calibri"/>
                <a:ea typeface="ＭＳ Ｐゴシック"/>
                <a:cs typeface="Arial"/>
              </a:rPr>
              <a:t>The ODYSSEY trial found no cases of excessive weight gain in children, and though there is no current evidence to suggest a problem with weight gain in children, it must still be monitored regularly. </a:t>
            </a:r>
          </a:p>
          <a:p>
            <a:pPr marL="285750" indent="-285750">
              <a:spcBef>
                <a:spcPts val="500"/>
              </a:spcBef>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Incidence of high blood sugar following DTG has also been reported in ART experienced adults. Related symptoms such as polyuria, polydipsia should also be monitored routinely.</a:t>
            </a:r>
            <a:endParaRPr lang="en-GB" sz="1600" dirty="0">
              <a:latin typeface="Calibri" panose="020F0502020204030204" pitchFamily="34" charset="0"/>
            </a:endParaRPr>
          </a:p>
        </p:txBody>
      </p:sp>
      <p:sp>
        <p:nvSpPr>
          <p:cNvPr id="8" name="Rectangle 7">
            <a:extLst>
              <a:ext uri="{FF2B5EF4-FFF2-40B4-BE49-F238E27FC236}">
                <a16:creationId xmlns:a16="http://schemas.microsoft.com/office/drawing/2014/main" id="{BD0AFA0B-37AB-4C1E-B233-8FC5C6A0DD1F}"/>
              </a:ext>
            </a:extLst>
          </p:cNvPr>
          <p:cNvSpPr/>
          <p:nvPr/>
        </p:nvSpPr>
        <p:spPr bwMode="auto">
          <a:xfrm>
            <a:off x="228600" y="1077751"/>
            <a:ext cx="8686800" cy="369332"/>
          </a:xfrm>
          <a:prstGeom prst="rect">
            <a:avLst/>
          </a:prstGeom>
          <a:solidFill>
            <a:schemeClr val="accent5">
              <a:lumMod val="75000"/>
            </a:schemeClr>
          </a:solidFill>
          <a:ln w="28575">
            <a:solidFill>
              <a:schemeClr val="accent5">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strike="noStrike" kern="1200" cap="none" spc="0" normalizeH="0" baseline="0" dirty="0">
                <a:ln>
                  <a:noFill/>
                </a:ln>
                <a:solidFill>
                  <a:schemeClr val="bg1"/>
                </a:solidFill>
                <a:effectLst/>
                <a:uLnTx/>
                <a:uFillTx/>
                <a:latin typeface="Calibri"/>
                <a:ea typeface="+mn-ea"/>
                <a:cs typeface="Arial"/>
              </a:rPr>
              <a:t>Side Effects</a:t>
            </a:r>
          </a:p>
        </p:txBody>
      </p:sp>
      <p:sp>
        <p:nvSpPr>
          <p:cNvPr id="10" name="TextBox 9">
            <a:extLst>
              <a:ext uri="{FF2B5EF4-FFF2-40B4-BE49-F238E27FC236}">
                <a16:creationId xmlns:a16="http://schemas.microsoft.com/office/drawing/2014/main" id="{DA9C7BDF-54D3-442E-9957-BA74D21FD478}"/>
              </a:ext>
            </a:extLst>
          </p:cNvPr>
          <p:cNvSpPr txBox="1"/>
          <p:nvPr/>
        </p:nvSpPr>
        <p:spPr>
          <a:xfrm>
            <a:off x="1563758" y="5502342"/>
            <a:ext cx="7351642" cy="646331"/>
          </a:xfrm>
          <a:prstGeom prst="rect">
            <a:avLst/>
          </a:prstGeom>
          <a:noFill/>
        </p:spPr>
        <p:txBody>
          <a:bodyPr wrap="square">
            <a:spAutoFit/>
          </a:bodyPr>
          <a:lstStyle/>
          <a:p>
            <a:pPr>
              <a:spcBef>
                <a:spcPts val="500"/>
              </a:spcBef>
            </a:pPr>
            <a:r>
              <a:rPr lang="en-GB" sz="1800" dirty="0">
                <a:latin typeface="Calibri" panose="020F0502020204030204" pitchFamily="34" charset="0"/>
              </a:rPr>
              <a:t>Report all side effects and adverse events to the </a:t>
            </a:r>
            <a:r>
              <a:rPr lang="en-GB" sz="1800" b="1" dirty="0">
                <a:latin typeface="Calibri" panose="020F0502020204030204" pitchFamily="34" charset="0"/>
              </a:rPr>
              <a:t>Pharmacovigilance Unit</a:t>
            </a:r>
            <a:r>
              <a:rPr lang="en-GB" sz="1800" dirty="0">
                <a:latin typeface="Calibri" panose="020F0502020204030204" pitchFamily="34" charset="0"/>
              </a:rPr>
              <a:t> at </a:t>
            </a:r>
            <a:r>
              <a:rPr lang="en-GB" sz="1800" dirty="0">
                <a:highlight>
                  <a:srgbClr val="FFFF00"/>
                </a:highlight>
                <a:latin typeface="Calibri" panose="020F0502020204030204" pitchFamily="34" charset="0"/>
              </a:rPr>
              <a:t>[INSERT REPORTING SITE]. </a:t>
            </a:r>
          </a:p>
        </p:txBody>
      </p:sp>
      <p:pic>
        <p:nvPicPr>
          <p:cNvPr id="12" name="Picture 11" descr="A close up of a logo&#10;&#10;Description automatically generated">
            <a:extLst>
              <a:ext uri="{FF2B5EF4-FFF2-40B4-BE49-F238E27FC236}">
                <a16:creationId xmlns:a16="http://schemas.microsoft.com/office/drawing/2014/main" id="{F462ECF9-97D2-43EC-A451-2D006C19B937}"/>
              </a:ext>
            </a:extLst>
          </p:cNvPr>
          <p:cNvPicPr>
            <a:picLocks noChangeAspect="1"/>
          </p:cNvPicPr>
          <p:nvPr/>
        </p:nvPicPr>
        <p:blipFill>
          <a:blip r:embed="rId2"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0" y="5066820"/>
            <a:ext cx="1517374" cy="1517374"/>
          </a:xfrm>
          <a:prstGeom prst="rect">
            <a:avLst/>
          </a:prstGeom>
        </p:spPr>
      </p:pic>
      <p:sp>
        <p:nvSpPr>
          <p:cNvPr id="19" name="Rectangle 18">
            <a:extLst>
              <a:ext uri="{FF2B5EF4-FFF2-40B4-BE49-F238E27FC236}">
                <a16:creationId xmlns:a16="http://schemas.microsoft.com/office/drawing/2014/main" id="{DF6AAD12-4B2C-46D4-B4EF-0F5E25E2CB2F}"/>
              </a:ext>
            </a:extLst>
          </p:cNvPr>
          <p:cNvSpPr/>
          <p:nvPr/>
        </p:nvSpPr>
        <p:spPr>
          <a:xfrm>
            <a:off x="228599" y="5194852"/>
            <a:ext cx="8686801" cy="1272209"/>
          </a:xfrm>
          <a:prstGeom prst="rect">
            <a:avLst/>
          </a:prstGeom>
          <a:noFill/>
          <a:ln w="28575">
            <a:solidFill>
              <a:schemeClr val="accent5">
                <a:lumMod val="75000"/>
              </a:schemeClr>
            </a:solidFill>
            <a:prstDash val="sysDash"/>
          </a:ln>
        </p:spPr>
        <p:txBody>
          <a:bodyPr wrap="square" anchor="ctr">
            <a:noAutofit/>
          </a:bodyPr>
          <a:lstStyle/>
          <a:p>
            <a:pPr marL="640080" lvl="2" algn="ctr">
              <a:spcAft>
                <a:spcPts val="600"/>
              </a:spcAft>
            </a:pPr>
            <a:endParaRPr lang="en-GB" b="1" dirty="0">
              <a:highlight>
                <a:srgbClr val="FFFF00"/>
              </a:highlight>
              <a:latin typeface="+mn-lt"/>
            </a:endParaRPr>
          </a:p>
        </p:txBody>
      </p:sp>
      <p:sp>
        <p:nvSpPr>
          <p:cNvPr id="3" name="Right Brace 2"/>
          <p:cNvSpPr/>
          <p:nvPr/>
        </p:nvSpPr>
        <p:spPr>
          <a:xfrm>
            <a:off x="2247886" y="2517914"/>
            <a:ext cx="471487" cy="805070"/>
          </a:xfrm>
          <a:prstGeom prst="righ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5" name="TextBox 4"/>
          <p:cNvSpPr txBox="1"/>
          <p:nvPr/>
        </p:nvSpPr>
        <p:spPr>
          <a:xfrm>
            <a:off x="2719373" y="2628061"/>
            <a:ext cx="6096016" cy="584775"/>
          </a:xfrm>
          <a:prstGeom prst="rect">
            <a:avLst/>
          </a:prstGeom>
          <a:noFill/>
        </p:spPr>
        <p:txBody>
          <a:bodyPr wrap="square" rtlCol="0">
            <a:spAutoFit/>
          </a:bodyPr>
          <a:lstStyle/>
          <a:p>
            <a:r>
              <a:rPr lang="en-GB" sz="1600" i="1" dirty="0">
                <a:latin typeface="+mn-lt"/>
              </a:rPr>
              <a:t>These tend to be most common on first taking DTG and tend to improve with time (approximately 1-2 months)</a:t>
            </a:r>
          </a:p>
        </p:txBody>
      </p:sp>
    </p:spTree>
    <p:extLst>
      <p:ext uri="{BB962C8B-B14F-4D97-AF65-F5344CB8AC3E}">
        <p14:creationId xmlns:p14="http://schemas.microsoft.com/office/powerpoint/2010/main" val="4160779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b="1" dirty="0"/>
              <a:t>There are important dosing differences between the DTG 50 mg film-coated tablets and DTG 10 mg dispersible tablets </a:t>
            </a:r>
          </a:p>
        </p:txBody>
      </p:sp>
      <p:sp>
        <p:nvSpPr>
          <p:cNvPr id="8" name="Content Placeholder 7"/>
          <p:cNvSpPr>
            <a:spLocks noGrp="1"/>
          </p:cNvSpPr>
          <p:nvPr>
            <p:ph sz="half" idx="1"/>
          </p:nvPr>
        </p:nvSpPr>
        <p:spPr>
          <a:xfrm>
            <a:off x="214473" y="1496704"/>
            <a:ext cx="4038600" cy="2087388"/>
          </a:xfrm>
        </p:spPr>
        <p:txBody>
          <a:bodyPr vert="horz" lIns="91440" tIns="45720" rIns="91440" bIns="45720" rtlCol="0" anchor="t">
            <a:noAutofit/>
          </a:bodyPr>
          <a:lstStyle/>
          <a:p>
            <a:pPr>
              <a:lnSpc>
                <a:spcPct val="100000"/>
              </a:lnSpc>
              <a:buFont typeface="Arial" panose="020B0604020202020204" pitchFamily="34" charset="0"/>
              <a:buChar char="•"/>
            </a:pPr>
            <a:r>
              <a:rPr lang="en-GB" sz="1700" b="1" dirty="0"/>
              <a:t>Administration: </a:t>
            </a:r>
            <a:r>
              <a:rPr lang="en-GB" sz="1700" dirty="0"/>
              <a:t>The 50 mg tablet is a small, film coated tablet (FCT) that should be swallowed whole</a:t>
            </a:r>
          </a:p>
          <a:p>
            <a:pPr lvl="1">
              <a:lnSpc>
                <a:spcPct val="100000"/>
              </a:lnSpc>
              <a:buFont typeface="Arial" panose="020B0604020202020204" pitchFamily="34" charset="0"/>
              <a:buChar char="•"/>
            </a:pPr>
            <a:r>
              <a:rPr lang="en-GB" sz="1600" dirty="0"/>
              <a:t>While 50 mg is the adult dose, it can also be used for children who weigh 20kg or more</a:t>
            </a:r>
          </a:p>
          <a:p>
            <a:endParaRPr lang="en-GB" dirty="0"/>
          </a:p>
        </p:txBody>
      </p:sp>
      <p:sp>
        <p:nvSpPr>
          <p:cNvPr id="9" name="Content Placeholder 8"/>
          <p:cNvSpPr>
            <a:spLocks noGrp="1"/>
          </p:cNvSpPr>
          <p:nvPr>
            <p:ph sz="half" idx="2"/>
          </p:nvPr>
        </p:nvSpPr>
        <p:spPr>
          <a:xfrm>
            <a:off x="4724400" y="1496704"/>
            <a:ext cx="4191000" cy="1340690"/>
          </a:xfrm>
        </p:spPr>
        <p:txBody>
          <a:bodyPr>
            <a:noAutofit/>
          </a:bodyPr>
          <a:lstStyle/>
          <a:p>
            <a:pPr>
              <a:lnSpc>
                <a:spcPct val="100000"/>
              </a:lnSpc>
              <a:buFont typeface="Arial" panose="020B0604020202020204" pitchFamily="34" charset="0"/>
              <a:buChar char="•"/>
            </a:pPr>
            <a:r>
              <a:rPr lang="en-GB" sz="1700" b="1" dirty="0"/>
              <a:t>Administration: </a:t>
            </a:r>
            <a:r>
              <a:rPr lang="en-GB" sz="1700" dirty="0"/>
              <a:t>The DTG 10 mg scored, dispersible tablet (DT) can be swallowed whole, but is meant to be dissolved in water</a:t>
            </a:r>
          </a:p>
        </p:txBody>
      </p:sp>
      <p:sp>
        <p:nvSpPr>
          <p:cNvPr id="12" name="TextBox 11"/>
          <p:cNvSpPr txBox="1"/>
          <p:nvPr/>
        </p:nvSpPr>
        <p:spPr>
          <a:xfrm>
            <a:off x="1189205" y="5952079"/>
            <a:ext cx="1541640" cy="307777"/>
          </a:xfrm>
          <a:prstGeom prst="rect">
            <a:avLst/>
          </a:prstGeom>
          <a:noFill/>
        </p:spPr>
        <p:txBody>
          <a:bodyPr wrap="none" rtlCol="0">
            <a:spAutoFit/>
          </a:bodyPr>
          <a:lstStyle/>
          <a:p>
            <a:r>
              <a:rPr lang="en-GB" sz="1400" i="1" dirty="0">
                <a:latin typeface="Calibri" panose="020F0502020204030204" pitchFamily="34" charset="0"/>
              </a:rPr>
              <a:t>1 x 50 mg DTG FCT</a:t>
            </a:r>
          </a:p>
        </p:txBody>
      </p:sp>
      <p:sp>
        <p:nvSpPr>
          <p:cNvPr id="3" name="Rectangle 2">
            <a:extLst>
              <a:ext uri="{FF2B5EF4-FFF2-40B4-BE49-F238E27FC236}">
                <a16:creationId xmlns:a16="http://schemas.microsoft.com/office/drawing/2014/main" id="{DD8D5A82-A313-46EF-95CF-FE51C3BE1B06}"/>
              </a:ext>
            </a:extLst>
          </p:cNvPr>
          <p:cNvSpPr/>
          <p:nvPr/>
        </p:nvSpPr>
        <p:spPr bwMode="auto">
          <a:xfrm>
            <a:off x="242726" y="1040908"/>
            <a:ext cx="3951041" cy="369332"/>
          </a:xfrm>
          <a:prstGeom prst="rect">
            <a:avLst/>
          </a:prstGeom>
          <a:no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indent="0" algn="ctr">
              <a:buNone/>
            </a:pPr>
            <a:r>
              <a:rPr lang="en-GB" sz="2000" b="1" u="sng" dirty="0">
                <a:solidFill>
                  <a:schemeClr val="tx1"/>
                </a:solidFill>
              </a:rPr>
              <a:t>DTG 50 mg Film-Coated Tablets</a:t>
            </a:r>
          </a:p>
        </p:txBody>
      </p:sp>
      <p:sp>
        <p:nvSpPr>
          <p:cNvPr id="45" name="Rectangle 44">
            <a:extLst>
              <a:ext uri="{FF2B5EF4-FFF2-40B4-BE49-F238E27FC236}">
                <a16:creationId xmlns:a16="http://schemas.microsoft.com/office/drawing/2014/main" id="{102A4D24-7620-4FA4-9C37-2B2B73262A84}"/>
              </a:ext>
            </a:extLst>
          </p:cNvPr>
          <p:cNvSpPr/>
          <p:nvPr/>
        </p:nvSpPr>
        <p:spPr bwMode="auto">
          <a:xfrm>
            <a:off x="4950233" y="1040908"/>
            <a:ext cx="3951040" cy="369332"/>
          </a:xfrm>
          <a:prstGeom prst="rect">
            <a:avLst/>
          </a:prstGeom>
          <a:no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1" i="0" u="sng" strike="noStrike" kern="1200" cap="none" spc="0" normalizeH="0" baseline="0" dirty="0">
                <a:ln>
                  <a:noFill/>
                </a:ln>
                <a:solidFill>
                  <a:schemeClr val="tx1"/>
                </a:solidFill>
                <a:effectLst/>
                <a:uLnTx/>
                <a:uFillTx/>
                <a:latin typeface="Calibri"/>
                <a:ea typeface="+mn-ea"/>
                <a:cs typeface="Arial"/>
              </a:rPr>
              <a:t>DTG 10 mg Dispersible Tablets</a:t>
            </a:r>
          </a:p>
        </p:txBody>
      </p:sp>
      <p:grpSp>
        <p:nvGrpSpPr>
          <p:cNvPr id="34" name="Group 33">
            <a:extLst>
              <a:ext uri="{FF2B5EF4-FFF2-40B4-BE49-F238E27FC236}">
                <a16:creationId xmlns:a16="http://schemas.microsoft.com/office/drawing/2014/main" id="{0ADEBECE-C75D-47CF-8223-89B278A4124F}"/>
              </a:ext>
            </a:extLst>
          </p:cNvPr>
          <p:cNvGrpSpPr/>
          <p:nvPr/>
        </p:nvGrpSpPr>
        <p:grpSpPr>
          <a:xfrm rot="16200000">
            <a:off x="3541610" y="2199020"/>
            <a:ext cx="1970461" cy="90327"/>
            <a:chOff x="5713363" y="4363760"/>
            <a:chExt cx="2724228" cy="149552"/>
          </a:xfrm>
        </p:grpSpPr>
        <p:sp>
          <p:nvSpPr>
            <p:cNvPr id="48" name="Rectangle 47">
              <a:extLst>
                <a:ext uri="{FF2B5EF4-FFF2-40B4-BE49-F238E27FC236}">
                  <a16:creationId xmlns:a16="http://schemas.microsoft.com/office/drawing/2014/main" id="{3CF71A66-91CE-45B4-899E-CED584F83AC7}"/>
                </a:ext>
              </a:extLst>
            </p:cNvPr>
            <p:cNvSpPr/>
            <p:nvPr/>
          </p:nvSpPr>
          <p:spPr>
            <a:xfrm rot="5400000">
              <a:off x="8296857"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49" name="Rectangle 48">
              <a:extLst>
                <a:ext uri="{FF2B5EF4-FFF2-40B4-BE49-F238E27FC236}">
                  <a16:creationId xmlns:a16="http://schemas.microsoft.com/office/drawing/2014/main" id="{C0598E02-DCEA-40C2-B3FC-1928BDF3D5A9}"/>
                </a:ext>
              </a:extLst>
            </p:cNvPr>
            <p:cNvSpPr/>
            <p:nvPr/>
          </p:nvSpPr>
          <p:spPr>
            <a:xfrm rot="5400000">
              <a:off x="7864805"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0" name="Rectangle 49">
              <a:extLst>
                <a:ext uri="{FF2B5EF4-FFF2-40B4-BE49-F238E27FC236}">
                  <a16:creationId xmlns:a16="http://schemas.microsoft.com/office/drawing/2014/main" id="{857EDDFA-C016-4744-814D-C434C5043B8E}"/>
                </a:ext>
              </a:extLst>
            </p:cNvPr>
            <p:cNvSpPr/>
            <p:nvPr/>
          </p:nvSpPr>
          <p:spPr>
            <a:xfrm rot="5400000">
              <a:off x="7432753"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1" name="Rectangle 50">
              <a:extLst>
                <a:ext uri="{FF2B5EF4-FFF2-40B4-BE49-F238E27FC236}">
                  <a16:creationId xmlns:a16="http://schemas.microsoft.com/office/drawing/2014/main" id="{E415A58B-30A6-4600-9969-BC62B19D8F44}"/>
                </a:ext>
              </a:extLst>
            </p:cNvPr>
            <p:cNvSpPr/>
            <p:nvPr/>
          </p:nvSpPr>
          <p:spPr>
            <a:xfrm rot="5400000">
              <a:off x="7000701"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2" name="Rectangle 51">
              <a:extLst>
                <a:ext uri="{FF2B5EF4-FFF2-40B4-BE49-F238E27FC236}">
                  <a16:creationId xmlns:a16="http://schemas.microsoft.com/office/drawing/2014/main" id="{F251F1AF-F574-4C68-988E-FE9D3BC900A0}"/>
                </a:ext>
              </a:extLst>
            </p:cNvPr>
            <p:cNvSpPr/>
            <p:nvPr/>
          </p:nvSpPr>
          <p:spPr>
            <a:xfrm rot="5400000">
              <a:off x="5704545"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3" name="Rectangle 52">
              <a:extLst>
                <a:ext uri="{FF2B5EF4-FFF2-40B4-BE49-F238E27FC236}">
                  <a16:creationId xmlns:a16="http://schemas.microsoft.com/office/drawing/2014/main" id="{EBA72CFD-4AA0-4C4E-8AD3-B33AB4CB63ED}"/>
                </a:ext>
              </a:extLst>
            </p:cNvPr>
            <p:cNvSpPr/>
            <p:nvPr/>
          </p:nvSpPr>
          <p:spPr>
            <a:xfrm rot="5400000">
              <a:off x="6568649"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4" name="Rectangle 53">
              <a:extLst>
                <a:ext uri="{FF2B5EF4-FFF2-40B4-BE49-F238E27FC236}">
                  <a16:creationId xmlns:a16="http://schemas.microsoft.com/office/drawing/2014/main" id="{C29D0790-86B8-40A5-8D6B-0ED6F16E6948}"/>
                </a:ext>
              </a:extLst>
            </p:cNvPr>
            <p:cNvSpPr/>
            <p:nvPr/>
          </p:nvSpPr>
          <p:spPr>
            <a:xfrm rot="5400000">
              <a:off x="6136597" y="4372578"/>
              <a:ext cx="149552" cy="131916"/>
            </a:xfrm>
            <a:prstGeom prst="rect">
              <a:avLst/>
            </a:prstGeom>
            <a:solidFill>
              <a:schemeClr val="accent5">
                <a:lumMod val="60000"/>
                <a:lumOff val="4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grpSp>
      <p:sp>
        <p:nvSpPr>
          <p:cNvPr id="57" name="TextBox 56">
            <a:extLst>
              <a:ext uri="{FF2B5EF4-FFF2-40B4-BE49-F238E27FC236}">
                <a16:creationId xmlns:a16="http://schemas.microsoft.com/office/drawing/2014/main" id="{E1A7CCBB-2C66-489D-B7DF-B3409B7D68C2}"/>
              </a:ext>
            </a:extLst>
          </p:cNvPr>
          <p:cNvSpPr txBox="1"/>
          <p:nvPr/>
        </p:nvSpPr>
        <p:spPr>
          <a:xfrm>
            <a:off x="242727" y="3973444"/>
            <a:ext cx="8658546" cy="1077218"/>
          </a:xfrm>
          <a:prstGeom prst="rect">
            <a:avLst/>
          </a:prstGeom>
          <a:noFill/>
        </p:spPr>
        <p:txBody>
          <a:bodyPr wrap="square">
            <a:spAutoFit/>
          </a:bodyPr>
          <a:lstStyle/>
          <a:p>
            <a:pPr marL="285750" indent="-285750">
              <a:spcAft>
                <a:spcPts val="0"/>
              </a:spcAft>
              <a:buFont typeface="Arial" panose="020B0604020202020204" pitchFamily="34" charset="0"/>
              <a:buChar char="•"/>
            </a:pPr>
            <a:r>
              <a:rPr lang="en-GB" sz="1600" dirty="0">
                <a:latin typeface="+mn-lt"/>
              </a:rPr>
              <a:t>DTG dispersible tablets are much </a:t>
            </a:r>
            <a:r>
              <a:rPr lang="en-GB" sz="1600" b="1" dirty="0">
                <a:latin typeface="+mn-lt"/>
              </a:rPr>
              <a:t>better absorbed </a:t>
            </a:r>
            <a:r>
              <a:rPr lang="en-GB" sz="1600" dirty="0">
                <a:latin typeface="+mn-lt"/>
              </a:rPr>
              <a:t>than DTG film coated tablets. As a result, when switching between products, </a:t>
            </a:r>
            <a:r>
              <a:rPr lang="en-GB" sz="1600" b="1" dirty="0">
                <a:latin typeface="+mn-lt"/>
              </a:rPr>
              <a:t>the product dosing is </a:t>
            </a:r>
            <a:r>
              <a:rPr lang="en-GB" sz="1600" b="1" u="sng" dirty="0">
                <a:solidFill>
                  <a:srgbClr val="FF0000"/>
                </a:solidFill>
                <a:latin typeface="+mn-lt"/>
              </a:rPr>
              <a:t>not</a:t>
            </a:r>
            <a:r>
              <a:rPr lang="en-GB" sz="1600" b="1" dirty="0">
                <a:latin typeface="+mn-lt"/>
              </a:rPr>
              <a:t> 1:1 </a:t>
            </a:r>
            <a:r>
              <a:rPr lang="en-GB" sz="1600" dirty="0">
                <a:latin typeface="+mn-lt"/>
              </a:rPr>
              <a:t>(i.e. 5 x 10 mg DT is </a:t>
            </a:r>
            <a:r>
              <a:rPr lang="en-GB" sz="1600" i="1" dirty="0">
                <a:latin typeface="+mn-lt"/>
              </a:rPr>
              <a:t>not</a:t>
            </a:r>
            <a:r>
              <a:rPr lang="en-GB" sz="1600" dirty="0">
                <a:latin typeface="+mn-lt"/>
              </a:rPr>
              <a:t> equivalent to 1 x 50 mg FCT). In the event there is a need to transition between the two formulations:</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Arial" panose="020B0604020202020204" pitchFamily="34" charset="0"/>
              <a:buChar char="•"/>
            </a:pPr>
            <a:r>
              <a:rPr lang="en-GB" sz="1600" b="1" dirty="0">
                <a:effectLst/>
                <a:latin typeface="Calibri" panose="020F0502020204030204" pitchFamily="34" charset="0"/>
                <a:ea typeface="Calibri" panose="020F0502020204030204" pitchFamily="34" charset="0"/>
                <a:cs typeface="Times New Roman" panose="02020603050405020304" pitchFamily="18" charset="0"/>
              </a:rPr>
              <a:t>DTG dose of 50 mg FCT is approximately equal to 30 mg of DT (i.e. 3 x 10 mg DTs). </a:t>
            </a:r>
            <a:endParaRPr lang="en-GB" sz="1600" b="1" dirty="0">
              <a:latin typeface="+mn-lt"/>
            </a:endParaRPr>
          </a:p>
        </p:txBody>
      </p:sp>
      <p:sp>
        <p:nvSpPr>
          <p:cNvPr id="10" name="Rectangle 9">
            <a:extLst>
              <a:ext uri="{FF2B5EF4-FFF2-40B4-BE49-F238E27FC236}">
                <a16:creationId xmlns:a16="http://schemas.microsoft.com/office/drawing/2014/main" id="{30D3605C-C293-4365-8814-EA9D60585589}"/>
              </a:ext>
            </a:extLst>
          </p:cNvPr>
          <p:cNvSpPr/>
          <p:nvPr/>
        </p:nvSpPr>
        <p:spPr>
          <a:xfrm>
            <a:off x="214473" y="3906030"/>
            <a:ext cx="8686800" cy="2567228"/>
          </a:xfrm>
          <a:prstGeom prst="rect">
            <a:avLst/>
          </a:prstGeom>
          <a:noFill/>
          <a:ln w="28575" cap="flat" cmpd="sng" algn="ctr">
            <a:solidFill>
              <a:schemeClr val="accent5">
                <a:lumMod val="75000"/>
              </a:schemeClr>
            </a:solidFill>
            <a:prstDash val="solid"/>
          </a:ln>
          <a:effectLst/>
        </p:spPr>
        <p:txBody>
          <a:bodyPr rtlCol="0" anchor="ctr"/>
          <a:lstStyle/>
          <a:p>
            <a:pPr lvl="1">
              <a:spcBef>
                <a:spcPts val="500"/>
              </a:spcBef>
              <a:spcAft>
                <a:spcPts val="300"/>
              </a:spcAft>
            </a:pPr>
            <a:endParaRPr lang="en-GB" sz="1800" dirty="0">
              <a:latin typeface="Calibri" panose="020F0502020204030204" pitchFamily="34" charset="0"/>
            </a:endParaRPr>
          </a:p>
        </p:txBody>
      </p:sp>
      <p:sp>
        <p:nvSpPr>
          <p:cNvPr id="11" name="Rectangle 10">
            <a:extLst>
              <a:ext uri="{FF2B5EF4-FFF2-40B4-BE49-F238E27FC236}">
                <a16:creationId xmlns:a16="http://schemas.microsoft.com/office/drawing/2014/main" id="{A4D4A6A9-2EEB-450A-8495-9DB10E1A2170}"/>
              </a:ext>
            </a:extLst>
          </p:cNvPr>
          <p:cNvSpPr/>
          <p:nvPr/>
        </p:nvSpPr>
        <p:spPr bwMode="auto">
          <a:xfrm>
            <a:off x="214473" y="3509163"/>
            <a:ext cx="8686800" cy="369332"/>
          </a:xfrm>
          <a:prstGeom prst="rect">
            <a:avLst/>
          </a:prstGeom>
          <a:solidFill>
            <a:schemeClr val="accent5">
              <a:lumMod val="75000"/>
            </a:schemeClr>
          </a:solidFill>
          <a:ln w="28575">
            <a:solidFill>
              <a:schemeClr val="accent5">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strike="noStrike" kern="1200" cap="none" spc="0" normalizeH="0" baseline="0" dirty="0">
                <a:ln>
                  <a:noFill/>
                </a:ln>
                <a:solidFill>
                  <a:schemeClr val="bg1"/>
                </a:solidFill>
                <a:effectLst/>
                <a:uLnTx/>
                <a:uFillTx/>
                <a:latin typeface="Calibri"/>
                <a:ea typeface="+mn-ea"/>
                <a:cs typeface="Arial"/>
              </a:rPr>
              <a:t>Dosing Differences Between 50 mg DTG FCT and 10 mg DTG DT</a:t>
            </a:r>
          </a:p>
        </p:txBody>
      </p:sp>
      <p:sp>
        <p:nvSpPr>
          <p:cNvPr id="62" name="TextBox 61">
            <a:extLst>
              <a:ext uri="{FF2B5EF4-FFF2-40B4-BE49-F238E27FC236}">
                <a16:creationId xmlns:a16="http://schemas.microsoft.com/office/drawing/2014/main" id="{4380A6ED-3D84-4182-9BCD-4B2325642047}"/>
              </a:ext>
            </a:extLst>
          </p:cNvPr>
          <p:cNvSpPr txBox="1"/>
          <p:nvPr/>
        </p:nvSpPr>
        <p:spPr>
          <a:xfrm>
            <a:off x="5904071" y="5952079"/>
            <a:ext cx="2290627" cy="307777"/>
          </a:xfrm>
          <a:prstGeom prst="rect">
            <a:avLst/>
          </a:prstGeom>
          <a:noFill/>
        </p:spPr>
        <p:txBody>
          <a:bodyPr wrap="none" rtlCol="0">
            <a:spAutoFit/>
          </a:bodyPr>
          <a:lstStyle>
            <a:defPPr>
              <a:defRPr lang="en-US"/>
            </a:defPPr>
            <a:lvl1pPr>
              <a:defRPr sz="1400" i="1">
                <a:latin typeface="Calibri" panose="020F0502020204030204" pitchFamily="34" charset="0"/>
              </a:defRPr>
            </a:lvl1pPr>
          </a:lstStyle>
          <a:p>
            <a:r>
              <a:rPr lang="en-GB" dirty="0"/>
              <a:t>3 x 10 mg paediatric DTG DT </a:t>
            </a:r>
          </a:p>
        </p:txBody>
      </p:sp>
      <p:pic>
        <p:nvPicPr>
          <p:cNvPr id="67" name="Picture 66" descr="A picture containing shape&#10;&#10;Description automatically generated">
            <a:extLst>
              <a:ext uri="{FF2B5EF4-FFF2-40B4-BE49-F238E27FC236}">
                <a16:creationId xmlns:a16="http://schemas.microsoft.com/office/drawing/2014/main" id="{E316C67B-9C3B-49E9-A867-845F96CA6ADB}"/>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741621" y="5223945"/>
            <a:ext cx="818322" cy="818322"/>
          </a:xfrm>
          <a:prstGeom prst="rect">
            <a:avLst/>
          </a:prstGeom>
        </p:spPr>
      </p:pic>
      <p:sp>
        <p:nvSpPr>
          <p:cNvPr id="70" name="Equals 69">
            <a:extLst>
              <a:ext uri="{FF2B5EF4-FFF2-40B4-BE49-F238E27FC236}">
                <a16:creationId xmlns:a16="http://schemas.microsoft.com/office/drawing/2014/main" id="{6A7904CA-676A-4A56-A351-B8B79A57E2EA}"/>
              </a:ext>
            </a:extLst>
          </p:cNvPr>
          <p:cNvSpPr/>
          <p:nvPr/>
        </p:nvSpPr>
        <p:spPr>
          <a:xfrm>
            <a:off x="4050190" y="5209282"/>
            <a:ext cx="1015366" cy="990600"/>
          </a:xfrm>
          <a:prstGeom prst="mathEqual">
            <a:avLst>
              <a:gd name="adj1" fmla="val 15447"/>
              <a:gd name="adj2" fmla="val 10386"/>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pic>
        <p:nvPicPr>
          <p:cNvPr id="4" name="Picture 3" descr="A picture containing remote, person, video, food&#10;&#10;Description automatically generated">
            <a:extLst>
              <a:ext uri="{FF2B5EF4-FFF2-40B4-BE49-F238E27FC236}">
                <a16:creationId xmlns:a16="http://schemas.microsoft.com/office/drawing/2014/main" id="{BF1C4BC2-C360-4B6A-BBDE-DB8527F163F6}"/>
              </a:ext>
            </a:extLst>
          </p:cNvPr>
          <p:cNvPicPr>
            <a:picLocks noChangeAspect="1"/>
          </p:cNvPicPr>
          <p:nvPr/>
        </p:nvPicPr>
        <p:blipFill rotWithShape="1">
          <a:blip r:embed="rId3">
            <a:extLst>
              <a:ext uri="{28A0092B-C50C-407E-A947-70E740481C1C}">
                <a14:useLocalDpi xmlns:a14="http://schemas.microsoft.com/office/drawing/2010/main" val="0"/>
              </a:ext>
            </a:extLst>
          </a:blip>
          <a:srcRect l="60769" t="34837" r="23801" b="46373"/>
          <a:stretch/>
        </p:blipFill>
        <p:spPr>
          <a:xfrm>
            <a:off x="4831638" y="994543"/>
            <a:ext cx="468556" cy="474264"/>
          </a:xfrm>
          <a:prstGeom prst="rect">
            <a:avLst/>
          </a:prstGeom>
        </p:spPr>
      </p:pic>
      <p:pic>
        <p:nvPicPr>
          <p:cNvPr id="7" name="Picture 6" descr="A picture containing food&#10;&#10;Description automatically generated">
            <a:extLst>
              <a:ext uri="{FF2B5EF4-FFF2-40B4-BE49-F238E27FC236}">
                <a16:creationId xmlns:a16="http://schemas.microsoft.com/office/drawing/2014/main" id="{C41863DF-6569-41E8-A328-260DF083E437}"/>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l="16490" t="15089" r="17929" b="17098"/>
          <a:stretch/>
        </p:blipFill>
        <p:spPr>
          <a:xfrm>
            <a:off x="203840" y="1061916"/>
            <a:ext cx="329609" cy="340825"/>
          </a:xfrm>
          <a:prstGeom prst="rect">
            <a:avLst/>
          </a:prstGeom>
        </p:spPr>
      </p:pic>
      <p:grpSp>
        <p:nvGrpSpPr>
          <p:cNvPr id="5" name="Group 4">
            <a:extLst>
              <a:ext uri="{FF2B5EF4-FFF2-40B4-BE49-F238E27FC236}">
                <a16:creationId xmlns:a16="http://schemas.microsoft.com/office/drawing/2014/main" id="{37F4B239-44AF-4E2D-A577-844FC3BB7FEA}"/>
              </a:ext>
            </a:extLst>
          </p:cNvPr>
          <p:cNvGrpSpPr/>
          <p:nvPr/>
        </p:nvGrpSpPr>
        <p:grpSpPr>
          <a:xfrm>
            <a:off x="6042196" y="5347797"/>
            <a:ext cx="1881328" cy="621108"/>
            <a:chOff x="5913074" y="5400805"/>
            <a:chExt cx="1881328" cy="621108"/>
          </a:xfrm>
        </p:grpSpPr>
        <p:pic>
          <p:nvPicPr>
            <p:cNvPr id="65" name="Picture 64" descr="A picture containing shape&#10;&#10;Description automatically generated">
              <a:extLst>
                <a:ext uri="{FF2B5EF4-FFF2-40B4-BE49-F238E27FC236}">
                  <a16:creationId xmlns:a16="http://schemas.microsoft.com/office/drawing/2014/main" id="{A9B3D836-36A4-4110-8CC0-4765B144983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5913074" y="5400805"/>
              <a:ext cx="621108" cy="621108"/>
            </a:xfrm>
            <a:prstGeom prst="rect">
              <a:avLst/>
            </a:prstGeom>
          </p:spPr>
        </p:pic>
        <p:pic>
          <p:nvPicPr>
            <p:cNvPr id="29" name="Picture 28" descr="A picture containing shape&#10;&#10;Description automatically generated">
              <a:extLst>
                <a:ext uri="{FF2B5EF4-FFF2-40B4-BE49-F238E27FC236}">
                  <a16:creationId xmlns:a16="http://schemas.microsoft.com/office/drawing/2014/main" id="{A9B3D836-36A4-4110-8CC0-4765B144983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543184" y="5400805"/>
              <a:ext cx="621108" cy="621108"/>
            </a:xfrm>
            <a:prstGeom prst="rect">
              <a:avLst/>
            </a:prstGeom>
          </p:spPr>
        </p:pic>
        <p:pic>
          <p:nvPicPr>
            <p:cNvPr id="30" name="Picture 29" descr="A picture containing shape&#10;&#10;Description automatically generated">
              <a:extLst>
                <a:ext uri="{FF2B5EF4-FFF2-40B4-BE49-F238E27FC236}">
                  <a16:creationId xmlns:a16="http://schemas.microsoft.com/office/drawing/2014/main" id="{A9B3D836-36A4-4110-8CC0-4765B144983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173294" y="5400805"/>
              <a:ext cx="621108" cy="621108"/>
            </a:xfrm>
            <a:prstGeom prst="rect">
              <a:avLst/>
            </a:prstGeom>
          </p:spPr>
        </p:pic>
      </p:grpSp>
    </p:spTree>
    <p:extLst>
      <p:ext uri="{BB962C8B-B14F-4D97-AF65-F5344CB8AC3E}">
        <p14:creationId xmlns:p14="http://schemas.microsoft.com/office/powerpoint/2010/main" val="39678925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B6419-86C6-4329-A0EC-837C510D99DD}"/>
              </a:ext>
            </a:extLst>
          </p:cNvPr>
          <p:cNvSpPr>
            <a:spLocks noGrp="1"/>
          </p:cNvSpPr>
          <p:nvPr>
            <p:ph type="title"/>
          </p:nvPr>
        </p:nvSpPr>
        <p:spPr/>
        <p:txBody>
          <a:bodyPr>
            <a:normAutofit/>
          </a:bodyPr>
          <a:lstStyle/>
          <a:p>
            <a:r>
              <a:rPr lang="en-GB" sz="2000" b="1" dirty="0"/>
              <a:t>Paediatric DTG Clinical Studies</a:t>
            </a:r>
          </a:p>
        </p:txBody>
      </p:sp>
      <p:graphicFrame>
        <p:nvGraphicFramePr>
          <p:cNvPr id="7" name="Table 6">
            <a:extLst>
              <a:ext uri="{FF2B5EF4-FFF2-40B4-BE49-F238E27FC236}">
                <a16:creationId xmlns:a16="http://schemas.microsoft.com/office/drawing/2014/main" id="{4EF09483-3E17-4A3F-8BF5-1609C37775EB}"/>
              </a:ext>
            </a:extLst>
          </p:cNvPr>
          <p:cNvGraphicFramePr>
            <a:graphicFrameLocks noGrp="1"/>
          </p:cNvGraphicFramePr>
          <p:nvPr/>
        </p:nvGraphicFramePr>
        <p:xfrm>
          <a:off x="96012" y="950087"/>
          <a:ext cx="8951976" cy="5882640"/>
        </p:xfrm>
        <a:graphic>
          <a:graphicData uri="http://schemas.openxmlformats.org/drawingml/2006/table">
            <a:tbl>
              <a:tblPr firstRow="1" bandRow="1">
                <a:tableStyleId>{2D5ABB26-0587-4C30-8999-92F81FD0307C}</a:tableStyleId>
              </a:tblPr>
              <a:tblGrid>
                <a:gridCol w="1100538">
                  <a:extLst>
                    <a:ext uri="{9D8B030D-6E8A-4147-A177-3AD203B41FA5}">
                      <a16:colId xmlns:a16="http://schemas.microsoft.com/office/drawing/2014/main" val="1901530034"/>
                    </a:ext>
                  </a:extLst>
                </a:gridCol>
                <a:gridCol w="2974639">
                  <a:extLst>
                    <a:ext uri="{9D8B030D-6E8A-4147-A177-3AD203B41FA5}">
                      <a16:colId xmlns:a16="http://schemas.microsoft.com/office/drawing/2014/main" val="2585513829"/>
                    </a:ext>
                  </a:extLst>
                </a:gridCol>
                <a:gridCol w="2883952">
                  <a:extLst>
                    <a:ext uri="{9D8B030D-6E8A-4147-A177-3AD203B41FA5}">
                      <a16:colId xmlns:a16="http://schemas.microsoft.com/office/drawing/2014/main" val="3130688460"/>
                    </a:ext>
                  </a:extLst>
                </a:gridCol>
                <a:gridCol w="1992847">
                  <a:extLst>
                    <a:ext uri="{9D8B030D-6E8A-4147-A177-3AD203B41FA5}">
                      <a16:colId xmlns:a16="http://schemas.microsoft.com/office/drawing/2014/main" val="3485226219"/>
                    </a:ext>
                  </a:extLst>
                </a:gridCol>
              </a:tblGrid>
              <a:tr h="177713">
                <a:tc>
                  <a:txBody>
                    <a:bodyPr/>
                    <a:lstStyle/>
                    <a:p>
                      <a:pPr algn="ctr"/>
                      <a:r>
                        <a:rPr lang="en-GB" sz="1800" b="1" noProof="0" dirty="0">
                          <a:solidFill>
                            <a:schemeClr val="bg1"/>
                          </a:solidFill>
                        </a:rPr>
                        <a:t>Study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lang="en-GB" sz="1800" b="1" noProof="0" dirty="0">
                          <a:solidFill>
                            <a:schemeClr val="bg1"/>
                          </a:solidFill>
                        </a:rPr>
                        <a:t>Design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indent="0" algn="ctr">
                        <a:buFont typeface="Arial" panose="020B0604020202020204" pitchFamily="34" charset="0"/>
                        <a:buNone/>
                      </a:pPr>
                      <a:r>
                        <a:rPr lang="en-GB" sz="1800" b="1" noProof="0" dirty="0">
                          <a:solidFill>
                            <a:schemeClr val="bg1"/>
                          </a:solidFill>
                        </a:rPr>
                        <a:t>Results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indent="0" algn="ctr">
                        <a:buFont typeface="Arial" panose="020B0604020202020204" pitchFamily="34" charset="0"/>
                        <a:buNone/>
                      </a:pPr>
                      <a:r>
                        <a:rPr lang="en-GB" sz="1800" b="1" noProof="0" dirty="0">
                          <a:solidFill>
                            <a:schemeClr val="bg1"/>
                          </a:solidFill>
                        </a:rPr>
                        <a:t>Upcoming Data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2195864024"/>
                  </a:ext>
                </a:extLst>
              </a:tr>
              <a:tr h="2859576">
                <a:tc>
                  <a:txBody>
                    <a:bodyPr/>
                    <a:lstStyle/>
                    <a:p>
                      <a:pPr algn="ctr"/>
                      <a:r>
                        <a:rPr lang="en-GB" sz="1800" b="1" noProof="0" dirty="0">
                          <a:hlinkClick r:id="rId2"/>
                        </a:rPr>
                        <a:t>P1093</a:t>
                      </a:r>
                      <a:endParaRPr lang="en-GB" sz="1800" b="1"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342900" rtl="0" eaLnBrk="1" fontAlgn="auto" latinLnBrk="0" hangingPunct="1">
                        <a:lnSpc>
                          <a:spcPct val="100000"/>
                        </a:lnSpc>
                        <a:spcBef>
                          <a:spcPts val="0"/>
                        </a:spcBef>
                        <a:spcAft>
                          <a:spcPts val="0"/>
                        </a:spcAft>
                        <a:buClrTx/>
                        <a:buSzTx/>
                        <a:buFontTx/>
                        <a:buNone/>
                        <a:tabLst/>
                        <a:defRPr/>
                      </a:pPr>
                      <a:r>
                        <a:rPr lang="en-GB" sz="1350" kern="1200" noProof="0" dirty="0">
                          <a:solidFill>
                            <a:schemeClr val="tx1"/>
                          </a:solidFill>
                          <a:effectLst/>
                          <a:latin typeface="+mn-lt"/>
                          <a:ea typeface="+mn-ea"/>
                          <a:cs typeface="+mn-cs"/>
                        </a:rPr>
                        <a:t>The purpose of P1093 is to determine the appropriate </a:t>
                      </a:r>
                      <a:r>
                        <a:rPr lang="en-GB" sz="1350" b="1" kern="1200" noProof="0" dirty="0">
                          <a:solidFill>
                            <a:schemeClr val="tx1"/>
                          </a:solidFill>
                          <a:effectLst/>
                          <a:latin typeface="+mn-lt"/>
                          <a:ea typeface="+mn-ea"/>
                          <a:cs typeface="+mn-cs"/>
                        </a:rPr>
                        <a:t>dose</a:t>
                      </a:r>
                      <a:r>
                        <a:rPr lang="en-GB" sz="1350" kern="1200" noProof="0" dirty="0">
                          <a:solidFill>
                            <a:schemeClr val="tx1"/>
                          </a:solidFill>
                          <a:effectLst/>
                          <a:latin typeface="+mn-lt"/>
                          <a:ea typeface="+mn-ea"/>
                          <a:cs typeface="+mn-cs"/>
                        </a:rPr>
                        <a:t> for the paediatric DTG formulations and acquire </a:t>
                      </a:r>
                      <a:r>
                        <a:rPr lang="en-GB" sz="1350" b="1" kern="1200" noProof="0" dirty="0">
                          <a:solidFill>
                            <a:schemeClr val="tx1"/>
                          </a:solidFill>
                          <a:effectLst/>
                          <a:latin typeface="+mn-lt"/>
                          <a:ea typeface="+mn-ea"/>
                          <a:cs typeface="+mn-cs"/>
                        </a:rPr>
                        <a:t>short and long-term safety data</a:t>
                      </a:r>
                      <a:r>
                        <a:rPr lang="en-GB" sz="1350" kern="1200" noProof="0" dirty="0">
                          <a:solidFill>
                            <a:schemeClr val="tx1"/>
                          </a:solidFill>
                          <a:effectLst/>
                          <a:latin typeface="+mn-lt"/>
                          <a:ea typeface="+mn-ea"/>
                          <a:cs typeface="+mn-cs"/>
                        </a:rPr>
                        <a:t>, intensive and population </a:t>
                      </a:r>
                      <a:r>
                        <a:rPr lang="en-GB" sz="1350" b="1" kern="1200" noProof="0" dirty="0">
                          <a:solidFill>
                            <a:schemeClr val="tx1"/>
                          </a:solidFill>
                          <a:effectLst/>
                          <a:latin typeface="+mn-lt"/>
                          <a:ea typeface="+mn-ea"/>
                          <a:cs typeface="+mn-cs"/>
                        </a:rPr>
                        <a:t>PK data</a:t>
                      </a:r>
                      <a:r>
                        <a:rPr lang="en-GB" sz="1350" kern="1200" noProof="0" dirty="0">
                          <a:solidFill>
                            <a:schemeClr val="tx1"/>
                          </a:solidFill>
                          <a:effectLst/>
                          <a:latin typeface="+mn-lt"/>
                          <a:ea typeface="+mn-ea"/>
                          <a:cs typeface="+mn-cs"/>
                        </a:rPr>
                        <a:t>, and </a:t>
                      </a:r>
                      <a:r>
                        <a:rPr lang="en-GB" sz="1350" b="1" kern="1200" noProof="0" dirty="0">
                          <a:solidFill>
                            <a:schemeClr val="tx1"/>
                          </a:solidFill>
                          <a:effectLst/>
                          <a:latin typeface="+mn-lt"/>
                          <a:ea typeface="+mn-ea"/>
                          <a:cs typeface="+mn-cs"/>
                        </a:rPr>
                        <a:t>efficacy experience</a:t>
                      </a:r>
                      <a:r>
                        <a:rPr lang="en-GB" sz="1350" kern="1200" noProof="0" dirty="0">
                          <a:solidFill>
                            <a:schemeClr val="tx1"/>
                          </a:solidFill>
                          <a:effectLst/>
                          <a:latin typeface="+mn-lt"/>
                          <a:ea typeface="+mn-ea"/>
                          <a:cs typeface="+mn-cs"/>
                        </a:rPr>
                        <a:t> with DTG in HIV-1 infected children. These data are needed to guide potential use in children ages 4 weeks through adolescence. </a:t>
                      </a:r>
                    </a:p>
                    <a:p>
                      <a:pPr marL="0" marR="0" indent="0" algn="l" defTabSz="342900" rtl="0" eaLnBrk="1" fontAlgn="auto" latinLnBrk="0" hangingPunct="1">
                        <a:lnSpc>
                          <a:spcPct val="100000"/>
                        </a:lnSpc>
                        <a:spcBef>
                          <a:spcPts val="0"/>
                        </a:spcBef>
                        <a:spcAft>
                          <a:spcPts val="0"/>
                        </a:spcAft>
                        <a:buClrTx/>
                        <a:buSzTx/>
                        <a:buFontTx/>
                        <a:buNone/>
                        <a:tabLst/>
                        <a:defRPr/>
                      </a:pPr>
                      <a:r>
                        <a:rPr lang="en-GB" sz="1350" i="1" kern="1200" noProof="0" dirty="0">
                          <a:solidFill>
                            <a:schemeClr val="tx1"/>
                          </a:solidFill>
                          <a:effectLst/>
                          <a:latin typeface="+mn-lt"/>
                          <a:ea typeface="+mn-ea"/>
                          <a:cs typeface="+mn-cs"/>
                        </a:rPr>
                        <a:t>Sponsored by IMPAACT</a:t>
                      </a:r>
                      <a:r>
                        <a:rPr lang="en-GB" sz="1350" i="1" kern="1200" baseline="0" noProof="0" dirty="0">
                          <a:solidFill>
                            <a:schemeClr val="tx1"/>
                          </a:solidFill>
                          <a:effectLst/>
                          <a:latin typeface="+mn-lt"/>
                          <a:ea typeface="+mn-ea"/>
                          <a:cs typeface="+mn-cs"/>
                        </a:rPr>
                        <a:t> network; s</a:t>
                      </a:r>
                      <a:r>
                        <a:rPr lang="en-GB" sz="1350" i="1" kern="1200" noProof="0" dirty="0">
                          <a:solidFill>
                            <a:schemeClr val="tx1"/>
                          </a:solidFill>
                          <a:effectLst/>
                          <a:latin typeface="+mn-lt"/>
                          <a:ea typeface="+mn-ea"/>
                          <a:cs typeface="+mn-cs"/>
                        </a:rPr>
                        <a:t>tudy sites</a:t>
                      </a:r>
                      <a:r>
                        <a:rPr lang="en-GB" sz="1350" i="1" kern="1200" baseline="0" noProof="0" dirty="0">
                          <a:solidFill>
                            <a:schemeClr val="tx1"/>
                          </a:solidFill>
                          <a:effectLst/>
                          <a:latin typeface="+mn-lt"/>
                          <a:ea typeface="+mn-ea"/>
                          <a:cs typeface="+mn-cs"/>
                        </a:rPr>
                        <a:t> in Botswana, Brazil, Kenya, South Africa, Tanzania, Thailand, Uganda, USA, and Zimbabwe.</a:t>
                      </a:r>
                      <a:endParaRPr lang="en-GB" sz="1400" i="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l">
                        <a:buFont typeface="Arial" panose="020B0604020202020204" pitchFamily="34" charset="0"/>
                        <a:buNone/>
                      </a:pPr>
                      <a:r>
                        <a:rPr lang="en-GB" sz="1400" noProof="0" dirty="0"/>
                        <a:t>PK and 4-week/24-week safety and efficacy of dolutegravir dispersible tablets among HIV-infected children aged 4 weeks to &lt;6 years</a:t>
                      </a:r>
                    </a:p>
                    <a:p>
                      <a:pPr marL="171450" indent="-171450" algn="l">
                        <a:buFont typeface="Arial" panose="020B0604020202020204" pitchFamily="34" charset="0"/>
                        <a:buChar char="•"/>
                      </a:pPr>
                      <a:r>
                        <a:rPr lang="en-GB" sz="1400" noProof="0" dirty="0"/>
                        <a:t>Drug exposure similar to adults achieved with DTG among children aged 4 weeks to 6 years</a:t>
                      </a:r>
                    </a:p>
                    <a:p>
                      <a:pPr marL="171450" indent="-171450" algn="l">
                        <a:buFont typeface="Arial" panose="020B0604020202020204" pitchFamily="34" charset="0"/>
                        <a:buChar char="•"/>
                      </a:pPr>
                      <a:r>
                        <a:rPr lang="en-GB" sz="1400" noProof="0" dirty="0"/>
                        <a:t>pDTG was well tolerated and easily administered by participants and their families</a:t>
                      </a:r>
                    </a:p>
                    <a:p>
                      <a:pPr marL="171450" indent="-171450" algn="l">
                        <a:buFont typeface="Arial" panose="020B0604020202020204" pitchFamily="34" charset="0"/>
                        <a:buChar char="•"/>
                      </a:pPr>
                      <a:r>
                        <a:rPr lang="en-GB" sz="1400" noProof="0" dirty="0"/>
                        <a:t>75-89% of children had VL&lt;400</a:t>
                      </a:r>
                      <a:r>
                        <a:rPr lang="en-GB" sz="1400" baseline="0" noProof="0" dirty="0"/>
                        <a:t> c/ml at 24 weeks across age groups</a:t>
                      </a:r>
                      <a:endParaRPr lang="en-GB"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buFont typeface="Arial" panose="020B0604020202020204" pitchFamily="34" charset="0"/>
                        <a:buNone/>
                      </a:pPr>
                      <a:r>
                        <a:rPr lang="en-GB" sz="1400" noProof="0" dirty="0"/>
                        <a:t>Long-term safety and efficacy data pending for pDTG formulation</a:t>
                      </a:r>
                    </a:p>
                    <a:p>
                      <a:pPr marL="0" indent="0">
                        <a:buFont typeface="Arial" panose="020B0604020202020204" pitchFamily="34" charset="0"/>
                        <a:buNone/>
                      </a:pPr>
                      <a:endParaRPr lang="en-GB" sz="1400" noProof="0" dirty="0"/>
                    </a:p>
                    <a:p>
                      <a:pPr marL="0" indent="0">
                        <a:buFont typeface="Arial" panose="020B0604020202020204" pitchFamily="34" charset="0"/>
                        <a:buNone/>
                      </a:pPr>
                      <a:r>
                        <a:rPr lang="en-GB" sz="1400" noProof="0" dirty="0"/>
                        <a:t>Upcoming new study IMPAACT 2023: </a:t>
                      </a:r>
                      <a:r>
                        <a:rPr lang="en-GB" sz="1400" i="1" noProof="0" dirty="0"/>
                        <a:t>Phase 1 study of safety &amp; PK of DTG in neonates</a:t>
                      </a:r>
                      <a:r>
                        <a:rPr lang="en-GB" sz="1400" i="1" baseline="0" noProof="0" dirty="0"/>
                        <a:t> exposed to HIV-1</a:t>
                      </a:r>
                      <a:endParaRPr lang="en-GB" sz="1400" i="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1702798"/>
                  </a:ext>
                </a:extLst>
              </a:tr>
              <a:tr h="2303493">
                <a:tc>
                  <a:txBody>
                    <a:bodyPr/>
                    <a:lstStyle/>
                    <a:p>
                      <a:pPr algn="ctr"/>
                      <a:r>
                        <a:rPr lang="en-GB" sz="1800" b="1" noProof="0" dirty="0">
                          <a:hlinkClick r:id="rId3"/>
                        </a:rPr>
                        <a:t>ODYSSEY</a:t>
                      </a:r>
                      <a:endParaRPr lang="en-GB" sz="1800" b="1"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l"/>
                      <a:r>
                        <a:rPr lang="en-GB" sz="1400" noProof="0" dirty="0"/>
                        <a:t>A multicentre, randomised clinical trial to assess the efficacy and toxicity of dolutegravir plus two NRTI versus standard of care (SOC)</a:t>
                      </a:r>
                      <a:r>
                        <a:rPr lang="en-GB" sz="1400" baseline="0" noProof="0" dirty="0"/>
                        <a:t> </a:t>
                      </a:r>
                      <a:r>
                        <a:rPr lang="en-GB" sz="1400" noProof="0" dirty="0"/>
                        <a:t>among HIV-positive children and adolescents. Includes</a:t>
                      </a:r>
                      <a:r>
                        <a:rPr lang="en-GB" sz="1400" baseline="0" noProof="0" dirty="0"/>
                        <a:t> PK sub-studies on dosing, and DTG + RIF co-administration</a:t>
                      </a:r>
                      <a:endParaRPr lang="en-GB" sz="1400" noProof="0" dirty="0"/>
                    </a:p>
                    <a:p>
                      <a:pPr algn="l"/>
                      <a:r>
                        <a:rPr lang="en-GB" sz="1350" i="1" noProof="0" dirty="0"/>
                        <a:t>Sponsored by PENTA, with 700 people to be enrolled in 30 sites in Germany, Portugal,</a:t>
                      </a:r>
                      <a:r>
                        <a:rPr lang="en-GB" sz="1350" i="1" baseline="0" noProof="0" dirty="0"/>
                        <a:t> Spain, South Africa, Thailand, Uganda, UK, and Zimbabwe.</a:t>
                      </a:r>
                      <a:endParaRPr lang="en-GB" sz="1350" i="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indent="-285750" algn="l">
                        <a:buFont typeface="Arial" charset="0"/>
                        <a:buChar char="•"/>
                      </a:pPr>
                      <a:r>
                        <a:rPr lang="en-GB" sz="1400" noProof="0" dirty="0"/>
                        <a:t>Informed use of DTG 50 mg for</a:t>
                      </a:r>
                      <a:r>
                        <a:rPr lang="en-GB" sz="1400" baseline="0" noProof="0" dirty="0"/>
                        <a:t> children ≥20 kg</a:t>
                      </a:r>
                    </a:p>
                    <a:p>
                      <a:pPr marL="285750" indent="-285750" algn="l">
                        <a:buFont typeface="Arial" charset="0"/>
                        <a:buChar char="•"/>
                      </a:pPr>
                      <a:r>
                        <a:rPr lang="en-GB" sz="1400" noProof="0" dirty="0"/>
                        <a:t>Confirmed safety and PK</a:t>
                      </a:r>
                      <a:r>
                        <a:rPr lang="en-GB" sz="1400" baseline="0" noProof="0" dirty="0"/>
                        <a:t> of DTG BID for children on TB treatment with RIF (ages 6-18y)</a:t>
                      </a:r>
                    </a:p>
                    <a:p>
                      <a:pPr marL="285750" marR="0" lvl="0" indent="-285750" algn="l" defTabSz="342900" rtl="0" eaLnBrk="1" fontAlgn="auto" latinLnBrk="0" hangingPunct="1">
                        <a:lnSpc>
                          <a:spcPct val="100000"/>
                        </a:lnSpc>
                        <a:spcBef>
                          <a:spcPts val="0"/>
                        </a:spcBef>
                        <a:spcAft>
                          <a:spcPts val="0"/>
                        </a:spcAft>
                        <a:buClrTx/>
                        <a:buSzTx/>
                        <a:buFont typeface="Arial" charset="0"/>
                        <a:buChar char="•"/>
                        <a:tabLst/>
                        <a:defRPr/>
                      </a:pPr>
                      <a:r>
                        <a:rPr lang="en-GB" sz="1400" b="0" i="0" u="none" strike="noStrike" baseline="0" noProof="0" dirty="0">
                          <a:latin typeface="+mn-lt"/>
                          <a:hlinkClick r:id="rId4"/>
                        </a:rPr>
                        <a:t>Recently shared clinical trial data at IAS 2021 </a:t>
                      </a:r>
                      <a:r>
                        <a:rPr lang="en-GB" sz="1400" b="0" i="0" u="none" strike="noStrike" baseline="0" noProof="0" dirty="0">
                          <a:latin typeface="+mn-lt"/>
                        </a:rPr>
                        <a:t>showed DTG-based regimens were superior to efavirenz (EFV) and (LPV/R)-based first-line (1L) and second-line (2L) treatment in children and adolescents</a:t>
                      </a:r>
                      <a:endParaRPr lang="en-GB" sz="1400" baseline="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lvl="0" indent="0">
                        <a:buFont typeface="Arial" panose="020B0604020202020204" pitchFamily="34" charset="0"/>
                        <a:buNone/>
                      </a:pPr>
                      <a:endParaRPr lang="en-GB" sz="1400" baseline="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84083163"/>
                  </a:ext>
                </a:extLst>
              </a:tr>
            </a:tbl>
          </a:graphicData>
        </a:graphic>
      </p:graphicFrame>
    </p:spTree>
    <p:extLst>
      <p:ext uri="{BB962C8B-B14F-4D97-AF65-F5344CB8AC3E}">
        <p14:creationId xmlns:p14="http://schemas.microsoft.com/office/powerpoint/2010/main" val="3788764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BCD54-FA96-4F3D-B2FD-3E02508C9201}"/>
              </a:ext>
            </a:extLst>
          </p:cNvPr>
          <p:cNvSpPr>
            <a:spLocks noGrp="1"/>
          </p:cNvSpPr>
          <p:nvPr>
            <p:ph type="title"/>
          </p:nvPr>
        </p:nvSpPr>
        <p:spPr>
          <a:xfrm>
            <a:off x="0" y="0"/>
            <a:ext cx="9144000" cy="914400"/>
          </a:xfrm>
          <a:ln>
            <a:solidFill>
              <a:schemeClr val="tx1"/>
            </a:solidFill>
          </a:ln>
        </p:spPr>
        <p:txBody>
          <a:bodyPr>
            <a:normAutofit/>
          </a:bodyPr>
          <a:lstStyle/>
          <a:p>
            <a:r>
              <a:rPr lang="en-GB" dirty="0"/>
              <a:t>	</a:t>
            </a:r>
            <a:r>
              <a:rPr lang="en-GB" b="1" dirty="0"/>
              <a:t>Agenda</a:t>
            </a:r>
          </a:p>
        </p:txBody>
      </p:sp>
      <p:sp>
        <p:nvSpPr>
          <p:cNvPr id="13" name="Rectangle 4">
            <a:extLst>
              <a:ext uri="{FF2B5EF4-FFF2-40B4-BE49-F238E27FC236}">
                <a16:creationId xmlns:a16="http://schemas.microsoft.com/office/drawing/2014/main" id="{2DC4EA5D-3688-41C3-BAAA-9CAB485C5B42}"/>
              </a:ext>
            </a:extLst>
          </p:cNvPr>
          <p:cNvSpPr>
            <a:spLocks noChangeArrowheads="1"/>
          </p:cNvSpPr>
          <p:nvPr/>
        </p:nvSpPr>
        <p:spPr bwMode="auto">
          <a:xfrm>
            <a:off x="716278" y="2662516"/>
            <a:ext cx="7132321" cy="533400"/>
          </a:xfrm>
          <a:prstGeom prst="rect">
            <a:avLst/>
          </a:prstGeom>
          <a:solidFill>
            <a:srgbClr val="99CCFF"/>
          </a:solidFill>
          <a:ln w="9525">
            <a:noFill/>
            <a:miter lim="800000"/>
            <a:headEnd/>
            <a:tailEnd/>
          </a:ln>
        </p:spPr>
        <p:txBody>
          <a:bodyPr wrap="none" anchor="ctr"/>
          <a:lstStyle/>
          <a:p>
            <a:pPr eaLnBrk="0" hangingPunct="0"/>
            <a:endParaRPr lang="en-US" sz="2000" dirty="0">
              <a:latin typeface="Arial" panose="020B0604020202020204" pitchFamily="34" charset="0"/>
              <a:cs typeface="Arial" panose="020B0604020202020204" pitchFamily="34" charset="0"/>
            </a:endParaRPr>
          </a:p>
        </p:txBody>
      </p:sp>
      <p:sp>
        <p:nvSpPr>
          <p:cNvPr id="15" name="KMA6C131B">
            <a:extLst>
              <a:ext uri="{FF2B5EF4-FFF2-40B4-BE49-F238E27FC236}">
                <a16:creationId xmlns:a16="http://schemas.microsoft.com/office/drawing/2014/main" id="{7AFC5FEB-D832-4DE9-95A0-D2EB8B488CA3}"/>
              </a:ext>
            </a:extLst>
          </p:cNvPr>
          <p:cNvSpPr>
            <a:spLocks noChangeArrowheads="1"/>
          </p:cNvSpPr>
          <p:nvPr>
            <p:custDataLst>
              <p:tags r:id="rId1"/>
            </p:custDataLst>
          </p:nvPr>
        </p:nvSpPr>
        <p:spPr bwMode="auto">
          <a:xfrm>
            <a:off x="913999" y="1970424"/>
            <a:ext cx="9449602" cy="1853137"/>
          </a:xfrm>
          <a:prstGeom prst="rect">
            <a:avLst/>
          </a:prstGeom>
          <a:noFill/>
          <a:ln w="9525" algn="ctr">
            <a:noFill/>
            <a:miter lim="800000"/>
            <a:headEnd/>
            <a:tailEnd/>
          </a:ln>
        </p:spPr>
        <p:txBody>
          <a:bodyPr wrap="square" lIns="46800" tIns="46800" rIns="46800" bIns="46800">
            <a:spAutoFit/>
          </a:bodyPr>
          <a:lstStyle/>
          <a:p>
            <a:pPr marL="338138" indent="-338138" defTabSz="981075" eaLnBrk="0" hangingPunct="0">
              <a:lnSpc>
                <a:spcPct val="150000"/>
              </a:lnSpc>
              <a:spcBef>
                <a:spcPts val="600"/>
              </a:spcBef>
              <a:buClr>
                <a:schemeClr val="tx1"/>
              </a:buClr>
              <a:buFont typeface="Verdana" pitchFamily="34" charset="0"/>
              <a:buChar char="•"/>
            </a:pPr>
            <a:r>
              <a:rPr lang="en-US" sz="2400" dirty="0">
                <a:latin typeface="Calibri" panose="020F0502020204030204" pitchFamily="34" charset="0"/>
                <a:cs typeface="Arial" panose="020B0604020202020204" pitchFamily="34" charset="0"/>
              </a:rPr>
              <a:t>Clinical Overview </a:t>
            </a:r>
          </a:p>
          <a:p>
            <a:pPr marL="338138" indent="-338138" defTabSz="981075" eaLnBrk="0" hangingPunct="0">
              <a:lnSpc>
                <a:spcPct val="150000"/>
              </a:lnSpc>
              <a:spcBef>
                <a:spcPts val="600"/>
              </a:spcBef>
              <a:buClr>
                <a:schemeClr val="tx1"/>
              </a:buClr>
              <a:buFont typeface="Verdana" pitchFamily="34" charset="0"/>
              <a:buChar char="•"/>
            </a:pPr>
            <a:r>
              <a:rPr lang="en-US" sz="2400" dirty="0">
                <a:latin typeface="Calibri" panose="020F0502020204030204" pitchFamily="34" charset="0"/>
                <a:cs typeface="Arial" panose="020B0604020202020204" pitchFamily="34" charset="0"/>
              </a:rPr>
              <a:t>Market Updates &amp; Implementation Considerations </a:t>
            </a:r>
          </a:p>
          <a:p>
            <a:pPr marL="338138" indent="-338138" defTabSz="981075" eaLnBrk="0" hangingPunct="0">
              <a:lnSpc>
                <a:spcPct val="150000"/>
              </a:lnSpc>
              <a:spcBef>
                <a:spcPts val="600"/>
              </a:spcBef>
              <a:buClr>
                <a:schemeClr val="tx1"/>
              </a:buClr>
              <a:buFont typeface="Verdana" pitchFamily="34" charset="0"/>
              <a:buChar char="•"/>
            </a:pPr>
            <a:r>
              <a:rPr lang="en-US" sz="2400" dirty="0">
                <a:latin typeface="Calibri" panose="020F0502020204030204" pitchFamily="34" charset="0"/>
                <a:cs typeface="Arial" panose="020B0604020202020204" pitchFamily="34" charset="0"/>
              </a:rPr>
              <a:t>FAQs</a:t>
            </a:r>
          </a:p>
        </p:txBody>
      </p:sp>
    </p:spTree>
    <p:extLst>
      <p:ext uri="{BB962C8B-B14F-4D97-AF65-F5344CB8AC3E}">
        <p14:creationId xmlns:p14="http://schemas.microsoft.com/office/powerpoint/2010/main" val="416000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ight Arrow 14"/>
          <p:cNvSpPr/>
          <p:nvPr/>
        </p:nvSpPr>
        <p:spPr>
          <a:xfrm>
            <a:off x="39758" y="5990772"/>
            <a:ext cx="9051234" cy="699052"/>
          </a:xfrm>
          <a:prstGeom prst="rightArrow">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Delays at any step affect the entire introduction process</a:t>
            </a:r>
          </a:p>
        </p:txBody>
      </p:sp>
      <p:graphicFrame>
        <p:nvGraphicFramePr>
          <p:cNvPr id="35" name="Diagram 34">
            <a:extLst>
              <a:ext uri="{FF2B5EF4-FFF2-40B4-BE49-F238E27FC236}">
                <a16:creationId xmlns:a16="http://schemas.microsoft.com/office/drawing/2014/main" id="{48A494BE-FFD1-4B65-A652-8CF9078E72D7}"/>
              </a:ext>
            </a:extLst>
          </p:cNvPr>
          <p:cNvGraphicFramePr/>
          <p:nvPr/>
        </p:nvGraphicFramePr>
        <p:xfrm>
          <a:off x="39758" y="2865951"/>
          <a:ext cx="9051234" cy="11984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2" name="Group 81">
            <a:extLst>
              <a:ext uri="{FF2B5EF4-FFF2-40B4-BE49-F238E27FC236}">
                <a16:creationId xmlns:a16="http://schemas.microsoft.com/office/drawing/2014/main" id="{810B8320-E4E1-4427-8DD5-C81A6AF3DA41}"/>
              </a:ext>
            </a:extLst>
          </p:cNvPr>
          <p:cNvGrpSpPr/>
          <p:nvPr/>
        </p:nvGrpSpPr>
        <p:grpSpPr>
          <a:xfrm>
            <a:off x="92764" y="1101406"/>
            <a:ext cx="2916000" cy="1757176"/>
            <a:chOff x="92764" y="1104896"/>
            <a:chExt cx="2916000" cy="1757176"/>
          </a:xfrm>
        </p:grpSpPr>
        <p:sp>
          <p:nvSpPr>
            <p:cNvPr id="36" name="Rectangle 35">
              <a:extLst>
                <a:ext uri="{FF2B5EF4-FFF2-40B4-BE49-F238E27FC236}">
                  <a16:creationId xmlns:a16="http://schemas.microsoft.com/office/drawing/2014/main" id="{3799E088-D360-4995-B2C9-1CB0EBA27E05}"/>
                </a:ext>
              </a:extLst>
            </p:cNvPr>
            <p:cNvSpPr/>
            <p:nvPr/>
          </p:nvSpPr>
          <p:spPr bwMode="auto">
            <a:xfrm>
              <a:off x="92764" y="1104896"/>
              <a:ext cx="2916000" cy="1757176"/>
            </a:xfrm>
            <a:prstGeom prst="rect">
              <a:avLst/>
            </a:prstGeom>
            <a:solidFill>
              <a:schemeClr val="accent1">
                <a:lumMod val="20000"/>
                <a:lumOff val="80000"/>
              </a:schemeClr>
            </a:solidFill>
            <a:ln w="25400" cap="flat" cmpd="sng" algn="ctr">
              <a:noFill/>
              <a:prstDash val="dash"/>
            </a:ln>
            <a:effectLst/>
          </p:spPr>
          <p:txBody>
            <a:bodyPr lIns="45720" rIns="45720" rtlCol="0" anchor="ctr"/>
            <a:lstStyle>
              <a:defPPr>
                <a:defRPr lang="pt-PT"/>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lvl="0" algn="ctr">
                <a:defRPr/>
              </a:pPr>
              <a:r>
                <a:rPr lang="en-GB" sz="1600" b="1" i="1" dirty="0">
                  <a:solidFill>
                    <a:schemeClr val="tx1"/>
                  </a:solidFill>
                  <a:cs typeface="Arial"/>
                </a:rPr>
                <a:t>Product Adoption</a:t>
              </a:r>
            </a:p>
            <a:p>
              <a:pPr lvl="0" algn="ctr">
                <a:defRPr/>
              </a:pPr>
              <a:r>
                <a:rPr lang="en-GB" sz="1600" dirty="0">
                  <a:solidFill>
                    <a:schemeClr val="tx1"/>
                  </a:solidFill>
                  <a:cs typeface="Arial"/>
                </a:rPr>
                <a:t>Assess case for product adoption and collaborate with MOH, GF, PEPFAR, and community groups to update national guidelines</a:t>
              </a:r>
            </a:p>
          </p:txBody>
        </p:sp>
        <p:pic>
          <p:nvPicPr>
            <p:cNvPr id="37" name="Graphic 36" descr="Document">
              <a:extLst>
                <a:ext uri="{FF2B5EF4-FFF2-40B4-BE49-F238E27FC236}">
                  <a16:creationId xmlns:a16="http://schemas.microsoft.com/office/drawing/2014/main" id="{9ED22831-0D27-4B50-A854-AE0AE74E358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568419" y="1126176"/>
              <a:ext cx="432000" cy="432000"/>
            </a:xfrm>
            <a:prstGeom prst="rect">
              <a:avLst/>
            </a:prstGeom>
          </p:spPr>
        </p:pic>
      </p:grpSp>
      <p:grpSp>
        <p:nvGrpSpPr>
          <p:cNvPr id="84" name="Group 83">
            <a:extLst>
              <a:ext uri="{FF2B5EF4-FFF2-40B4-BE49-F238E27FC236}">
                <a16:creationId xmlns:a16="http://schemas.microsoft.com/office/drawing/2014/main" id="{101273A5-A94D-4A4A-8262-099AC1E1C49E}"/>
              </a:ext>
            </a:extLst>
          </p:cNvPr>
          <p:cNvGrpSpPr/>
          <p:nvPr/>
        </p:nvGrpSpPr>
        <p:grpSpPr>
          <a:xfrm>
            <a:off x="2309589" y="4060518"/>
            <a:ext cx="2120233" cy="1955404"/>
            <a:chOff x="2309589" y="4060518"/>
            <a:chExt cx="2120233" cy="1955404"/>
          </a:xfrm>
        </p:grpSpPr>
        <p:sp>
          <p:nvSpPr>
            <p:cNvPr id="56" name="Rectangle 55">
              <a:extLst>
                <a:ext uri="{FF2B5EF4-FFF2-40B4-BE49-F238E27FC236}">
                  <a16:creationId xmlns:a16="http://schemas.microsoft.com/office/drawing/2014/main" id="{E257EAB1-1750-41CE-AF6C-EA1E17023ACD}"/>
                </a:ext>
              </a:extLst>
            </p:cNvPr>
            <p:cNvSpPr/>
            <p:nvPr/>
          </p:nvSpPr>
          <p:spPr bwMode="auto">
            <a:xfrm>
              <a:off x="2309589" y="4068250"/>
              <a:ext cx="2120233" cy="1947672"/>
            </a:xfrm>
            <a:prstGeom prst="rect">
              <a:avLst/>
            </a:prstGeom>
            <a:solidFill>
              <a:schemeClr val="accent1">
                <a:lumMod val="20000"/>
                <a:lumOff val="80000"/>
              </a:schemeClr>
            </a:solidFill>
            <a:ln w="25400" cap="flat" cmpd="sng" algn="ctr">
              <a:noFill/>
              <a:prstDash val="dash"/>
            </a:ln>
            <a:effectLst/>
          </p:spPr>
          <p:txBody>
            <a:bodyPr lIns="45720" rIns="0" rtlCol="0" anchor="ctr"/>
            <a:lstStyle>
              <a:defPPr>
                <a:defRPr lang="pt-PT"/>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lvl="0" algn="ctr">
                <a:defRPr/>
              </a:pPr>
              <a:r>
                <a:rPr lang="en-GB" sz="1600" b="1" i="1" dirty="0">
                  <a:solidFill>
                    <a:prstClr val="black"/>
                  </a:solidFill>
                  <a:cs typeface="Arial"/>
                </a:rPr>
                <a:t>Planning and Budgeting</a:t>
              </a:r>
              <a:endParaRPr lang="en-GB" sz="1600" dirty="0">
                <a:solidFill>
                  <a:prstClr val="black"/>
                </a:solidFill>
                <a:cs typeface="Arial"/>
              </a:endParaRPr>
            </a:p>
            <a:p>
              <a:pPr lvl="0" algn="ctr">
                <a:defRPr/>
              </a:pPr>
              <a:r>
                <a:rPr lang="en-GB" sz="1600" dirty="0">
                  <a:solidFill>
                    <a:prstClr val="black"/>
                  </a:solidFill>
                  <a:cs typeface="Arial"/>
                </a:rPr>
                <a:t>Design a rollout strategy and budget for activities, including ongoing training and mentorship</a:t>
              </a:r>
            </a:p>
          </p:txBody>
        </p:sp>
        <p:pic>
          <p:nvPicPr>
            <p:cNvPr id="39" name="Graphic 38" descr="Tag">
              <a:extLst>
                <a:ext uri="{FF2B5EF4-FFF2-40B4-BE49-F238E27FC236}">
                  <a16:creationId xmlns:a16="http://schemas.microsoft.com/office/drawing/2014/main" id="{789184E8-A3A1-4E35-AD88-3617FD77593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996302" y="4060518"/>
              <a:ext cx="432000" cy="432000"/>
            </a:xfrm>
            <a:prstGeom prst="rect">
              <a:avLst/>
            </a:prstGeom>
          </p:spPr>
        </p:pic>
      </p:grpSp>
      <p:grpSp>
        <p:nvGrpSpPr>
          <p:cNvPr id="81" name="Group 80">
            <a:extLst>
              <a:ext uri="{FF2B5EF4-FFF2-40B4-BE49-F238E27FC236}">
                <a16:creationId xmlns:a16="http://schemas.microsoft.com/office/drawing/2014/main" id="{DB30C4DD-B946-4E3B-AA55-EFC13D7CD895}"/>
              </a:ext>
            </a:extLst>
          </p:cNvPr>
          <p:cNvGrpSpPr/>
          <p:nvPr/>
        </p:nvGrpSpPr>
        <p:grpSpPr>
          <a:xfrm>
            <a:off x="3130365" y="1063961"/>
            <a:ext cx="2942530" cy="1794621"/>
            <a:chOff x="3130365" y="1063961"/>
            <a:chExt cx="2942530" cy="1794621"/>
          </a:xfrm>
        </p:grpSpPr>
        <p:sp>
          <p:nvSpPr>
            <p:cNvPr id="63" name="Rectangle 62">
              <a:extLst>
                <a:ext uri="{FF2B5EF4-FFF2-40B4-BE49-F238E27FC236}">
                  <a16:creationId xmlns:a16="http://schemas.microsoft.com/office/drawing/2014/main" id="{20DEE8FC-03F0-4E87-A7BD-C9B89ECB5608}"/>
                </a:ext>
              </a:extLst>
            </p:cNvPr>
            <p:cNvSpPr/>
            <p:nvPr/>
          </p:nvSpPr>
          <p:spPr bwMode="auto">
            <a:xfrm>
              <a:off x="3130365" y="1101406"/>
              <a:ext cx="2916000" cy="1757176"/>
            </a:xfrm>
            <a:prstGeom prst="rect">
              <a:avLst/>
            </a:prstGeom>
            <a:solidFill>
              <a:schemeClr val="accent1">
                <a:lumMod val="20000"/>
                <a:lumOff val="80000"/>
              </a:schemeClr>
            </a:solidFill>
            <a:ln w="25400" cap="flat" cmpd="sng" algn="ctr">
              <a:noFill/>
              <a:prstDash val="dash"/>
            </a:ln>
            <a:effectLst/>
          </p:spPr>
          <p:txBody>
            <a:bodyPr lIns="45720" rIns="45720" rtlCol="0" anchor="ctr"/>
            <a:lstStyle>
              <a:defPPr>
                <a:defRPr lang="pt-PT"/>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lvl="0" algn="ctr">
                <a:defRPr/>
              </a:pPr>
              <a:r>
                <a:rPr lang="en-GB" sz="1600" b="1" i="1" dirty="0">
                  <a:solidFill>
                    <a:prstClr val="black"/>
                  </a:solidFill>
                  <a:cs typeface="Arial"/>
                </a:rPr>
                <a:t>Stakeholder Engagement</a:t>
              </a:r>
            </a:p>
            <a:p>
              <a:pPr lvl="0" algn="ctr">
                <a:defRPr/>
              </a:pPr>
              <a:endParaRPr lang="en-GB" sz="400" b="1" i="1" dirty="0">
                <a:solidFill>
                  <a:prstClr val="black"/>
                </a:solidFill>
                <a:cs typeface="Arial"/>
              </a:endParaRPr>
            </a:p>
            <a:p>
              <a:pPr lvl="0" algn="ctr">
                <a:defRPr/>
              </a:pPr>
              <a:r>
                <a:rPr lang="en-GB" sz="1600" dirty="0">
                  <a:solidFill>
                    <a:prstClr val="black"/>
                  </a:solidFill>
                  <a:cs typeface="Arial"/>
                </a:rPr>
                <a:t>Actively engage TWGs, national drug regulatory authorities, procurement partners, civil society, community groups, and media</a:t>
              </a:r>
            </a:p>
          </p:txBody>
        </p:sp>
        <p:pic>
          <p:nvPicPr>
            <p:cNvPr id="61" name="Graphic 60" descr="Users">
              <a:extLst>
                <a:ext uri="{FF2B5EF4-FFF2-40B4-BE49-F238E27FC236}">
                  <a16:creationId xmlns:a16="http://schemas.microsoft.com/office/drawing/2014/main" id="{E66ED31E-D1D3-4FD7-B74A-8B5F8DC3672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640895" y="1063961"/>
              <a:ext cx="432000" cy="432000"/>
            </a:xfrm>
            <a:prstGeom prst="rect">
              <a:avLst/>
            </a:prstGeom>
          </p:spPr>
        </p:pic>
      </p:grpSp>
      <p:grpSp>
        <p:nvGrpSpPr>
          <p:cNvPr id="85" name="Group 84">
            <a:extLst>
              <a:ext uri="{FF2B5EF4-FFF2-40B4-BE49-F238E27FC236}">
                <a16:creationId xmlns:a16="http://schemas.microsoft.com/office/drawing/2014/main" id="{66C578EA-363C-47AC-B604-17A83155768B}"/>
              </a:ext>
            </a:extLst>
          </p:cNvPr>
          <p:cNvGrpSpPr/>
          <p:nvPr/>
        </p:nvGrpSpPr>
        <p:grpSpPr>
          <a:xfrm>
            <a:off x="4524895" y="4056657"/>
            <a:ext cx="2298260" cy="1959265"/>
            <a:chOff x="4524895" y="4056657"/>
            <a:chExt cx="2298260" cy="1959265"/>
          </a:xfrm>
        </p:grpSpPr>
        <p:sp>
          <p:nvSpPr>
            <p:cNvPr id="66" name="Rectangle 65">
              <a:extLst>
                <a:ext uri="{FF2B5EF4-FFF2-40B4-BE49-F238E27FC236}">
                  <a16:creationId xmlns:a16="http://schemas.microsoft.com/office/drawing/2014/main" id="{2F15C9DC-7686-44E8-98D1-410C0D6437FB}"/>
                </a:ext>
              </a:extLst>
            </p:cNvPr>
            <p:cNvSpPr/>
            <p:nvPr/>
          </p:nvSpPr>
          <p:spPr bwMode="auto">
            <a:xfrm>
              <a:off x="4524895" y="4068250"/>
              <a:ext cx="2232000" cy="1947672"/>
            </a:xfrm>
            <a:prstGeom prst="rect">
              <a:avLst/>
            </a:prstGeom>
            <a:solidFill>
              <a:schemeClr val="accent1">
                <a:lumMod val="20000"/>
                <a:lumOff val="80000"/>
              </a:schemeClr>
            </a:solidFill>
            <a:ln w="25400" cap="flat" cmpd="sng" algn="ctr">
              <a:noFill/>
              <a:prstDash val="dash"/>
            </a:ln>
            <a:effectLst/>
          </p:spPr>
          <p:txBody>
            <a:bodyPr lIns="45720" rIns="0" rtlCol="0" anchor="ctr"/>
            <a:lstStyle>
              <a:defPPr>
                <a:defRPr lang="pt-PT"/>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lvl="0" algn="ctr">
                <a:defRPr/>
              </a:pPr>
              <a:endParaRPr lang="en-GB" sz="1600" b="1" i="1" dirty="0">
                <a:solidFill>
                  <a:prstClr val="black"/>
                </a:solidFill>
                <a:cs typeface="Arial"/>
              </a:endParaRPr>
            </a:p>
            <a:p>
              <a:pPr lvl="0" algn="ctr">
                <a:defRPr/>
              </a:pPr>
              <a:r>
                <a:rPr lang="en-GB" sz="1600" b="1" i="1" dirty="0">
                  <a:solidFill>
                    <a:prstClr val="black"/>
                  </a:solidFill>
                  <a:cs typeface="Arial"/>
                </a:rPr>
                <a:t>Procurement Planning</a:t>
              </a:r>
            </a:p>
            <a:p>
              <a:pPr lvl="0" algn="ctr">
                <a:defRPr/>
              </a:pPr>
              <a:r>
                <a:rPr lang="en-GB" sz="1600" dirty="0">
                  <a:solidFill>
                    <a:prstClr val="black"/>
                  </a:solidFill>
                  <a:cs typeface="Arial"/>
                </a:rPr>
                <a:t>Quantify demand, develop national forecast, and incorporate pDTG into supply plans</a:t>
              </a:r>
            </a:p>
          </p:txBody>
        </p:sp>
        <p:pic>
          <p:nvPicPr>
            <p:cNvPr id="68" name="Graphic 67" descr="Medicine">
              <a:extLst>
                <a:ext uri="{FF2B5EF4-FFF2-40B4-BE49-F238E27FC236}">
                  <a16:creationId xmlns:a16="http://schemas.microsoft.com/office/drawing/2014/main" id="{FBBB4ECC-16CB-468A-BFCD-5C7D94F5FFF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391155" y="4056657"/>
              <a:ext cx="432000" cy="432000"/>
            </a:xfrm>
            <a:prstGeom prst="rect">
              <a:avLst/>
            </a:prstGeom>
          </p:spPr>
        </p:pic>
      </p:grpSp>
      <p:grpSp>
        <p:nvGrpSpPr>
          <p:cNvPr id="80" name="Group 79">
            <a:extLst>
              <a:ext uri="{FF2B5EF4-FFF2-40B4-BE49-F238E27FC236}">
                <a16:creationId xmlns:a16="http://schemas.microsoft.com/office/drawing/2014/main" id="{8A6010AE-54D0-4586-9156-24F3BA12B72D}"/>
              </a:ext>
            </a:extLst>
          </p:cNvPr>
          <p:cNvGrpSpPr/>
          <p:nvPr/>
        </p:nvGrpSpPr>
        <p:grpSpPr>
          <a:xfrm>
            <a:off x="6167967" y="1092732"/>
            <a:ext cx="2916000" cy="1765850"/>
            <a:chOff x="6167967" y="1092732"/>
            <a:chExt cx="2916000" cy="1765850"/>
          </a:xfrm>
        </p:grpSpPr>
        <p:sp>
          <p:nvSpPr>
            <p:cNvPr id="72" name="Rectangle 71">
              <a:extLst>
                <a:ext uri="{FF2B5EF4-FFF2-40B4-BE49-F238E27FC236}">
                  <a16:creationId xmlns:a16="http://schemas.microsoft.com/office/drawing/2014/main" id="{8CE0CBD8-95C0-488C-87F4-71D16B7B1056}"/>
                </a:ext>
              </a:extLst>
            </p:cNvPr>
            <p:cNvSpPr/>
            <p:nvPr/>
          </p:nvSpPr>
          <p:spPr bwMode="auto">
            <a:xfrm>
              <a:off x="6167967" y="1101406"/>
              <a:ext cx="2916000" cy="1757176"/>
            </a:xfrm>
            <a:prstGeom prst="rect">
              <a:avLst/>
            </a:prstGeom>
            <a:solidFill>
              <a:schemeClr val="accent1">
                <a:lumMod val="20000"/>
                <a:lumOff val="80000"/>
              </a:schemeClr>
            </a:solidFill>
            <a:ln w="25400" cap="flat" cmpd="sng" algn="ctr">
              <a:noFill/>
              <a:prstDash val="dash"/>
            </a:ln>
            <a:effectLst/>
          </p:spPr>
          <p:txBody>
            <a:bodyPr lIns="45720" rIns="45720" rtlCol="0" anchor="ctr"/>
            <a:lstStyle>
              <a:defPPr>
                <a:defRPr lang="pt-PT"/>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lvl="0" algn="ctr">
                <a:defRPr/>
              </a:pPr>
              <a:r>
                <a:rPr lang="en-GB" sz="1600" b="1" i="1" dirty="0">
                  <a:solidFill>
                    <a:schemeClr val="tx1"/>
                  </a:solidFill>
                  <a:cs typeface="Arial"/>
                </a:rPr>
                <a:t>Facility-level Planning</a:t>
              </a:r>
              <a:endParaRPr lang="en-GB" sz="1200" b="1" i="1" dirty="0">
                <a:solidFill>
                  <a:schemeClr val="tx1"/>
                </a:solidFill>
                <a:cs typeface="Arial"/>
              </a:endParaRPr>
            </a:p>
            <a:p>
              <a:pPr lvl="0" algn="ctr">
                <a:defRPr/>
              </a:pPr>
              <a:endParaRPr lang="en-GB" sz="400" b="1" i="1" dirty="0">
                <a:solidFill>
                  <a:schemeClr val="tx1"/>
                </a:solidFill>
                <a:cs typeface="Arial"/>
              </a:endParaRPr>
            </a:p>
            <a:p>
              <a:pPr lvl="0" algn="ctr">
                <a:defRPr/>
              </a:pPr>
              <a:r>
                <a:rPr lang="en-GB" sz="1600" dirty="0">
                  <a:solidFill>
                    <a:schemeClr val="tx1"/>
                  </a:solidFill>
                  <a:cs typeface="Arial"/>
                </a:rPr>
                <a:t>Develop phase-in strategy including training materials and plan; adapt stock management and monitoring tools; conduct training and mentorship</a:t>
              </a:r>
            </a:p>
          </p:txBody>
        </p:sp>
        <p:pic>
          <p:nvPicPr>
            <p:cNvPr id="74" name="Graphic 73" descr="Teacher">
              <a:extLst>
                <a:ext uri="{FF2B5EF4-FFF2-40B4-BE49-F238E27FC236}">
                  <a16:creationId xmlns:a16="http://schemas.microsoft.com/office/drawing/2014/main" id="{11FB94F9-53EC-4B60-8390-91EE5C16B48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583425" y="1092732"/>
              <a:ext cx="432000" cy="432000"/>
            </a:xfrm>
            <a:prstGeom prst="rect">
              <a:avLst/>
            </a:prstGeom>
          </p:spPr>
        </p:pic>
      </p:grpSp>
      <p:grpSp>
        <p:nvGrpSpPr>
          <p:cNvPr id="86" name="Group 85">
            <a:extLst>
              <a:ext uri="{FF2B5EF4-FFF2-40B4-BE49-F238E27FC236}">
                <a16:creationId xmlns:a16="http://schemas.microsoft.com/office/drawing/2014/main" id="{B1016812-543A-4968-80E9-BB9F45446151}"/>
              </a:ext>
            </a:extLst>
          </p:cNvPr>
          <p:cNvGrpSpPr/>
          <p:nvPr/>
        </p:nvGrpSpPr>
        <p:grpSpPr>
          <a:xfrm>
            <a:off x="6851967" y="4033135"/>
            <a:ext cx="2232000" cy="1982787"/>
            <a:chOff x="6851967" y="4033135"/>
            <a:chExt cx="2232000" cy="1982787"/>
          </a:xfrm>
        </p:grpSpPr>
        <p:sp>
          <p:nvSpPr>
            <p:cNvPr id="75" name="Rectangle 74">
              <a:extLst>
                <a:ext uri="{FF2B5EF4-FFF2-40B4-BE49-F238E27FC236}">
                  <a16:creationId xmlns:a16="http://schemas.microsoft.com/office/drawing/2014/main" id="{966A8E92-14C7-4247-A283-A8FB212E05BE}"/>
                </a:ext>
              </a:extLst>
            </p:cNvPr>
            <p:cNvSpPr/>
            <p:nvPr/>
          </p:nvSpPr>
          <p:spPr bwMode="auto">
            <a:xfrm>
              <a:off x="6851967" y="4068250"/>
              <a:ext cx="2232000" cy="1947672"/>
            </a:xfrm>
            <a:prstGeom prst="rect">
              <a:avLst/>
            </a:prstGeom>
            <a:solidFill>
              <a:schemeClr val="accent1">
                <a:lumMod val="20000"/>
                <a:lumOff val="80000"/>
              </a:schemeClr>
            </a:solidFill>
            <a:ln w="25400" cap="flat" cmpd="sng" algn="ctr">
              <a:noFill/>
              <a:prstDash val="dash"/>
            </a:ln>
            <a:effectLst/>
          </p:spPr>
          <p:txBody>
            <a:bodyPr lIns="45720" rIns="0" rtlCol="0" anchor="ctr"/>
            <a:lstStyle>
              <a:defPPr>
                <a:defRPr lang="pt-PT"/>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lvl="0" algn="ctr">
                <a:defRPr/>
              </a:pPr>
              <a:r>
                <a:rPr lang="en-GB" sz="1600" b="1" i="1" dirty="0">
                  <a:solidFill>
                    <a:prstClr val="black"/>
                  </a:solidFill>
                  <a:cs typeface="Arial"/>
                </a:rPr>
                <a:t>M&amp;E</a:t>
              </a:r>
            </a:p>
            <a:p>
              <a:pPr lvl="0" algn="ctr">
                <a:defRPr/>
              </a:pPr>
              <a:r>
                <a:rPr lang="en-GB" sz="1600" dirty="0">
                  <a:solidFill>
                    <a:prstClr val="black"/>
                  </a:solidFill>
                  <a:cs typeface="Arial"/>
                </a:rPr>
                <a:t>Develop a monitoring plan to track product uptake, identify adverse drug reactions, and inform national decision-making</a:t>
              </a:r>
            </a:p>
          </p:txBody>
        </p:sp>
        <p:pic>
          <p:nvPicPr>
            <p:cNvPr id="77" name="Graphic 76" descr="Clipboard">
              <a:extLst>
                <a:ext uri="{FF2B5EF4-FFF2-40B4-BE49-F238E27FC236}">
                  <a16:creationId xmlns:a16="http://schemas.microsoft.com/office/drawing/2014/main" id="{AD47289D-36C9-4873-AE70-963E2302699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651967" y="4033135"/>
              <a:ext cx="432000" cy="432000"/>
            </a:xfrm>
            <a:prstGeom prst="rect">
              <a:avLst/>
            </a:prstGeom>
          </p:spPr>
        </p:pic>
      </p:grpSp>
      <p:grpSp>
        <p:nvGrpSpPr>
          <p:cNvPr id="83" name="Group 82">
            <a:extLst>
              <a:ext uri="{FF2B5EF4-FFF2-40B4-BE49-F238E27FC236}">
                <a16:creationId xmlns:a16="http://schemas.microsoft.com/office/drawing/2014/main" id="{F1333CD9-5412-407B-A782-932B2DB6805A}"/>
              </a:ext>
            </a:extLst>
          </p:cNvPr>
          <p:cNvGrpSpPr/>
          <p:nvPr/>
        </p:nvGrpSpPr>
        <p:grpSpPr>
          <a:xfrm>
            <a:off x="92764" y="4033135"/>
            <a:ext cx="2167769" cy="1982787"/>
            <a:chOff x="92764" y="4033135"/>
            <a:chExt cx="2167769" cy="1982787"/>
          </a:xfrm>
        </p:grpSpPr>
        <p:sp>
          <p:nvSpPr>
            <p:cNvPr id="46" name="Rectangle 45">
              <a:extLst>
                <a:ext uri="{FF2B5EF4-FFF2-40B4-BE49-F238E27FC236}">
                  <a16:creationId xmlns:a16="http://schemas.microsoft.com/office/drawing/2014/main" id="{29A2BE1D-B165-4B66-9BEA-54DC020593AF}"/>
                </a:ext>
              </a:extLst>
            </p:cNvPr>
            <p:cNvSpPr/>
            <p:nvPr/>
          </p:nvSpPr>
          <p:spPr bwMode="auto">
            <a:xfrm>
              <a:off x="92764" y="4068250"/>
              <a:ext cx="2120233" cy="1947672"/>
            </a:xfrm>
            <a:prstGeom prst="rect">
              <a:avLst/>
            </a:prstGeom>
            <a:solidFill>
              <a:schemeClr val="accent1">
                <a:lumMod val="20000"/>
                <a:lumOff val="80000"/>
              </a:schemeClr>
            </a:solidFill>
            <a:ln w="25400" cap="flat" cmpd="sng" algn="ctr">
              <a:noFill/>
              <a:prstDash val="dash"/>
            </a:ln>
            <a:effectLst/>
          </p:spPr>
          <p:txBody>
            <a:bodyPr lIns="45720" rIns="0" rtlCol="0" anchor="ctr"/>
            <a:lstStyle>
              <a:defPPr>
                <a:defRPr lang="pt-PT"/>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lvl="0" algn="ctr">
                <a:defRPr/>
              </a:pPr>
              <a:r>
                <a:rPr lang="en-GB" sz="1600" b="1" i="1" dirty="0">
                  <a:solidFill>
                    <a:prstClr val="black"/>
                  </a:solidFill>
                  <a:cs typeface="Arial"/>
                </a:rPr>
                <a:t>Registration </a:t>
              </a:r>
            </a:p>
            <a:p>
              <a:pPr lvl="0" algn="ctr">
                <a:defRPr/>
              </a:pPr>
              <a:r>
                <a:rPr lang="en-GB" sz="1600" b="1" i="1" dirty="0">
                  <a:solidFill>
                    <a:prstClr val="black"/>
                  </a:solidFill>
                  <a:cs typeface="Arial"/>
                </a:rPr>
                <a:t> </a:t>
              </a:r>
              <a:r>
                <a:rPr lang="en-US" sz="1600" dirty="0">
                  <a:solidFill>
                    <a:schemeClr val="tx1"/>
                  </a:solidFill>
                  <a:latin typeface="Calibri"/>
                  <a:cs typeface="Arial"/>
                </a:rPr>
                <a:t>Determine</a:t>
              </a:r>
              <a:r>
                <a:rPr lang="en-US" sz="1600" dirty="0">
                  <a:solidFill>
                    <a:prstClr val="black"/>
                  </a:solidFill>
                  <a:latin typeface="Calibri"/>
                  <a:cs typeface="Arial"/>
                </a:rPr>
                <a:t> </a:t>
              </a:r>
              <a:r>
                <a:rPr kumimoji="0" lang="en-US" sz="1600" b="0" u="none" strike="noStrike" kern="1200" cap="none" spc="0" normalizeH="0" baseline="0" noProof="0" dirty="0">
                  <a:ln>
                    <a:noFill/>
                  </a:ln>
                  <a:solidFill>
                    <a:prstClr val="black"/>
                  </a:solidFill>
                  <a:effectLst/>
                  <a:uLnTx/>
                  <a:uFillTx/>
                  <a:latin typeface="Calibri"/>
                  <a:ea typeface="+mn-ea"/>
                  <a:cs typeface="Arial"/>
                </a:rPr>
                <a:t>registration, shipping, and national distribution processes</a:t>
              </a:r>
            </a:p>
          </p:txBody>
        </p:sp>
        <p:pic>
          <p:nvPicPr>
            <p:cNvPr id="79" name="Graphic 78" descr="Checkbox Checked">
              <a:extLst>
                <a:ext uri="{FF2B5EF4-FFF2-40B4-BE49-F238E27FC236}">
                  <a16:creationId xmlns:a16="http://schemas.microsoft.com/office/drawing/2014/main" id="{32C80D4C-5C51-4889-AF92-80780E03D0B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828533" y="4033135"/>
              <a:ext cx="432000" cy="432000"/>
            </a:xfrm>
            <a:prstGeom prst="rect">
              <a:avLst/>
            </a:prstGeom>
          </p:spPr>
        </p:pic>
      </p:grpSp>
      <p:sp>
        <p:nvSpPr>
          <p:cNvPr id="30" name="Title 1">
            <a:extLst>
              <a:ext uri="{FF2B5EF4-FFF2-40B4-BE49-F238E27FC236}">
                <a16:creationId xmlns:a16="http://schemas.microsoft.com/office/drawing/2014/main" id="{A470CBA5-7E05-4989-995C-17CEE68BDF0D}"/>
              </a:ext>
            </a:extLst>
          </p:cNvPr>
          <p:cNvSpPr>
            <a:spLocks noGrp="1"/>
          </p:cNvSpPr>
          <p:nvPr>
            <p:ph type="title"/>
          </p:nvPr>
        </p:nvSpPr>
        <p:spPr>
          <a:xfrm>
            <a:off x="171450" y="0"/>
            <a:ext cx="8972547" cy="914400"/>
          </a:xfrm>
        </p:spPr>
        <p:txBody>
          <a:bodyPr>
            <a:normAutofit/>
          </a:bodyPr>
          <a:lstStyle/>
          <a:p>
            <a:r>
              <a:rPr lang="en-GB" sz="2000" b="1" dirty="0"/>
              <a:t>As with past new product introductions, a significant amount of work will be required to drive rapid pDTG adoption, implementation, and uptake </a:t>
            </a:r>
          </a:p>
        </p:txBody>
      </p:sp>
    </p:spTree>
    <p:extLst>
      <p:ext uri="{BB962C8B-B14F-4D97-AF65-F5344CB8AC3E}">
        <p14:creationId xmlns:p14="http://schemas.microsoft.com/office/powerpoint/2010/main" val="10433773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itle 1">
            <a:extLst>
              <a:ext uri="{FF2B5EF4-FFF2-40B4-BE49-F238E27FC236}">
                <a16:creationId xmlns:a16="http://schemas.microsoft.com/office/drawing/2014/main" id="{A470CBA5-7E05-4989-995C-17CEE68BDF0D}"/>
              </a:ext>
            </a:extLst>
          </p:cNvPr>
          <p:cNvSpPr>
            <a:spLocks noGrp="1"/>
          </p:cNvSpPr>
          <p:nvPr>
            <p:ph type="title"/>
          </p:nvPr>
        </p:nvSpPr>
        <p:spPr>
          <a:xfrm>
            <a:off x="197042" y="2466"/>
            <a:ext cx="8946956" cy="914400"/>
          </a:xfrm>
        </p:spPr>
        <p:txBody>
          <a:bodyPr>
            <a:noAutofit/>
          </a:bodyPr>
          <a:lstStyle/>
          <a:p>
            <a:r>
              <a:rPr lang="en-GB" sz="2000" b="1" dirty="0"/>
              <a:t>To achieve rapid adoption and uptake of pDTG, and a smooth transition from less optimal paediatric regimens, MOHs should develop national implementation plans </a:t>
            </a:r>
          </a:p>
        </p:txBody>
      </p:sp>
      <p:pic>
        <p:nvPicPr>
          <p:cNvPr id="27" name="Picture 26">
            <a:extLst>
              <a:ext uri="{FF2B5EF4-FFF2-40B4-BE49-F238E27FC236}">
                <a16:creationId xmlns:a16="http://schemas.microsoft.com/office/drawing/2014/main" id="{9C406AAE-6C20-48F8-B55A-A46E0EE6C5D8}"/>
              </a:ext>
            </a:extLst>
          </p:cNvPr>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3473" y="3469870"/>
            <a:ext cx="634813" cy="453390"/>
          </a:xfrm>
          <a:prstGeom prst="rect">
            <a:avLst/>
          </a:prstGeom>
        </p:spPr>
      </p:pic>
      <p:pic>
        <p:nvPicPr>
          <p:cNvPr id="28" name="Picture 27">
            <a:extLst>
              <a:ext uri="{FF2B5EF4-FFF2-40B4-BE49-F238E27FC236}">
                <a16:creationId xmlns:a16="http://schemas.microsoft.com/office/drawing/2014/main" id="{ECC032F3-BB1B-4A09-9BBF-E2A6D9CC7270}"/>
              </a:ext>
            </a:extLst>
          </p:cNvPr>
          <p:cNvPicPr/>
          <p:nvPr/>
        </p:nvPicPr>
        <p:blipFill>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60212" y="1906442"/>
            <a:ext cx="521335" cy="453390"/>
          </a:xfrm>
          <a:prstGeom prst="rect">
            <a:avLst/>
          </a:prstGeom>
        </p:spPr>
      </p:pic>
      <p:pic>
        <p:nvPicPr>
          <p:cNvPr id="31" name="Picture 30">
            <a:extLst>
              <a:ext uri="{FF2B5EF4-FFF2-40B4-BE49-F238E27FC236}">
                <a16:creationId xmlns:a16="http://schemas.microsoft.com/office/drawing/2014/main" id="{99F3B247-9F84-49F7-9E0B-262EB30E2207}"/>
              </a:ext>
            </a:extLst>
          </p:cNvPr>
          <p:cNvPicPr/>
          <p:nvPr/>
        </p:nvPicPr>
        <p:blipFill>
          <a:blip r:embed="rId6" cstate="print">
            <a:duotone>
              <a:schemeClr val="accent1">
                <a:shade val="45000"/>
                <a:satMod val="135000"/>
              </a:schemeClr>
              <a:prstClr val="white"/>
            </a:duotone>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200034" y="3016480"/>
            <a:ext cx="441691" cy="453390"/>
          </a:xfrm>
          <a:prstGeom prst="rect">
            <a:avLst/>
          </a:prstGeom>
        </p:spPr>
      </p:pic>
      <p:pic>
        <p:nvPicPr>
          <p:cNvPr id="32" name="Picture 31" descr="GUIDE Svg Png Icon Free Download (#334238) - OnlineWebFonts.COM">
            <a:extLst>
              <a:ext uri="{FF2B5EF4-FFF2-40B4-BE49-F238E27FC236}">
                <a16:creationId xmlns:a16="http://schemas.microsoft.com/office/drawing/2014/main" id="{7FB2FEAA-E4D1-4E1F-8E19-5EB025C69D1D}"/>
              </a:ext>
            </a:extLst>
          </p:cNvPr>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3872" y="4233283"/>
            <a:ext cx="374015" cy="419100"/>
          </a:xfrm>
          <a:prstGeom prst="rect">
            <a:avLst/>
          </a:prstGeom>
          <a:noFill/>
          <a:ln>
            <a:noFill/>
          </a:ln>
        </p:spPr>
      </p:pic>
      <p:pic>
        <p:nvPicPr>
          <p:cNvPr id="33" name="Picture 32" descr="Computer, data, graph, monitor icon">
            <a:extLst>
              <a:ext uri="{FF2B5EF4-FFF2-40B4-BE49-F238E27FC236}">
                <a16:creationId xmlns:a16="http://schemas.microsoft.com/office/drawing/2014/main" id="{15EDEB74-9A49-493E-89A3-4509F7C79ACE}"/>
              </a:ext>
            </a:extLst>
          </p:cNvPr>
          <p:cNvPicPr/>
          <p:nvPr/>
        </p:nvPicPr>
        <p:blipFill>
          <a:blip r:embed="rId9" cstate="print">
            <a:duotone>
              <a:schemeClr val="accent1">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97042" y="4905336"/>
            <a:ext cx="447675" cy="447675"/>
          </a:xfrm>
          <a:prstGeom prst="rect">
            <a:avLst/>
          </a:prstGeom>
          <a:noFill/>
          <a:ln>
            <a:noFill/>
          </a:ln>
        </p:spPr>
      </p:pic>
      <p:pic>
        <p:nvPicPr>
          <p:cNvPr id="34" name="Picture 33" descr="Drug Safety Services &amp; Pharmacovigilance CRO - Worldwide Clinical Trials">
            <a:extLst>
              <a:ext uri="{FF2B5EF4-FFF2-40B4-BE49-F238E27FC236}">
                <a16:creationId xmlns:a16="http://schemas.microsoft.com/office/drawing/2014/main" id="{3CF5E1BD-B92E-4D4E-A6BB-00CD46D206D0}"/>
              </a:ext>
            </a:extLst>
          </p:cNvPr>
          <p:cNvPicPr/>
          <p:nvPr/>
        </p:nvPicPr>
        <p:blipFill>
          <a:blip r:embed="rId11"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1804" y="5442550"/>
            <a:ext cx="438150" cy="438150"/>
          </a:xfrm>
          <a:prstGeom prst="rect">
            <a:avLst/>
          </a:prstGeom>
          <a:noFill/>
          <a:ln>
            <a:noFill/>
          </a:ln>
        </p:spPr>
      </p:pic>
      <p:sp>
        <p:nvSpPr>
          <p:cNvPr id="49" name="TextBox 48">
            <a:extLst>
              <a:ext uri="{FF2B5EF4-FFF2-40B4-BE49-F238E27FC236}">
                <a16:creationId xmlns:a16="http://schemas.microsoft.com/office/drawing/2014/main" id="{1F91475D-1F42-445E-89B6-70BA6728F7CE}"/>
              </a:ext>
            </a:extLst>
          </p:cNvPr>
          <p:cNvSpPr txBox="1"/>
          <p:nvPr/>
        </p:nvSpPr>
        <p:spPr>
          <a:xfrm>
            <a:off x="738286" y="1792125"/>
            <a:ext cx="8090217" cy="4093428"/>
          </a:xfrm>
          <a:prstGeom prst="rect">
            <a:avLst/>
          </a:prstGeom>
          <a:noFill/>
        </p:spPr>
        <p:txBody>
          <a:bodyPr wrap="square">
            <a:spAutoFit/>
          </a:bodyPr>
          <a:lstStyle/>
          <a:p>
            <a:pPr marL="285750" indent="-285750" algn="just" defTabSz="914400">
              <a:spcBef>
                <a:spcPts val="0"/>
              </a:spcBef>
              <a:spcAft>
                <a:spcPts val="0"/>
              </a:spcAft>
              <a:buFont typeface="Arial" panose="020B0604020202020204" pitchFamily="34" charset="0"/>
              <a:buChar char="•"/>
            </a:pPr>
            <a:endParaRPr lang="en-US" sz="1000" dirty="0">
              <a:solidFill>
                <a:prstClr val="black"/>
              </a:solidFill>
              <a:latin typeface="Calibri"/>
              <a:ea typeface="+mn-ea"/>
              <a:cs typeface="+mn-cs"/>
            </a:endParaRPr>
          </a:p>
          <a:p>
            <a:pPr algn="just" defTabSz="914400">
              <a:spcBef>
                <a:spcPts val="0"/>
              </a:spcBef>
              <a:spcAft>
                <a:spcPts val="0"/>
              </a:spcAft>
            </a:pPr>
            <a:r>
              <a:rPr lang="en-US" dirty="0">
                <a:solidFill>
                  <a:prstClr val="black"/>
                </a:solidFill>
                <a:latin typeface="Calibri"/>
                <a:ea typeface="+mn-ea"/>
                <a:cs typeface="+mn-cs"/>
              </a:rPr>
              <a:t>Quantify </a:t>
            </a:r>
            <a:r>
              <a:rPr lang="en-US" b="1" dirty="0">
                <a:solidFill>
                  <a:prstClr val="black"/>
                </a:solidFill>
                <a:latin typeface="Calibri"/>
                <a:ea typeface="+mn-ea"/>
                <a:cs typeface="+mn-cs"/>
              </a:rPr>
              <a:t>current stock levels </a:t>
            </a:r>
            <a:r>
              <a:rPr lang="en-US" dirty="0">
                <a:solidFill>
                  <a:prstClr val="black"/>
                </a:solidFill>
                <a:latin typeface="Calibri"/>
                <a:ea typeface="+mn-ea"/>
                <a:cs typeface="+mn-cs"/>
              </a:rPr>
              <a:t>in country and </a:t>
            </a:r>
            <a:r>
              <a:rPr lang="en-US" b="1" dirty="0">
                <a:solidFill>
                  <a:prstClr val="black"/>
                </a:solidFill>
                <a:latin typeface="Calibri"/>
                <a:ea typeface="+mn-ea"/>
                <a:cs typeface="+mn-cs"/>
              </a:rPr>
              <a:t>verify pipeline orders </a:t>
            </a:r>
          </a:p>
          <a:p>
            <a:pPr marL="285750" indent="-285750" algn="just" defTabSz="914400">
              <a:spcBef>
                <a:spcPts val="0"/>
              </a:spcBef>
              <a:spcAft>
                <a:spcPts val="0"/>
              </a:spcAft>
              <a:buFont typeface="Arial" panose="020B0604020202020204" pitchFamily="34" charset="0"/>
              <a:buChar char="•"/>
            </a:pPr>
            <a:endParaRPr lang="en-US" sz="1500" dirty="0">
              <a:solidFill>
                <a:prstClr val="black"/>
              </a:solidFill>
              <a:latin typeface="Calibri"/>
              <a:ea typeface="+mn-ea"/>
              <a:cs typeface="+mn-cs"/>
            </a:endParaRPr>
          </a:p>
          <a:p>
            <a:pPr algn="just" defTabSz="914400">
              <a:spcBef>
                <a:spcPts val="0"/>
              </a:spcBef>
              <a:spcAft>
                <a:spcPts val="0"/>
              </a:spcAft>
            </a:pPr>
            <a:r>
              <a:rPr lang="en-US" dirty="0">
                <a:solidFill>
                  <a:prstClr val="black"/>
                </a:solidFill>
                <a:latin typeface="Calibri"/>
                <a:ea typeface="+mn-ea"/>
                <a:cs typeface="+mn-cs"/>
              </a:rPr>
              <a:t>Monitor </a:t>
            </a:r>
            <a:r>
              <a:rPr lang="en-US" b="1" dirty="0">
                <a:solidFill>
                  <a:prstClr val="black"/>
                </a:solidFill>
                <a:latin typeface="Calibri"/>
                <a:ea typeface="+mn-ea"/>
                <a:cs typeface="+mn-cs"/>
              </a:rPr>
              <a:t>supply availability from manufacturers</a:t>
            </a:r>
          </a:p>
          <a:p>
            <a:pPr algn="just" defTabSz="914400">
              <a:spcBef>
                <a:spcPts val="0"/>
              </a:spcBef>
              <a:spcAft>
                <a:spcPts val="0"/>
              </a:spcAft>
            </a:pPr>
            <a:endParaRPr lang="en-US" sz="1500" dirty="0">
              <a:solidFill>
                <a:prstClr val="black"/>
              </a:solidFill>
              <a:latin typeface="Calibri"/>
              <a:ea typeface="+mn-ea"/>
              <a:cs typeface="+mn-cs"/>
            </a:endParaRPr>
          </a:p>
          <a:p>
            <a:pPr algn="just" defTabSz="914400">
              <a:spcBef>
                <a:spcPts val="0"/>
              </a:spcBef>
              <a:spcAft>
                <a:spcPts val="0"/>
              </a:spcAft>
            </a:pPr>
            <a:r>
              <a:rPr lang="en-US" dirty="0">
                <a:solidFill>
                  <a:prstClr val="black"/>
                </a:solidFill>
                <a:latin typeface="Calibri"/>
                <a:ea typeface="+mn-ea"/>
                <a:cs typeface="+mn-cs"/>
              </a:rPr>
              <a:t>Develop </a:t>
            </a:r>
            <a:r>
              <a:rPr lang="en-US" b="1" dirty="0">
                <a:solidFill>
                  <a:prstClr val="black"/>
                </a:solidFill>
                <a:latin typeface="Calibri"/>
                <a:ea typeface="+mn-ea"/>
                <a:cs typeface="+mn-cs"/>
              </a:rPr>
              <a:t>national forecast </a:t>
            </a:r>
            <a:r>
              <a:rPr lang="en-US" dirty="0">
                <a:solidFill>
                  <a:prstClr val="black"/>
                </a:solidFill>
                <a:latin typeface="Calibri"/>
                <a:ea typeface="+mn-ea"/>
                <a:cs typeface="+mn-cs"/>
              </a:rPr>
              <a:t>and </a:t>
            </a:r>
            <a:r>
              <a:rPr lang="en-US" b="1" dirty="0">
                <a:solidFill>
                  <a:prstClr val="black"/>
                </a:solidFill>
                <a:latin typeface="Calibri"/>
                <a:ea typeface="+mn-ea"/>
                <a:cs typeface="+mn-cs"/>
              </a:rPr>
              <a:t>procurement plans </a:t>
            </a:r>
          </a:p>
          <a:p>
            <a:pPr marL="285750" indent="-285750" algn="just" defTabSz="914400">
              <a:spcBef>
                <a:spcPts val="0"/>
              </a:spcBef>
              <a:spcAft>
                <a:spcPts val="0"/>
              </a:spcAft>
              <a:buFont typeface="Arial" panose="020B0604020202020204" pitchFamily="34" charset="0"/>
              <a:buChar char="•"/>
            </a:pPr>
            <a:endParaRPr lang="en-US" sz="1500" dirty="0">
              <a:solidFill>
                <a:prstClr val="black"/>
              </a:solidFill>
              <a:latin typeface="Calibri"/>
              <a:ea typeface="+mn-ea"/>
              <a:cs typeface="+mn-cs"/>
            </a:endParaRPr>
          </a:p>
          <a:p>
            <a:pPr algn="just" defTabSz="914400">
              <a:spcBef>
                <a:spcPts val="0"/>
              </a:spcBef>
              <a:spcAft>
                <a:spcPts val="0"/>
              </a:spcAft>
            </a:pPr>
            <a:r>
              <a:rPr lang="en-US" dirty="0">
                <a:solidFill>
                  <a:prstClr val="black"/>
                </a:solidFill>
                <a:latin typeface="Calibri"/>
                <a:ea typeface="+mn-ea"/>
                <a:cs typeface="+mn-cs"/>
              </a:rPr>
              <a:t>Determine </a:t>
            </a:r>
            <a:r>
              <a:rPr lang="en-US" b="1" dirty="0">
                <a:solidFill>
                  <a:prstClr val="black"/>
                </a:solidFill>
                <a:latin typeface="Calibri"/>
                <a:ea typeface="+mn-ea"/>
                <a:cs typeface="+mn-cs"/>
              </a:rPr>
              <a:t>timelines for a national transition </a:t>
            </a:r>
          </a:p>
          <a:p>
            <a:pPr marL="285750" indent="-285750" algn="just" defTabSz="914400">
              <a:spcBef>
                <a:spcPts val="0"/>
              </a:spcBef>
              <a:spcAft>
                <a:spcPts val="0"/>
              </a:spcAft>
              <a:buFont typeface="Arial" panose="020B0604020202020204" pitchFamily="34" charset="0"/>
              <a:buChar char="•"/>
            </a:pPr>
            <a:endParaRPr lang="en-US" sz="1500" dirty="0">
              <a:solidFill>
                <a:prstClr val="black"/>
              </a:solidFill>
              <a:latin typeface="Calibri"/>
              <a:ea typeface="+mn-ea"/>
              <a:cs typeface="+mn-cs"/>
            </a:endParaRPr>
          </a:p>
          <a:p>
            <a:pPr algn="just" defTabSz="914400">
              <a:spcBef>
                <a:spcPts val="0"/>
              </a:spcBef>
              <a:spcAft>
                <a:spcPts val="0"/>
              </a:spcAft>
            </a:pPr>
            <a:r>
              <a:rPr lang="en-US" dirty="0">
                <a:solidFill>
                  <a:prstClr val="black"/>
                </a:solidFill>
                <a:latin typeface="Calibri"/>
                <a:ea typeface="+mn-ea"/>
                <a:cs typeface="+mn-cs"/>
              </a:rPr>
              <a:t>Develop and disseminate </a:t>
            </a:r>
            <a:r>
              <a:rPr lang="en-US" b="1" dirty="0">
                <a:solidFill>
                  <a:prstClr val="black"/>
                </a:solidFill>
                <a:latin typeface="Calibri"/>
                <a:ea typeface="+mn-ea"/>
                <a:cs typeface="+mn-cs"/>
              </a:rPr>
              <a:t>key messaging and job aids</a:t>
            </a:r>
            <a:r>
              <a:rPr lang="en-US" dirty="0">
                <a:solidFill>
                  <a:prstClr val="black"/>
                </a:solidFill>
                <a:latin typeface="Calibri"/>
                <a:ea typeface="+mn-ea"/>
                <a:cs typeface="+mn-cs"/>
              </a:rPr>
              <a:t> for clinicians, patient and caregiver groups, and facility-level staff</a:t>
            </a:r>
          </a:p>
          <a:p>
            <a:pPr marL="285750" indent="-285750" algn="just" defTabSz="914400">
              <a:spcBef>
                <a:spcPts val="0"/>
              </a:spcBef>
              <a:spcAft>
                <a:spcPts val="0"/>
              </a:spcAft>
              <a:buFont typeface="Arial" panose="020B0604020202020204" pitchFamily="34" charset="0"/>
              <a:buChar char="•"/>
            </a:pPr>
            <a:endParaRPr lang="en-US" sz="1500" dirty="0">
              <a:solidFill>
                <a:prstClr val="black"/>
              </a:solidFill>
              <a:latin typeface="Calibri"/>
              <a:ea typeface="+mn-ea"/>
              <a:cs typeface="+mn-cs"/>
            </a:endParaRPr>
          </a:p>
          <a:p>
            <a:pPr algn="just" defTabSz="914400">
              <a:spcBef>
                <a:spcPts val="0"/>
              </a:spcBef>
              <a:spcAft>
                <a:spcPts val="0"/>
              </a:spcAft>
            </a:pPr>
            <a:r>
              <a:rPr lang="en-US" b="1" dirty="0">
                <a:solidFill>
                  <a:prstClr val="black"/>
                </a:solidFill>
                <a:latin typeface="Calibri"/>
                <a:ea typeface="+mn-ea"/>
                <a:cs typeface="+mn-cs"/>
              </a:rPr>
              <a:t>Monitor uptake </a:t>
            </a:r>
            <a:r>
              <a:rPr lang="en-US" dirty="0">
                <a:solidFill>
                  <a:prstClr val="black"/>
                </a:solidFill>
                <a:latin typeface="Calibri"/>
                <a:ea typeface="+mn-ea"/>
                <a:cs typeface="+mn-cs"/>
              </a:rPr>
              <a:t>and deploy </a:t>
            </a:r>
            <a:r>
              <a:rPr lang="en-US" b="1" dirty="0">
                <a:solidFill>
                  <a:prstClr val="black"/>
                </a:solidFill>
                <a:latin typeface="Calibri"/>
                <a:ea typeface="+mn-ea"/>
                <a:cs typeface="+mn-cs"/>
              </a:rPr>
              <a:t>targeted uptake interventions </a:t>
            </a:r>
            <a:r>
              <a:rPr lang="en-US" dirty="0">
                <a:solidFill>
                  <a:prstClr val="black"/>
                </a:solidFill>
                <a:latin typeface="Calibri"/>
                <a:ea typeface="+mn-ea"/>
                <a:cs typeface="+mn-cs"/>
              </a:rPr>
              <a:t>where required </a:t>
            </a:r>
          </a:p>
          <a:p>
            <a:pPr marL="285750" indent="-285750" algn="just" defTabSz="914400">
              <a:spcBef>
                <a:spcPts val="0"/>
              </a:spcBef>
              <a:spcAft>
                <a:spcPts val="0"/>
              </a:spcAft>
              <a:buFont typeface="Arial" panose="020B0604020202020204" pitchFamily="34" charset="0"/>
              <a:buChar char="•"/>
            </a:pPr>
            <a:endParaRPr lang="en-US" sz="1500" dirty="0">
              <a:solidFill>
                <a:prstClr val="black"/>
              </a:solidFill>
              <a:latin typeface="Calibri"/>
              <a:ea typeface="+mn-ea"/>
              <a:cs typeface="+mn-cs"/>
            </a:endParaRPr>
          </a:p>
          <a:p>
            <a:pPr algn="just" defTabSz="914400">
              <a:spcBef>
                <a:spcPts val="0"/>
              </a:spcBef>
              <a:spcAft>
                <a:spcPts val="0"/>
              </a:spcAft>
            </a:pPr>
            <a:r>
              <a:rPr lang="en-US" dirty="0">
                <a:solidFill>
                  <a:prstClr val="black"/>
                </a:solidFill>
                <a:latin typeface="Calibri"/>
                <a:ea typeface="+mn-ea"/>
                <a:cs typeface="+mn-cs"/>
              </a:rPr>
              <a:t>Ensure a </a:t>
            </a:r>
            <a:r>
              <a:rPr lang="en-US" b="1" dirty="0">
                <a:solidFill>
                  <a:prstClr val="black"/>
                </a:solidFill>
                <a:latin typeface="Calibri"/>
                <a:ea typeface="+mn-ea"/>
                <a:cs typeface="+mn-cs"/>
              </a:rPr>
              <a:t>robust pharmacovigilance </a:t>
            </a:r>
            <a:r>
              <a:rPr lang="en-US" dirty="0">
                <a:solidFill>
                  <a:prstClr val="black"/>
                </a:solidFill>
                <a:latin typeface="Calibri"/>
                <a:ea typeface="+mn-ea"/>
                <a:cs typeface="+mn-cs"/>
              </a:rPr>
              <a:t>system to monitor patient outcomes </a:t>
            </a:r>
          </a:p>
        </p:txBody>
      </p:sp>
      <p:grpSp>
        <p:nvGrpSpPr>
          <p:cNvPr id="51" name="Group 50">
            <a:extLst>
              <a:ext uri="{FF2B5EF4-FFF2-40B4-BE49-F238E27FC236}">
                <a16:creationId xmlns:a16="http://schemas.microsoft.com/office/drawing/2014/main" id="{B59A4471-77F9-4A12-B2D5-EF58A7DDB5BF}"/>
              </a:ext>
            </a:extLst>
          </p:cNvPr>
          <p:cNvGrpSpPr/>
          <p:nvPr/>
        </p:nvGrpSpPr>
        <p:grpSpPr>
          <a:xfrm>
            <a:off x="127509" y="2533419"/>
            <a:ext cx="521335" cy="305203"/>
            <a:chOff x="366713" y="2262188"/>
            <a:chExt cx="1241425" cy="801687"/>
          </a:xfrm>
          <a:solidFill>
            <a:schemeClr val="tx2"/>
          </a:solidFill>
        </p:grpSpPr>
        <p:sp>
          <p:nvSpPr>
            <p:cNvPr id="52" name="Oval 54">
              <a:extLst>
                <a:ext uri="{FF2B5EF4-FFF2-40B4-BE49-F238E27FC236}">
                  <a16:creationId xmlns:a16="http://schemas.microsoft.com/office/drawing/2014/main" id="{1A9CE688-866D-49A3-B025-49B52C4B8E14}"/>
                </a:ext>
              </a:extLst>
            </p:cNvPr>
            <p:cNvSpPr>
              <a:spLocks noChangeArrowheads="1"/>
            </p:cNvSpPr>
            <p:nvPr/>
          </p:nvSpPr>
          <p:spPr bwMode="auto">
            <a:xfrm>
              <a:off x="854076" y="2905125"/>
              <a:ext cx="157163" cy="158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55">
              <a:extLst>
                <a:ext uri="{FF2B5EF4-FFF2-40B4-BE49-F238E27FC236}">
                  <a16:creationId xmlns:a16="http://schemas.microsoft.com/office/drawing/2014/main" id="{F7B33E4C-9E06-42FA-96BA-B65A7563C324}"/>
                </a:ext>
              </a:extLst>
            </p:cNvPr>
            <p:cNvSpPr>
              <a:spLocks noChangeArrowheads="1"/>
            </p:cNvSpPr>
            <p:nvPr/>
          </p:nvSpPr>
          <p:spPr bwMode="auto">
            <a:xfrm>
              <a:off x="1271588" y="2905125"/>
              <a:ext cx="153988" cy="158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6">
              <a:extLst>
                <a:ext uri="{FF2B5EF4-FFF2-40B4-BE49-F238E27FC236}">
                  <a16:creationId xmlns:a16="http://schemas.microsoft.com/office/drawing/2014/main" id="{9014D367-40B4-48B8-A8B2-5CA7D29E8FCC}"/>
                </a:ext>
              </a:extLst>
            </p:cNvPr>
            <p:cNvSpPr>
              <a:spLocks/>
            </p:cNvSpPr>
            <p:nvPr/>
          </p:nvSpPr>
          <p:spPr bwMode="auto">
            <a:xfrm>
              <a:off x="366713" y="2354263"/>
              <a:ext cx="1085850" cy="533400"/>
            </a:xfrm>
            <a:custGeom>
              <a:avLst/>
              <a:gdLst>
                <a:gd name="T0" fmla="*/ 144 w 352"/>
                <a:gd name="T1" fmla="*/ 172 h 172"/>
                <a:gd name="T2" fmla="*/ 131 w 352"/>
                <a:gd name="T3" fmla="*/ 163 h 172"/>
                <a:gd name="T4" fmla="*/ 74 w 352"/>
                <a:gd name="T5" fmla="*/ 29 h 172"/>
                <a:gd name="T6" fmla="*/ 15 w 352"/>
                <a:gd name="T7" fmla="*/ 29 h 172"/>
                <a:gd name="T8" fmla="*/ 0 w 352"/>
                <a:gd name="T9" fmla="*/ 15 h 172"/>
                <a:gd name="T10" fmla="*/ 15 w 352"/>
                <a:gd name="T11" fmla="*/ 0 h 172"/>
                <a:gd name="T12" fmla="*/ 84 w 352"/>
                <a:gd name="T13" fmla="*/ 0 h 172"/>
                <a:gd name="T14" fmla="*/ 97 w 352"/>
                <a:gd name="T15" fmla="*/ 9 h 172"/>
                <a:gd name="T16" fmla="*/ 154 w 352"/>
                <a:gd name="T17" fmla="*/ 142 h 172"/>
                <a:gd name="T18" fmla="*/ 337 w 352"/>
                <a:gd name="T19" fmla="*/ 142 h 172"/>
                <a:gd name="T20" fmla="*/ 352 w 352"/>
                <a:gd name="T21" fmla="*/ 157 h 172"/>
                <a:gd name="T22" fmla="*/ 337 w 352"/>
                <a:gd name="T23" fmla="*/ 172 h 172"/>
                <a:gd name="T24" fmla="*/ 144 w 352"/>
                <a:gd name="T25"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172">
                  <a:moveTo>
                    <a:pt x="144" y="172"/>
                  </a:moveTo>
                  <a:cubicBezTo>
                    <a:pt x="131" y="163"/>
                    <a:pt x="131" y="163"/>
                    <a:pt x="131" y="163"/>
                  </a:cubicBezTo>
                  <a:cubicBezTo>
                    <a:pt x="74" y="29"/>
                    <a:pt x="74" y="29"/>
                    <a:pt x="74" y="29"/>
                  </a:cubicBezTo>
                  <a:cubicBezTo>
                    <a:pt x="15" y="29"/>
                    <a:pt x="15" y="29"/>
                    <a:pt x="15" y="29"/>
                  </a:cubicBezTo>
                  <a:cubicBezTo>
                    <a:pt x="7" y="29"/>
                    <a:pt x="0" y="23"/>
                    <a:pt x="0" y="15"/>
                  </a:cubicBezTo>
                  <a:cubicBezTo>
                    <a:pt x="0" y="7"/>
                    <a:pt x="7" y="0"/>
                    <a:pt x="15" y="0"/>
                  </a:cubicBezTo>
                  <a:cubicBezTo>
                    <a:pt x="84" y="0"/>
                    <a:pt x="84" y="0"/>
                    <a:pt x="84" y="0"/>
                  </a:cubicBezTo>
                  <a:cubicBezTo>
                    <a:pt x="97" y="9"/>
                    <a:pt x="97" y="9"/>
                    <a:pt x="97" y="9"/>
                  </a:cubicBezTo>
                  <a:cubicBezTo>
                    <a:pt x="154" y="142"/>
                    <a:pt x="154" y="142"/>
                    <a:pt x="154" y="142"/>
                  </a:cubicBezTo>
                  <a:cubicBezTo>
                    <a:pt x="337" y="142"/>
                    <a:pt x="337" y="142"/>
                    <a:pt x="337" y="142"/>
                  </a:cubicBezTo>
                  <a:cubicBezTo>
                    <a:pt x="346" y="142"/>
                    <a:pt x="352" y="149"/>
                    <a:pt x="352" y="157"/>
                  </a:cubicBezTo>
                  <a:cubicBezTo>
                    <a:pt x="352" y="165"/>
                    <a:pt x="346" y="172"/>
                    <a:pt x="337" y="172"/>
                  </a:cubicBezTo>
                  <a:lnTo>
                    <a:pt x="144" y="1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7">
              <a:extLst>
                <a:ext uri="{FF2B5EF4-FFF2-40B4-BE49-F238E27FC236}">
                  <a16:creationId xmlns:a16="http://schemas.microsoft.com/office/drawing/2014/main" id="{FAF447A8-83B2-414D-85D1-866C4F918022}"/>
                </a:ext>
              </a:extLst>
            </p:cNvPr>
            <p:cNvSpPr>
              <a:spLocks noEditPoints="1"/>
            </p:cNvSpPr>
            <p:nvPr/>
          </p:nvSpPr>
          <p:spPr bwMode="auto">
            <a:xfrm>
              <a:off x="700088" y="2262188"/>
              <a:ext cx="908050" cy="517525"/>
            </a:xfrm>
            <a:custGeom>
              <a:avLst/>
              <a:gdLst>
                <a:gd name="T0" fmla="*/ 259 w 294"/>
                <a:gd name="T1" fmla="*/ 0 h 167"/>
                <a:gd name="T2" fmla="*/ 190 w 294"/>
                <a:gd name="T3" fmla="*/ 0 h 167"/>
                <a:gd name="T4" fmla="*/ 104 w 294"/>
                <a:gd name="T5" fmla="*/ 0 h 167"/>
                <a:gd name="T6" fmla="*/ 36 w 294"/>
                <a:gd name="T7" fmla="*/ 0 h 167"/>
                <a:gd name="T8" fmla="*/ 9 w 294"/>
                <a:gd name="T9" fmla="*/ 40 h 167"/>
                <a:gd name="T10" fmla="*/ 44 w 294"/>
                <a:gd name="T11" fmla="*/ 128 h 167"/>
                <a:gd name="T12" fmla="*/ 103 w 294"/>
                <a:gd name="T13" fmla="*/ 167 h 167"/>
                <a:gd name="T14" fmla="*/ 192 w 294"/>
                <a:gd name="T15" fmla="*/ 167 h 167"/>
                <a:gd name="T16" fmla="*/ 250 w 294"/>
                <a:gd name="T17" fmla="*/ 128 h 167"/>
                <a:gd name="T18" fmla="*/ 286 w 294"/>
                <a:gd name="T19" fmla="*/ 40 h 167"/>
                <a:gd name="T20" fmla="*/ 259 w 294"/>
                <a:gd name="T21" fmla="*/ 0 h 167"/>
                <a:gd name="T22" fmla="*/ 148 w 294"/>
                <a:gd name="T23" fmla="*/ 139 h 167"/>
                <a:gd name="T24" fmla="*/ 87 w 294"/>
                <a:gd name="T25" fmla="*/ 79 h 167"/>
                <a:gd name="T26" fmla="*/ 148 w 294"/>
                <a:gd name="T27" fmla="*/ 18 h 167"/>
                <a:gd name="T28" fmla="*/ 208 w 294"/>
                <a:gd name="T29" fmla="*/ 79 h 167"/>
                <a:gd name="T30" fmla="*/ 148 w 294"/>
                <a:gd name="T31" fmla="*/ 13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4" h="167">
                  <a:moveTo>
                    <a:pt x="259" y="0"/>
                  </a:moveTo>
                  <a:cubicBezTo>
                    <a:pt x="190" y="0"/>
                    <a:pt x="190" y="0"/>
                    <a:pt x="190" y="0"/>
                  </a:cubicBezTo>
                  <a:cubicBezTo>
                    <a:pt x="167" y="0"/>
                    <a:pt x="128" y="0"/>
                    <a:pt x="104" y="0"/>
                  </a:cubicBezTo>
                  <a:cubicBezTo>
                    <a:pt x="36" y="0"/>
                    <a:pt x="36" y="0"/>
                    <a:pt x="36" y="0"/>
                  </a:cubicBezTo>
                  <a:cubicBezTo>
                    <a:pt x="12" y="0"/>
                    <a:pt x="0" y="18"/>
                    <a:pt x="9" y="40"/>
                  </a:cubicBezTo>
                  <a:cubicBezTo>
                    <a:pt x="44" y="128"/>
                    <a:pt x="44" y="128"/>
                    <a:pt x="44" y="128"/>
                  </a:cubicBezTo>
                  <a:cubicBezTo>
                    <a:pt x="53" y="149"/>
                    <a:pt x="79" y="167"/>
                    <a:pt x="103" y="167"/>
                  </a:cubicBezTo>
                  <a:cubicBezTo>
                    <a:pt x="192" y="167"/>
                    <a:pt x="192" y="167"/>
                    <a:pt x="192" y="167"/>
                  </a:cubicBezTo>
                  <a:cubicBezTo>
                    <a:pt x="215" y="167"/>
                    <a:pt x="242" y="149"/>
                    <a:pt x="250" y="128"/>
                  </a:cubicBezTo>
                  <a:cubicBezTo>
                    <a:pt x="286" y="40"/>
                    <a:pt x="286" y="40"/>
                    <a:pt x="286" y="40"/>
                  </a:cubicBezTo>
                  <a:cubicBezTo>
                    <a:pt x="294" y="18"/>
                    <a:pt x="282" y="0"/>
                    <a:pt x="259" y="0"/>
                  </a:cubicBezTo>
                  <a:close/>
                  <a:moveTo>
                    <a:pt x="148" y="139"/>
                  </a:moveTo>
                  <a:cubicBezTo>
                    <a:pt x="114" y="139"/>
                    <a:pt x="87" y="112"/>
                    <a:pt x="87" y="79"/>
                  </a:cubicBezTo>
                  <a:cubicBezTo>
                    <a:pt x="87" y="45"/>
                    <a:pt x="114" y="18"/>
                    <a:pt x="148" y="18"/>
                  </a:cubicBezTo>
                  <a:cubicBezTo>
                    <a:pt x="181" y="18"/>
                    <a:pt x="208" y="45"/>
                    <a:pt x="208" y="79"/>
                  </a:cubicBezTo>
                  <a:cubicBezTo>
                    <a:pt x="208" y="112"/>
                    <a:pt x="181" y="139"/>
                    <a:pt x="148" y="1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8">
              <a:extLst>
                <a:ext uri="{FF2B5EF4-FFF2-40B4-BE49-F238E27FC236}">
                  <a16:creationId xmlns:a16="http://schemas.microsoft.com/office/drawing/2014/main" id="{DA0F9637-F272-4A9B-825D-662801886122}"/>
                </a:ext>
              </a:extLst>
            </p:cNvPr>
            <p:cNvSpPr>
              <a:spLocks/>
            </p:cNvSpPr>
            <p:nvPr/>
          </p:nvSpPr>
          <p:spPr bwMode="auto">
            <a:xfrm>
              <a:off x="1023938" y="2373313"/>
              <a:ext cx="261938" cy="263525"/>
            </a:xfrm>
            <a:custGeom>
              <a:avLst/>
              <a:gdLst>
                <a:gd name="T0" fmla="*/ 80 w 85"/>
                <a:gd name="T1" fmla="*/ 31 h 85"/>
                <a:gd name="T2" fmla="*/ 55 w 85"/>
                <a:gd name="T3" fmla="*/ 31 h 85"/>
                <a:gd name="T4" fmla="*/ 55 w 85"/>
                <a:gd name="T5" fmla="*/ 5 h 85"/>
                <a:gd name="T6" fmla="*/ 48 w 85"/>
                <a:gd name="T7" fmla="*/ 0 h 85"/>
                <a:gd name="T8" fmla="*/ 37 w 85"/>
                <a:gd name="T9" fmla="*/ 0 h 85"/>
                <a:gd name="T10" fmla="*/ 31 w 85"/>
                <a:gd name="T11" fmla="*/ 5 h 85"/>
                <a:gd name="T12" fmla="*/ 31 w 85"/>
                <a:gd name="T13" fmla="*/ 31 h 85"/>
                <a:gd name="T14" fmla="*/ 6 w 85"/>
                <a:gd name="T15" fmla="*/ 31 h 85"/>
                <a:gd name="T16" fmla="*/ 0 w 85"/>
                <a:gd name="T17" fmla="*/ 37 h 85"/>
                <a:gd name="T18" fmla="*/ 0 w 85"/>
                <a:gd name="T19" fmla="*/ 40 h 85"/>
                <a:gd name="T20" fmla="*/ 0 w 85"/>
                <a:gd name="T21" fmla="*/ 47 h 85"/>
                <a:gd name="T22" fmla="*/ 0 w 85"/>
                <a:gd name="T23" fmla="*/ 48 h 85"/>
                <a:gd name="T24" fmla="*/ 6 w 85"/>
                <a:gd name="T25" fmla="*/ 54 h 85"/>
                <a:gd name="T26" fmla="*/ 31 w 85"/>
                <a:gd name="T27" fmla="*/ 54 h 85"/>
                <a:gd name="T28" fmla="*/ 31 w 85"/>
                <a:gd name="T29" fmla="*/ 80 h 85"/>
                <a:gd name="T30" fmla="*/ 37 w 85"/>
                <a:gd name="T31" fmla="*/ 85 h 85"/>
                <a:gd name="T32" fmla="*/ 48 w 85"/>
                <a:gd name="T33" fmla="*/ 85 h 85"/>
                <a:gd name="T34" fmla="*/ 55 w 85"/>
                <a:gd name="T35" fmla="*/ 80 h 85"/>
                <a:gd name="T36" fmla="*/ 55 w 85"/>
                <a:gd name="T37" fmla="*/ 54 h 85"/>
                <a:gd name="T38" fmla="*/ 80 w 85"/>
                <a:gd name="T39" fmla="*/ 54 h 85"/>
                <a:gd name="T40" fmla="*/ 85 w 85"/>
                <a:gd name="T41" fmla="*/ 48 h 85"/>
                <a:gd name="T42" fmla="*/ 85 w 85"/>
                <a:gd name="T43" fmla="*/ 47 h 85"/>
                <a:gd name="T44" fmla="*/ 85 w 85"/>
                <a:gd name="T45" fmla="*/ 40 h 85"/>
                <a:gd name="T46" fmla="*/ 85 w 85"/>
                <a:gd name="T47" fmla="*/ 37 h 85"/>
                <a:gd name="T48" fmla="*/ 80 w 85"/>
                <a:gd name="T49" fmla="*/ 3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5" h="85">
                  <a:moveTo>
                    <a:pt x="80" y="31"/>
                  </a:moveTo>
                  <a:cubicBezTo>
                    <a:pt x="55" y="31"/>
                    <a:pt x="55" y="31"/>
                    <a:pt x="55" y="31"/>
                  </a:cubicBezTo>
                  <a:cubicBezTo>
                    <a:pt x="55" y="5"/>
                    <a:pt x="55" y="5"/>
                    <a:pt x="55" y="5"/>
                  </a:cubicBezTo>
                  <a:cubicBezTo>
                    <a:pt x="55" y="2"/>
                    <a:pt x="52" y="0"/>
                    <a:pt x="48" y="0"/>
                  </a:cubicBezTo>
                  <a:cubicBezTo>
                    <a:pt x="37" y="0"/>
                    <a:pt x="37" y="0"/>
                    <a:pt x="37" y="0"/>
                  </a:cubicBezTo>
                  <a:cubicBezTo>
                    <a:pt x="33" y="0"/>
                    <a:pt x="31" y="2"/>
                    <a:pt x="31" y="5"/>
                  </a:cubicBezTo>
                  <a:cubicBezTo>
                    <a:pt x="31" y="31"/>
                    <a:pt x="31" y="31"/>
                    <a:pt x="31" y="31"/>
                  </a:cubicBezTo>
                  <a:cubicBezTo>
                    <a:pt x="6" y="31"/>
                    <a:pt x="6" y="31"/>
                    <a:pt x="6" y="31"/>
                  </a:cubicBezTo>
                  <a:cubicBezTo>
                    <a:pt x="3" y="31"/>
                    <a:pt x="0" y="33"/>
                    <a:pt x="0" y="37"/>
                  </a:cubicBezTo>
                  <a:cubicBezTo>
                    <a:pt x="0" y="40"/>
                    <a:pt x="0" y="40"/>
                    <a:pt x="0" y="40"/>
                  </a:cubicBezTo>
                  <a:cubicBezTo>
                    <a:pt x="0" y="47"/>
                    <a:pt x="0" y="47"/>
                    <a:pt x="0" y="47"/>
                  </a:cubicBezTo>
                  <a:cubicBezTo>
                    <a:pt x="0" y="48"/>
                    <a:pt x="0" y="48"/>
                    <a:pt x="0" y="48"/>
                  </a:cubicBezTo>
                  <a:cubicBezTo>
                    <a:pt x="0" y="52"/>
                    <a:pt x="3" y="54"/>
                    <a:pt x="6" y="54"/>
                  </a:cubicBezTo>
                  <a:cubicBezTo>
                    <a:pt x="31" y="54"/>
                    <a:pt x="31" y="54"/>
                    <a:pt x="31" y="54"/>
                  </a:cubicBezTo>
                  <a:cubicBezTo>
                    <a:pt x="31" y="80"/>
                    <a:pt x="31" y="80"/>
                    <a:pt x="31" y="80"/>
                  </a:cubicBezTo>
                  <a:cubicBezTo>
                    <a:pt x="31" y="83"/>
                    <a:pt x="33" y="85"/>
                    <a:pt x="37" y="85"/>
                  </a:cubicBezTo>
                  <a:cubicBezTo>
                    <a:pt x="48" y="85"/>
                    <a:pt x="48" y="85"/>
                    <a:pt x="48" y="85"/>
                  </a:cubicBezTo>
                  <a:cubicBezTo>
                    <a:pt x="52" y="85"/>
                    <a:pt x="55" y="83"/>
                    <a:pt x="55" y="80"/>
                  </a:cubicBezTo>
                  <a:cubicBezTo>
                    <a:pt x="55" y="54"/>
                    <a:pt x="55" y="54"/>
                    <a:pt x="55" y="54"/>
                  </a:cubicBezTo>
                  <a:cubicBezTo>
                    <a:pt x="80" y="54"/>
                    <a:pt x="80" y="54"/>
                    <a:pt x="80" y="54"/>
                  </a:cubicBezTo>
                  <a:cubicBezTo>
                    <a:pt x="83" y="54"/>
                    <a:pt x="85" y="52"/>
                    <a:pt x="85" y="48"/>
                  </a:cubicBezTo>
                  <a:cubicBezTo>
                    <a:pt x="85" y="47"/>
                    <a:pt x="85" y="47"/>
                    <a:pt x="85" y="47"/>
                  </a:cubicBezTo>
                  <a:cubicBezTo>
                    <a:pt x="85" y="40"/>
                    <a:pt x="85" y="40"/>
                    <a:pt x="85" y="40"/>
                  </a:cubicBezTo>
                  <a:cubicBezTo>
                    <a:pt x="85" y="37"/>
                    <a:pt x="85" y="37"/>
                    <a:pt x="85" y="37"/>
                  </a:cubicBezTo>
                  <a:cubicBezTo>
                    <a:pt x="85" y="33"/>
                    <a:pt x="83" y="31"/>
                    <a:pt x="8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9" name="Rectangle 58">
            <a:extLst>
              <a:ext uri="{FF2B5EF4-FFF2-40B4-BE49-F238E27FC236}">
                <a16:creationId xmlns:a16="http://schemas.microsoft.com/office/drawing/2014/main" id="{294A9FD6-BDC5-4705-8370-C6D779B3D5F3}"/>
              </a:ext>
            </a:extLst>
          </p:cNvPr>
          <p:cNvSpPr/>
          <p:nvPr/>
        </p:nvSpPr>
        <p:spPr>
          <a:xfrm>
            <a:off x="103473" y="1056434"/>
            <a:ext cx="8640000" cy="687586"/>
          </a:xfrm>
          <a:prstGeom prst="rect">
            <a:avLst/>
          </a:prstGeom>
          <a:solidFill>
            <a:schemeClr val="accent1">
              <a:lumMod val="40000"/>
              <a:lumOff val="6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i="0" u="none" strike="noStrike" kern="1200" cap="none" spc="0" normalizeH="0" baseline="0" noProof="0" dirty="0">
                <a:ln>
                  <a:noFill/>
                </a:ln>
                <a:solidFill>
                  <a:prstClr val="black"/>
                </a:solidFill>
                <a:effectLst/>
                <a:uLnTx/>
                <a:uFillTx/>
                <a:latin typeface="Calibri"/>
                <a:ea typeface="+mn-ea"/>
                <a:cs typeface="+mn-cs"/>
              </a:rPr>
              <a:t>Via a robust implementation plan, with </a:t>
            </a:r>
            <a:r>
              <a:rPr kumimoji="0" lang="en-GB" sz="1800" b="1" i="0" u="none" strike="noStrike" kern="1200" cap="none" spc="0" normalizeH="0" baseline="0" noProof="0" dirty="0">
                <a:ln>
                  <a:noFill/>
                </a:ln>
                <a:solidFill>
                  <a:prstClr val="black"/>
                </a:solidFill>
                <a:effectLst/>
                <a:uLnTx/>
                <a:uFillTx/>
                <a:latin typeface="Calibri"/>
                <a:ea typeface="+mn-ea"/>
                <a:cs typeface="+mn-cs"/>
              </a:rPr>
              <a:t>buy-in and agreement from all focal ARV stakeholders and decision-makers</a:t>
            </a:r>
            <a:r>
              <a:rPr kumimoji="0" lang="en-GB" sz="1800" i="0" u="none" strike="noStrike" kern="1200" cap="none" spc="0" normalizeH="0" baseline="0" noProof="0" dirty="0">
                <a:ln>
                  <a:noFill/>
                </a:ln>
                <a:solidFill>
                  <a:prstClr val="black"/>
                </a:solidFill>
                <a:effectLst/>
                <a:uLnTx/>
                <a:uFillTx/>
                <a:latin typeface="Calibri"/>
                <a:ea typeface="+mn-ea"/>
                <a:cs typeface="+mn-cs"/>
              </a:rPr>
              <a:t>, national HIV programmes should aim to:</a:t>
            </a:r>
          </a:p>
        </p:txBody>
      </p:sp>
      <p:sp>
        <p:nvSpPr>
          <p:cNvPr id="60" name="Rectangle 59">
            <a:extLst>
              <a:ext uri="{FF2B5EF4-FFF2-40B4-BE49-F238E27FC236}">
                <a16:creationId xmlns:a16="http://schemas.microsoft.com/office/drawing/2014/main" id="{003E9A08-12D6-4966-8686-2B0F6D5A72B6}"/>
              </a:ext>
            </a:extLst>
          </p:cNvPr>
          <p:cNvSpPr/>
          <p:nvPr/>
        </p:nvSpPr>
        <p:spPr>
          <a:xfrm>
            <a:off x="103473" y="6020268"/>
            <a:ext cx="8926228" cy="687586"/>
          </a:xfrm>
          <a:prstGeom prst="rect">
            <a:avLst/>
          </a:prstGeom>
          <a:solidFill>
            <a:schemeClr val="bg1"/>
          </a:solidFill>
          <a:ln>
            <a:solidFill>
              <a:schemeClr val="tx2"/>
            </a:solidFill>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i="0" u="none" strike="noStrike" kern="1200" cap="none" spc="0" normalizeH="0" baseline="0" noProof="0" dirty="0">
                <a:ln>
                  <a:noFill/>
                </a:ln>
                <a:solidFill>
                  <a:prstClr val="black"/>
                </a:solidFill>
                <a:effectLst/>
                <a:uLnTx/>
                <a:uFillTx/>
                <a:latin typeface="Calibri"/>
                <a:ea typeface="+mn-ea"/>
                <a:cs typeface="+mn-cs"/>
              </a:rPr>
              <a:t>National HIV programmes should </a:t>
            </a:r>
            <a:r>
              <a:rPr kumimoji="0" lang="en-GB" sz="1800" b="1" i="0" u="none" strike="noStrike" kern="1200" cap="none" spc="0" normalizeH="0" baseline="0" noProof="0" dirty="0">
                <a:ln>
                  <a:noFill/>
                </a:ln>
                <a:solidFill>
                  <a:prstClr val="black"/>
                </a:solidFill>
                <a:effectLst/>
                <a:uLnTx/>
                <a:uFillTx/>
                <a:latin typeface="Calibri"/>
                <a:ea typeface="+mn-ea"/>
                <a:cs typeface="+mn-cs"/>
              </a:rPr>
              <a:t>reflect on lessons learned from TLD, DTG 50mg, and other new ARV product introductions </a:t>
            </a:r>
            <a:r>
              <a:rPr kumimoji="0" lang="en-GB" sz="1800" i="0" u="none" strike="noStrike" kern="1200" cap="none" spc="0" normalizeH="0" baseline="0" noProof="0" dirty="0">
                <a:ln>
                  <a:noFill/>
                </a:ln>
                <a:solidFill>
                  <a:prstClr val="black"/>
                </a:solidFill>
                <a:effectLst/>
                <a:uLnTx/>
                <a:uFillTx/>
                <a:latin typeface="Calibri"/>
                <a:ea typeface="+mn-ea"/>
                <a:cs typeface="+mn-cs"/>
              </a:rPr>
              <a:t>to </a:t>
            </a:r>
            <a:r>
              <a:rPr kumimoji="0" lang="en-GB" sz="1800" b="1" i="0" u="none" strike="noStrike" kern="1200" cap="none" spc="0" normalizeH="0" baseline="0" noProof="0" dirty="0">
                <a:ln>
                  <a:noFill/>
                </a:ln>
                <a:solidFill>
                  <a:prstClr val="black"/>
                </a:solidFill>
                <a:effectLst/>
                <a:uLnTx/>
                <a:uFillTx/>
                <a:latin typeface="Calibri"/>
                <a:ea typeface="+mn-ea"/>
                <a:cs typeface="+mn-cs"/>
              </a:rPr>
              <a:t>strengthen ability to provide rapid access </a:t>
            </a:r>
          </a:p>
        </p:txBody>
      </p:sp>
    </p:spTree>
    <p:extLst>
      <p:ext uri="{BB962C8B-B14F-4D97-AF65-F5344CB8AC3E}">
        <p14:creationId xmlns:p14="http://schemas.microsoft.com/office/powerpoint/2010/main" val="4058178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ct 18" hidden="1"/>
          <p:cNvGraphicFramePr>
            <a:graphicFrameLocks noChangeAspect="1"/>
          </p:cNvGraphicFramePr>
          <p:nvPr>
            <p:custDataLst>
              <p:tags r:id="rId2"/>
            </p:custDataLst>
          </p:nvPr>
        </p:nvGraphicFramePr>
        <p:xfrm>
          <a:off x="1589" y="1592"/>
          <a:ext cx="1587" cy="1587"/>
        </p:xfrm>
        <a:graphic>
          <a:graphicData uri="http://schemas.openxmlformats.org/presentationml/2006/ole">
            <mc:AlternateContent xmlns:mc="http://schemas.openxmlformats.org/markup-compatibility/2006">
              <mc:Choice xmlns:v="urn:schemas-microsoft-com:vml" Requires="v">
                <p:oleObj spid="_x0000_s11269" name="think-cell Slide" r:id="rId5" imgW="270" imgH="270" progId="TCLayout.ActiveDocument.1">
                  <p:embed/>
                </p:oleObj>
              </mc:Choice>
              <mc:Fallback>
                <p:oleObj name="think-cell Slide" r:id="rId5" imgW="270" imgH="270" progId="TCLayout.ActiveDocument.1">
                  <p:embed/>
                  <p:pic>
                    <p:nvPicPr>
                      <p:cNvPr id="19" name="Object 18"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9" y="1592"/>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1" name="Picture 50" descr="Logo&#10;&#10;Description automatically generated">
            <a:extLst>
              <a:ext uri="{FF2B5EF4-FFF2-40B4-BE49-F238E27FC236}">
                <a16:creationId xmlns:a16="http://schemas.microsoft.com/office/drawing/2014/main" id="{5E4EFF48-2900-44FC-A6EA-145AE11DE389}"/>
              </a:ext>
            </a:extLst>
          </p:cNvPr>
          <p:cNvPicPr>
            <a:picLocks noChangeAspect="1"/>
          </p:cNvPicPr>
          <p:nvPr/>
        </p:nvPicPr>
        <p:blipFill rotWithShape="1">
          <a:blip r:embed="rId7">
            <a:extLst>
              <a:ext uri="{28A0092B-C50C-407E-A947-70E740481C1C}">
                <a14:useLocalDpi xmlns:a14="http://schemas.microsoft.com/office/drawing/2010/main" val="0"/>
              </a:ext>
            </a:extLst>
          </a:blip>
          <a:srcRect r="78624"/>
          <a:stretch/>
        </p:blipFill>
        <p:spPr>
          <a:xfrm>
            <a:off x="122374" y="1085209"/>
            <a:ext cx="1150322" cy="914400"/>
          </a:xfrm>
          <a:prstGeom prst="rect">
            <a:avLst/>
          </a:prstGeom>
        </p:spPr>
      </p:pic>
      <p:sp>
        <p:nvSpPr>
          <p:cNvPr id="55" name="Rectangle 54">
            <a:extLst>
              <a:ext uri="{FF2B5EF4-FFF2-40B4-BE49-F238E27FC236}">
                <a16:creationId xmlns:a16="http://schemas.microsoft.com/office/drawing/2014/main" id="{89012C60-9BDD-4644-9868-47919D03AE1C}"/>
              </a:ext>
            </a:extLst>
          </p:cNvPr>
          <p:cNvSpPr/>
          <p:nvPr/>
        </p:nvSpPr>
        <p:spPr>
          <a:xfrm>
            <a:off x="1123949" y="1122446"/>
            <a:ext cx="7935777" cy="1138773"/>
          </a:xfrm>
          <a:prstGeom prst="rect">
            <a:avLst/>
          </a:prstGeom>
        </p:spPr>
        <p:txBody>
          <a:bodyPr wrap="square">
            <a:spAutoFit/>
          </a:bodyPr>
          <a:lstStyle/>
          <a:p>
            <a:pPr algn="just"/>
            <a:r>
              <a:rPr lang="en-ZA" sz="1700" dirty="0">
                <a:latin typeface="+mj-lt"/>
                <a:ea typeface="Calibri" panose="020F0502020204030204" pitchFamily="34" charset="0"/>
                <a:cs typeface="Times New Roman" panose="02020603050405020304" pitchFamily="18" charset="0"/>
              </a:rPr>
              <a:t>Preceding the announcement, the </a:t>
            </a:r>
            <a:r>
              <a:rPr lang="en-ZA" sz="1700" b="1" dirty="0">
                <a:latin typeface="+mj-lt"/>
                <a:ea typeface="Calibri" panose="020F0502020204030204" pitchFamily="34" charset="0"/>
                <a:cs typeface="Times New Roman" panose="02020603050405020304" pitchFamily="18" charset="0"/>
              </a:rPr>
              <a:t>first</a:t>
            </a:r>
            <a:r>
              <a:rPr lang="en-ZA" sz="1700" dirty="0">
                <a:latin typeface="+mj-lt"/>
                <a:ea typeface="Calibri" panose="020F0502020204030204" pitchFamily="34" charset="0"/>
                <a:cs typeface="Times New Roman" panose="02020603050405020304" pitchFamily="18" charset="0"/>
              </a:rPr>
              <a:t> </a:t>
            </a:r>
            <a:r>
              <a:rPr lang="en-ZA" sz="1700" b="1" dirty="0">
                <a:latin typeface="+mj-lt"/>
                <a:ea typeface="Calibri" panose="020F0502020204030204" pitchFamily="34" charset="0"/>
                <a:cs typeface="Times New Roman" panose="02020603050405020304" pitchFamily="18" charset="0"/>
              </a:rPr>
              <a:t>stringent regulatory authority (SRA) approval </a:t>
            </a:r>
            <a:r>
              <a:rPr lang="en-ZA" sz="1700" dirty="0">
                <a:latin typeface="+mj-lt"/>
                <a:ea typeface="Calibri" panose="020F0502020204030204" pitchFamily="34" charset="0"/>
                <a:cs typeface="Times New Roman" panose="02020603050405020304" pitchFamily="18" charset="0"/>
              </a:rPr>
              <a:t>for generic pDTG was received by Viatris (formerly Mylan) in November 2020 via US FDA tentative approval. </a:t>
            </a:r>
            <a:r>
              <a:rPr lang="en-ZA" sz="1700" dirty="0" err="1">
                <a:latin typeface="+mj-lt"/>
                <a:ea typeface="Calibri" panose="020F0502020204030204" pitchFamily="34" charset="0"/>
                <a:cs typeface="Times New Roman" panose="02020603050405020304" pitchFamily="18" charset="0"/>
              </a:rPr>
              <a:t>Macleods</a:t>
            </a:r>
            <a:r>
              <a:rPr lang="en-ZA" sz="1700" dirty="0">
                <a:latin typeface="+mj-lt"/>
                <a:ea typeface="Calibri" panose="020F0502020204030204" pitchFamily="34" charset="0"/>
                <a:cs typeface="Times New Roman" panose="02020603050405020304" pitchFamily="18" charset="0"/>
              </a:rPr>
              <a:t> has since received tentative US FDA approval on 16</a:t>
            </a:r>
            <a:r>
              <a:rPr lang="en-ZA" sz="1700" baseline="30000" dirty="0">
                <a:latin typeface="+mj-lt"/>
                <a:ea typeface="Calibri" panose="020F0502020204030204" pitchFamily="34" charset="0"/>
                <a:cs typeface="Times New Roman" panose="02020603050405020304" pitchFamily="18" charset="0"/>
              </a:rPr>
              <a:t>th</a:t>
            </a:r>
            <a:r>
              <a:rPr lang="en-ZA" sz="1700" dirty="0">
                <a:latin typeface="+mj-lt"/>
                <a:ea typeface="Calibri" panose="020F0502020204030204" pitchFamily="34" charset="0"/>
                <a:cs typeface="Times New Roman" panose="02020603050405020304" pitchFamily="18" charset="0"/>
              </a:rPr>
              <a:t> March 2021.</a:t>
            </a:r>
            <a:endParaRPr lang="en-US" sz="1700" dirty="0">
              <a:latin typeface="+mj-lt"/>
              <a:ea typeface="Calibri" panose="020F0502020204030204" pitchFamily="34" charset="0"/>
              <a:cs typeface="Times New Roman" panose="02020603050405020304" pitchFamily="18" charset="0"/>
            </a:endParaRPr>
          </a:p>
        </p:txBody>
      </p:sp>
      <p:pic>
        <p:nvPicPr>
          <p:cNvPr id="57" name="Picture 56" descr="A close up of a logo&#10;&#10;Description automatically generated">
            <a:extLst>
              <a:ext uri="{FF2B5EF4-FFF2-40B4-BE49-F238E27FC236}">
                <a16:creationId xmlns:a16="http://schemas.microsoft.com/office/drawing/2014/main" id="{4B9887ED-D063-4BE7-BDA0-C744CADAE43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7708" r="22463"/>
          <a:stretch/>
        </p:blipFill>
        <p:spPr>
          <a:xfrm>
            <a:off x="84273" y="3212989"/>
            <a:ext cx="2120900" cy="2655421"/>
          </a:xfrm>
          <a:prstGeom prst="rect">
            <a:avLst/>
          </a:prstGeom>
        </p:spPr>
      </p:pic>
      <p:pic>
        <p:nvPicPr>
          <p:cNvPr id="63" name="Picture 62">
            <a:extLst>
              <a:ext uri="{FF2B5EF4-FFF2-40B4-BE49-F238E27FC236}">
                <a16:creationId xmlns:a16="http://schemas.microsoft.com/office/drawing/2014/main" id="{22D43346-2D51-4E45-B7FA-85E6A55A4A61}"/>
              </a:ext>
            </a:extLst>
          </p:cNvPr>
          <p:cNvPicPr>
            <a:picLocks noChangeAspect="1"/>
          </p:cNvPicPr>
          <p:nvPr/>
        </p:nvPicPr>
        <p:blipFill>
          <a:blip r:embed="rId9"/>
          <a:stretch>
            <a:fillRect/>
          </a:stretch>
        </p:blipFill>
        <p:spPr>
          <a:xfrm>
            <a:off x="7201198" y="2678792"/>
            <a:ext cx="1143223" cy="327185"/>
          </a:xfrm>
          <a:prstGeom prst="rect">
            <a:avLst/>
          </a:prstGeom>
        </p:spPr>
      </p:pic>
      <p:sp>
        <p:nvSpPr>
          <p:cNvPr id="64" name="TextBox 63">
            <a:extLst>
              <a:ext uri="{FF2B5EF4-FFF2-40B4-BE49-F238E27FC236}">
                <a16:creationId xmlns:a16="http://schemas.microsoft.com/office/drawing/2014/main" id="{D8090C0F-D99B-4F95-82DB-B44FACB5052F}"/>
              </a:ext>
            </a:extLst>
          </p:cNvPr>
          <p:cNvSpPr txBox="1"/>
          <p:nvPr/>
        </p:nvSpPr>
        <p:spPr>
          <a:xfrm>
            <a:off x="2349499" y="3117083"/>
            <a:ext cx="6710227" cy="3231654"/>
          </a:xfrm>
          <a:prstGeom prst="rect">
            <a:avLst/>
          </a:prstGeom>
          <a:noFill/>
        </p:spPr>
        <p:txBody>
          <a:bodyPr wrap="square">
            <a:spAutoFit/>
          </a:bodyPr>
          <a:lstStyle/>
          <a:p>
            <a:pPr marL="285750" indent="-285750" algn="just" defTabSz="914400">
              <a:spcBef>
                <a:spcPts val="0"/>
              </a:spcBef>
              <a:spcAft>
                <a:spcPts val="0"/>
              </a:spcAft>
              <a:buFont typeface="Arial" panose="020B0604020202020204" pitchFamily="34" charset="0"/>
              <a:buChar char="•"/>
            </a:pPr>
            <a:r>
              <a:rPr lang="en-US" sz="1800" dirty="0">
                <a:solidFill>
                  <a:prstClr val="black"/>
                </a:solidFill>
                <a:latin typeface="Calibri"/>
                <a:ea typeface="+mn-ea"/>
                <a:cs typeface="+mn-cs"/>
              </a:rPr>
              <a:t>New formulation is </a:t>
            </a:r>
            <a:r>
              <a:rPr lang="en-US" sz="1800" b="1" dirty="0">
                <a:solidFill>
                  <a:prstClr val="black"/>
                </a:solidFill>
                <a:latin typeface="Calibri"/>
                <a:ea typeface="+mn-ea"/>
                <a:cs typeface="+mn-cs"/>
              </a:rPr>
              <a:t>dispersible</a:t>
            </a:r>
            <a:r>
              <a:rPr lang="en-US" sz="1800" dirty="0">
                <a:solidFill>
                  <a:prstClr val="black"/>
                </a:solidFill>
                <a:latin typeface="Calibri"/>
                <a:ea typeface="+mn-ea"/>
                <a:cs typeface="+mn-cs"/>
              </a:rPr>
              <a:t> and </a:t>
            </a:r>
            <a:r>
              <a:rPr lang="en-US" sz="1800" b="1" dirty="0">
                <a:solidFill>
                  <a:prstClr val="black"/>
                </a:solidFill>
                <a:latin typeface="Calibri"/>
                <a:ea typeface="+mn-ea"/>
                <a:cs typeface="+mn-cs"/>
              </a:rPr>
              <a:t>strawberry-flavoured</a:t>
            </a:r>
            <a:r>
              <a:rPr lang="en-US" sz="1800" dirty="0">
                <a:solidFill>
                  <a:prstClr val="black"/>
                </a:solidFill>
                <a:latin typeface="Calibri"/>
                <a:ea typeface="+mn-ea"/>
                <a:cs typeface="+mn-cs"/>
              </a:rPr>
              <a:t>, enabling the youngest CLHIV to be treated with the best available medication</a:t>
            </a:r>
          </a:p>
          <a:p>
            <a:pPr algn="just" defTabSz="914400">
              <a:spcBef>
                <a:spcPts val="0"/>
              </a:spcBef>
              <a:spcAft>
                <a:spcPts val="0"/>
              </a:spcAft>
            </a:pPr>
            <a:endParaRPr lang="en-US" sz="1200" dirty="0">
              <a:solidFill>
                <a:prstClr val="black"/>
              </a:solidFill>
              <a:latin typeface="Calibri"/>
              <a:ea typeface="+mn-ea"/>
              <a:cs typeface="+mn-cs"/>
            </a:endParaRPr>
          </a:p>
          <a:p>
            <a:pPr marL="285750" indent="-285750" algn="just" defTabSz="914400">
              <a:spcBef>
                <a:spcPts val="0"/>
              </a:spcBef>
              <a:spcAft>
                <a:spcPts val="0"/>
              </a:spcAft>
              <a:buFont typeface="Arial" panose="020B0604020202020204" pitchFamily="34" charset="0"/>
              <a:buChar char="•"/>
            </a:pPr>
            <a:r>
              <a:rPr lang="en-US" sz="1800" dirty="0">
                <a:solidFill>
                  <a:prstClr val="black"/>
                </a:solidFill>
                <a:latin typeface="Calibri"/>
                <a:ea typeface="+mn-ea"/>
                <a:cs typeface="+mn-cs"/>
              </a:rPr>
              <a:t>New price agreement with Viatris and </a:t>
            </a:r>
            <a:r>
              <a:rPr lang="en-US" sz="1800" dirty="0" err="1">
                <a:solidFill>
                  <a:prstClr val="black"/>
                </a:solidFill>
                <a:latin typeface="Calibri"/>
                <a:ea typeface="+mn-ea"/>
                <a:cs typeface="+mn-cs"/>
              </a:rPr>
              <a:t>Macleods</a:t>
            </a:r>
            <a:r>
              <a:rPr lang="en-US" sz="1800" dirty="0">
                <a:solidFill>
                  <a:prstClr val="black"/>
                </a:solidFill>
                <a:latin typeface="Calibri"/>
                <a:ea typeface="+mn-ea"/>
                <a:cs typeface="+mn-cs"/>
              </a:rPr>
              <a:t> </a:t>
            </a:r>
            <a:r>
              <a:rPr lang="en-US" sz="1800" b="1" dirty="0">
                <a:solidFill>
                  <a:prstClr val="black"/>
                </a:solidFill>
                <a:latin typeface="Calibri"/>
                <a:ea typeface="+mn-ea"/>
                <a:cs typeface="+mn-cs"/>
              </a:rPr>
              <a:t>has resulted in a cost of </a:t>
            </a:r>
            <a:r>
              <a:rPr lang="en-US" sz="1800" b="1" dirty="0">
                <a:solidFill>
                  <a:prstClr val="black"/>
                </a:solidFill>
                <a:latin typeface="Calibri"/>
                <a:ea typeface="+mn-ea"/>
                <a:cs typeface="+mn-cs"/>
                <a:hlinkClick r:id="rId10"/>
              </a:rPr>
              <a:t>$4.50/bottle of 90 tablets (Ex-Works) </a:t>
            </a:r>
            <a:r>
              <a:rPr lang="en-US" sz="1800" dirty="0">
                <a:solidFill>
                  <a:prstClr val="black"/>
                </a:solidFill>
                <a:latin typeface="Calibri"/>
                <a:ea typeface="+mn-ea"/>
                <a:cs typeface="+mn-cs"/>
              </a:rPr>
              <a:t>and </a:t>
            </a:r>
            <a:r>
              <a:rPr lang="en-US" sz="1800" b="1" dirty="0">
                <a:solidFill>
                  <a:prstClr val="black"/>
                </a:solidFill>
                <a:latin typeface="Calibri"/>
                <a:ea typeface="+mn-ea"/>
                <a:cs typeface="+mn-cs"/>
              </a:rPr>
              <a:t>significantly lowers cost for yearly paediatric HIV treatment from over $480 per child to under $120 per child*</a:t>
            </a:r>
          </a:p>
          <a:p>
            <a:pPr algn="just" defTabSz="914400">
              <a:spcBef>
                <a:spcPts val="0"/>
              </a:spcBef>
              <a:spcAft>
                <a:spcPts val="0"/>
              </a:spcAft>
            </a:pPr>
            <a:endParaRPr lang="en-US" sz="1200" b="1" dirty="0">
              <a:solidFill>
                <a:prstClr val="black"/>
              </a:solidFill>
              <a:latin typeface="Calibri"/>
              <a:ea typeface="+mn-ea"/>
              <a:cs typeface="+mn-cs"/>
            </a:endParaRPr>
          </a:p>
          <a:p>
            <a:pPr marL="285750" indent="-285750" algn="just" defTabSz="914400">
              <a:spcBef>
                <a:spcPts val="0"/>
              </a:spcBef>
              <a:spcAft>
                <a:spcPts val="0"/>
              </a:spcAft>
              <a:buFont typeface="Arial" panose="020B0604020202020204" pitchFamily="34" charset="0"/>
              <a:buChar char="•"/>
            </a:pPr>
            <a:r>
              <a:rPr lang="en-US" sz="1800" b="1" dirty="0">
                <a:solidFill>
                  <a:prstClr val="black"/>
                </a:solidFill>
                <a:latin typeface="Calibri"/>
                <a:ea typeface="+mn-ea"/>
                <a:cs typeface="+mn-cs"/>
              </a:rPr>
              <a:t>Innovative partnership has accelerated development of first generic paediatric dispersible formulation </a:t>
            </a:r>
            <a:r>
              <a:rPr lang="en-US" sz="1800" dirty="0">
                <a:solidFill>
                  <a:prstClr val="black"/>
                </a:solidFill>
                <a:latin typeface="Calibri"/>
                <a:ea typeface="+mn-ea"/>
                <a:cs typeface="+mn-cs"/>
              </a:rPr>
              <a:t>of dolutegravir (DTG), the recommended first-line HIV treatment</a:t>
            </a:r>
          </a:p>
        </p:txBody>
      </p:sp>
      <p:sp>
        <p:nvSpPr>
          <p:cNvPr id="65" name="Text Placeholder 2">
            <a:extLst>
              <a:ext uri="{FF2B5EF4-FFF2-40B4-BE49-F238E27FC236}">
                <a16:creationId xmlns:a16="http://schemas.microsoft.com/office/drawing/2014/main" id="{2093BE81-2B84-447C-822C-D678F6205164}"/>
              </a:ext>
            </a:extLst>
          </p:cNvPr>
          <p:cNvSpPr txBox="1">
            <a:spLocks/>
          </p:cNvSpPr>
          <p:nvPr/>
        </p:nvSpPr>
        <p:spPr>
          <a:xfrm>
            <a:off x="84273" y="2679987"/>
            <a:ext cx="7269027" cy="319062"/>
          </a:xfrm>
          <a:prstGeom prst="rect">
            <a:avLst/>
          </a:prstGeom>
          <a:noFill/>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DTG 10mg Dispersible, Scored Tablet Pricing Agreement Overview </a:t>
            </a: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66" name="Straight Connector 65">
            <a:extLst>
              <a:ext uri="{FF2B5EF4-FFF2-40B4-BE49-F238E27FC236}">
                <a16:creationId xmlns:a16="http://schemas.microsoft.com/office/drawing/2014/main" id="{C17F3CCB-3270-4878-BD61-AFB3F181AF5E}"/>
              </a:ext>
            </a:extLst>
          </p:cNvPr>
          <p:cNvCxnSpPr/>
          <p:nvPr/>
        </p:nvCxnSpPr>
        <p:spPr bwMode="auto">
          <a:xfrm>
            <a:off x="216068" y="3085028"/>
            <a:ext cx="8503920" cy="0"/>
          </a:xfrm>
          <a:prstGeom prst="line">
            <a:avLst/>
          </a:prstGeom>
          <a:noFill/>
          <a:ln w="9525" cap="flat" cmpd="sng" algn="ctr">
            <a:solidFill>
              <a:sysClr val="windowText" lastClr="000000"/>
            </a:solidFill>
            <a:prstDash val="solid"/>
            <a:round/>
            <a:headEnd type="none" w="med" len="med"/>
            <a:tailEnd type="none" w="med" len="med"/>
          </a:ln>
          <a:effectLst/>
        </p:spPr>
      </p:cxnSp>
      <p:sp>
        <p:nvSpPr>
          <p:cNvPr id="67" name="Text Placeholder 3">
            <a:extLst>
              <a:ext uri="{FF2B5EF4-FFF2-40B4-BE49-F238E27FC236}">
                <a16:creationId xmlns:a16="http://schemas.microsoft.com/office/drawing/2014/main" id="{A8216B79-7FB7-4561-B231-53DA69346F80}"/>
              </a:ext>
            </a:extLst>
          </p:cNvPr>
          <p:cNvSpPr txBox="1">
            <a:spLocks/>
          </p:cNvSpPr>
          <p:nvPr/>
        </p:nvSpPr>
        <p:spPr>
          <a:xfrm>
            <a:off x="1723" y="6348737"/>
            <a:ext cx="9144000" cy="45719"/>
          </a:xfrm>
          <a:prstGeom prst="rect">
            <a:avLst/>
          </a:prstGeom>
          <a:ln/>
        </p:spPr>
        <p:txBody>
          <a:bodyPr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kern="0" dirty="0">
                <a:latin typeface="Calibri" panose="020F0502020204030204" pitchFamily="34" charset="0"/>
                <a:cs typeface="Calibri" panose="020F0502020204030204" pitchFamily="34" charset="0"/>
              </a:rPr>
              <a:t>*</a:t>
            </a:r>
            <a:r>
              <a:rPr lang="en-US" sz="900" b="0" i="0" dirty="0">
                <a:effectLst/>
                <a:latin typeface="SourceSans"/>
              </a:rPr>
              <a:t>$480 per year based on average price of currently available, recommended first line therapy using ABC/3TC dispersible tablets and LPV/r pellets or granules for a child from 10.0-13.9 kg; $120 per year based on currently available ABC/3TC dispersible tablets and new DTG 10 mg scored dispersible tablet for a child from 10.0-13.9 kg (based on WHO weight bands). Current product prices per USAID GHSC-PSM September 2020 Product e-Catalog.</a:t>
            </a:r>
            <a:r>
              <a:rPr lang="en-US" sz="900" kern="0" dirty="0">
                <a:latin typeface="Calibri" panose="020F0502020204030204" pitchFamily="34" charset="0"/>
                <a:cs typeface="Calibri" panose="020F0502020204030204" pitchFamily="34" charset="0"/>
              </a:rPr>
              <a:t> </a:t>
            </a:r>
            <a:r>
              <a:rPr lang="en-US" sz="900" b="1" kern="0" dirty="0">
                <a:latin typeface="Calibri" panose="020F0502020204030204" pitchFamily="34" charset="0"/>
                <a:cs typeface="Calibri" panose="020F0502020204030204" pitchFamily="34" charset="0"/>
              </a:rPr>
              <a:t>Source: </a:t>
            </a:r>
            <a:r>
              <a:rPr lang="en-US" sz="900" kern="0" dirty="0">
                <a:solidFill>
                  <a:srgbClr val="800080"/>
                </a:solidFill>
                <a:latin typeface="Calibri" panose="020F0502020204030204" pitchFamily="34" charset="0"/>
                <a:cs typeface="Calibri" panose="020F0502020204030204" pitchFamily="34" charset="0"/>
                <a:hlinkClick r:id="rId11">
                  <a:extLst>
                    <a:ext uri="{A12FA001-AC4F-418D-AE19-62706E023703}">
                      <ahyp:hlinkClr xmlns:ahyp="http://schemas.microsoft.com/office/drawing/2018/hyperlinkcolor" val="tx"/>
                    </a:ext>
                  </a:extLst>
                </a:hlinkClick>
              </a:rPr>
              <a:t>Unitaid DTG 10mg Dispersible Scored Press Release, 1 December </a:t>
            </a:r>
            <a:r>
              <a:rPr lang="en-US" sz="900" kern="0" dirty="0">
                <a:latin typeface="Calibri" panose="020F0502020204030204" pitchFamily="34" charset="0"/>
                <a:cs typeface="Calibri" panose="020F0502020204030204" pitchFamily="34" charset="0"/>
                <a:hlinkClick r:id="rId11">
                  <a:extLst>
                    <a:ext uri="{A12FA001-AC4F-418D-AE19-62706E023703}">
                      <ahyp:hlinkClr xmlns:ahyp="http://schemas.microsoft.com/office/drawing/2018/hyperlinkcolor" val="tx"/>
                    </a:ext>
                  </a:extLst>
                </a:hlinkClick>
              </a:rPr>
              <a:t>2020</a:t>
            </a:r>
            <a:r>
              <a:rPr lang="en-US" sz="900" kern="0" dirty="0">
                <a:latin typeface="Calibri" panose="020F0502020204030204" pitchFamily="34" charset="0"/>
                <a:cs typeface="Calibri" panose="020F0502020204030204" pitchFamily="34" charset="0"/>
              </a:rPr>
              <a:t>; </a:t>
            </a:r>
            <a:r>
              <a:rPr lang="en-US" sz="900" kern="0" dirty="0">
                <a:latin typeface="Calibri" panose="020F0502020204030204" pitchFamily="34" charset="0"/>
                <a:cs typeface="Calibri" panose="020F0502020204030204" pitchFamily="34" charset="0"/>
                <a:hlinkClick r:id="rId10"/>
              </a:rPr>
              <a:t>CHAI ARV Benchmark Price Comparison List</a:t>
            </a:r>
            <a:endParaRPr lang="en-US" sz="900" kern="0" dirty="0">
              <a:ea typeface="MS PGothic" pitchFamily="34" charset="-128"/>
              <a:cs typeface="Calibri" panose="020F0502020204030204" pitchFamily="34" charset="0"/>
            </a:endParaRPr>
          </a:p>
        </p:txBody>
      </p:sp>
      <p:sp>
        <p:nvSpPr>
          <p:cNvPr id="5" name="Isosceles Triangle 4">
            <a:extLst>
              <a:ext uri="{FF2B5EF4-FFF2-40B4-BE49-F238E27FC236}">
                <a16:creationId xmlns:a16="http://schemas.microsoft.com/office/drawing/2014/main" id="{E6F0B5A5-0E6E-4108-A9AB-7F76212A3E17}"/>
              </a:ext>
            </a:extLst>
          </p:cNvPr>
          <p:cNvSpPr/>
          <p:nvPr/>
        </p:nvSpPr>
        <p:spPr>
          <a:xfrm flipV="1">
            <a:off x="317500" y="2251121"/>
            <a:ext cx="8402488" cy="267601"/>
          </a:xfrm>
          <a:prstGeom prst="triangle">
            <a:avLst/>
          </a:prstGeom>
          <a:solidFill>
            <a:schemeClr val="bg1">
              <a:lumMod val="75000"/>
            </a:schemeClr>
          </a:solidFill>
          <a:ln>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Title 3">
            <a:extLst>
              <a:ext uri="{FF2B5EF4-FFF2-40B4-BE49-F238E27FC236}">
                <a16:creationId xmlns:a16="http://schemas.microsoft.com/office/drawing/2014/main" id="{7003F529-EFA4-428C-9556-554393E7EFD6}"/>
              </a:ext>
            </a:extLst>
          </p:cNvPr>
          <p:cNvSpPr>
            <a:spLocks noGrp="1"/>
          </p:cNvSpPr>
          <p:nvPr>
            <p:ph type="title"/>
          </p:nvPr>
        </p:nvSpPr>
        <p:spPr>
          <a:xfrm>
            <a:off x="216068" y="0"/>
            <a:ext cx="8699332" cy="914400"/>
          </a:xfrm>
        </p:spPr>
        <p:txBody>
          <a:bodyPr>
            <a:noAutofit/>
          </a:bodyPr>
          <a:lstStyle/>
          <a:p>
            <a:r>
              <a:rPr kumimoji="0" lang="en-US" sz="2000" b="1" i="0" u="none" strike="noStrike" kern="1200" cap="none" spc="0" normalizeH="0" baseline="0" noProof="0" dirty="0">
                <a:ln>
                  <a:noFill/>
                </a:ln>
                <a:solidFill>
                  <a:prstClr val="white"/>
                </a:solidFill>
                <a:effectLst/>
                <a:uLnTx/>
                <a:uFillTx/>
                <a:latin typeface="Calibri"/>
                <a:ea typeface="+mn-ea"/>
                <a:cs typeface="+mn-cs"/>
              </a:rPr>
              <a:t>On World AIDS Day 2020, a landmark agreement for generic </a:t>
            </a:r>
            <a:r>
              <a:rPr kumimoji="0" lang="en-US" sz="2000" b="1" i="0" u="none" strike="noStrike" kern="1200" cap="none" spc="0" normalizeH="0" baseline="0" noProof="0" dirty="0" err="1">
                <a:ln>
                  <a:noFill/>
                </a:ln>
                <a:solidFill>
                  <a:prstClr val="white"/>
                </a:solidFill>
                <a:effectLst/>
                <a:uLnTx/>
                <a:uFillTx/>
                <a:latin typeface="Calibri"/>
                <a:ea typeface="+mn-ea"/>
                <a:cs typeface="+mn-cs"/>
              </a:rPr>
              <a:t>pDTG</a:t>
            </a:r>
            <a:r>
              <a:rPr kumimoji="0" lang="en-US" sz="2000" b="1" i="0" u="none" strike="noStrike" kern="1200" cap="none" spc="0" normalizeH="0" baseline="0" noProof="0" dirty="0">
                <a:ln>
                  <a:noFill/>
                </a:ln>
                <a:solidFill>
                  <a:prstClr val="white"/>
                </a:solidFill>
                <a:effectLst/>
                <a:uLnTx/>
                <a:uFillTx/>
                <a:latin typeface="Calibri"/>
                <a:ea typeface="+mn-ea"/>
                <a:cs typeface="+mn-cs"/>
              </a:rPr>
              <a:t> 10mg was announced, reducing the cost of HIV treatment for children &lt; 20kg by 75%</a:t>
            </a:r>
            <a:endParaRPr lang="en-US" sz="2000" dirty="0"/>
          </a:p>
        </p:txBody>
      </p:sp>
    </p:spTree>
    <p:extLst>
      <p:ext uri="{BB962C8B-B14F-4D97-AF65-F5344CB8AC3E}">
        <p14:creationId xmlns:p14="http://schemas.microsoft.com/office/powerpoint/2010/main" val="1258452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ct 18" hidden="1"/>
          <p:cNvGraphicFramePr>
            <a:graphicFrameLocks noChangeAspect="1"/>
          </p:cNvGraphicFramePr>
          <p:nvPr>
            <p:custDataLst>
              <p:tags r:id="rId2"/>
            </p:custDataLst>
          </p:nvPr>
        </p:nvGraphicFramePr>
        <p:xfrm>
          <a:off x="1589" y="1592"/>
          <a:ext cx="1587" cy="1587"/>
        </p:xfrm>
        <a:graphic>
          <a:graphicData uri="http://schemas.openxmlformats.org/presentationml/2006/ole">
            <mc:AlternateContent xmlns:mc="http://schemas.openxmlformats.org/markup-compatibility/2006">
              <mc:Choice xmlns:v="urn:schemas-microsoft-com:vml" Requires="v">
                <p:oleObj spid="_x0000_s12293" name="think-cell Slide" r:id="rId5" imgW="270" imgH="270" progId="TCLayout.ActiveDocument.1">
                  <p:embed/>
                </p:oleObj>
              </mc:Choice>
              <mc:Fallback>
                <p:oleObj name="think-cell Slide" r:id="rId5" imgW="270" imgH="270" progId="TCLayout.ActiveDocument.1">
                  <p:embed/>
                  <p:pic>
                    <p:nvPicPr>
                      <p:cNvPr id="19" name="Object 18"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9" y="1592"/>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5" name="Picture 14" descr="Text&#10;&#10;Description automatically generated">
            <a:extLst>
              <a:ext uri="{FF2B5EF4-FFF2-40B4-BE49-F238E27FC236}">
                <a16:creationId xmlns:a16="http://schemas.microsoft.com/office/drawing/2014/main" id="{E5F1464E-77AA-479D-86F6-50B31C5CE3E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4127" b="13092"/>
          <a:stretch/>
        </p:blipFill>
        <p:spPr>
          <a:xfrm>
            <a:off x="77716" y="1182237"/>
            <a:ext cx="3744396" cy="1754351"/>
          </a:xfrm>
          <a:prstGeom prst="rect">
            <a:avLst/>
          </a:prstGeom>
        </p:spPr>
      </p:pic>
      <p:sp>
        <p:nvSpPr>
          <p:cNvPr id="16" name="Text Placeholder 3">
            <a:extLst>
              <a:ext uri="{FF2B5EF4-FFF2-40B4-BE49-F238E27FC236}">
                <a16:creationId xmlns:a16="http://schemas.microsoft.com/office/drawing/2014/main" id="{7A7585C9-EE75-42E9-8566-586E5CA8AB55}"/>
              </a:ext>
            </a:extLst>
          </p:cNvPr>
          <p:cNvSpPr txBox="1">
            <a:spLocks/>
          </p:cNvSpPr>
          <p:nvPr/>
        </p:nvSpPr>
        <p:spPr>
          <a:xfrm>
            <a:off x="3993796" y="1153209"/>
            <a:ext cx="4845404" cy="1287994"/>
          </a:xfrm>
          <a:prstGeom prst="rect">
            <a:avLst/>
          </a:prstGeom>
        </p:spPr>
        <p:txBody>
          <a:bodyPr/>
          <a:lst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lgn="just" fontAlgn="auto">
              <a:spcAft>
                <a:spcPts val="0"/>
              </a:spcAft>
              <a:buNone/>
            </a:pPr>
            <a:r>
              <a:rPr lang="en-ZA" sz="1700" dirty="0">
                <a:latin typeface="+mj-lt"/>
              </a:rPr>
              <a:t>The joint statement </a:t>
            </a:r>
            <a:r>
              <a:rPr lang="en-ZA" sz="1700" b="1" dirty="0">
                <a:latin typeface="+mj-lt"/>
              </a:rPr>
              <a:t>emphasizes the importance of rapid scale-up of paediatric DTG for children living HIV </a:t>
            </a:r>
            <a:r>
              <a:rPr lang="en-ZA" sz="1700" dirty="0">
                <a:latin typeface="+mj-lt"/>
              </a:rPr>
              <a:t>and includes sign-off from the United Nations Children’s Fund, WHO, UNAIDS, PEPFAR, Global Fund, </a:t>
            </a:r>
            <a:r>
              <a:rPr lang="en-ZA" sz="1700" dirty="0" err="1">
                <a:latin typeface="+mj-lt"/>
              </a:rPr>
              <a:t>Unitaid</a:t>
            </a:r>
            <a:r>
              <a:rPr lang="en-ZA" sz="1700" dirty="0">
                <a:latin typeface="+mj-lt"/>
              </a:rPr>
              <a:t>, EGPAF, and CHAI (with sample partner statements included below).</a:t>
            </a:r>
            <a:endParaRPr lang="en-US" sz="1700" dirty="0">
              <a:solidFill>
                <a:srgbClr val="0000FF"/>
              </a:solidFill>
              <a:latin typeface="+mj-lt"/>
            </a:endParaRPr>
          </a:p>
        </p:txBody>
      </p:sp>
      <p:pic>
        <p:nvPicPr>
          <p:cNvPr id="17" name="Picture 16" descr="A picture containing diagram&#10;&#10;Description automatically generated">
            <a:extLst>
              <a:ext uri="{FF2B5EF4-FFF2-40B4-BE49-F238E27FC236}">
                <a16:creationId xmlns:a16="http://schemas.microsoft.com/office/drawing/2014/main" id="{1AEDF04F-71EA-4AFE-A38E-5E7CD207E40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7679" y="3361989"/>
            <a:ext cx="721643" cy="859099"/>
          </a:xfrm>
          <a:prstGeom prst="rect">
            <a:avLst/>
          </a:prstGeom>
        </p:spPr>
      </p:pic>
      <p:sp>
        <p:nvSpPr>
          <p:cNvPr id="18" name="TextBox 17">
            <a:extLst>
              <a:ext uri="{FF2B5EF4-FFF2-40B4-BE49-F238E27FC236}">
                <a16:creationId xmlns:a16="http://schemas.microsoft.com/office/drawing/2014/main" id="{A7BFA3DA-4AE8-4623-A221-98C8E9DB5B4A}"/>
              </a:ext>
            </a:extLst>
          </p:cNvPr>
          <p:cNvSpPr txBox="1"/>
          <p:nvPr/>
        </p:nvSpPr>
        <p:spPr>
          <a:xfrm>
            <a:off x="1244602" y="3356498"/>
            <a:ext cx="7697650" cy="954107"/>
          </a:xfrm>
          <a:prstGeom prst="rect">
            <a:avLst/>
          </a:prstGeom>
          <a:noFill/>
        </p:spPr>
        <p:txBody>
          <a:bodyPr wrap="square">
            <a:spAutoFit/>
          </a:bodyPr>
          <a:lstStyle/>
          <a:p>
            <a:pPr marL="0" indent="0" algn="just">
              <a:buNone/>
            </a:pPr>
            <a:r>
              <a:rPr lang="en-ZA" sz="1400" dirty="0">
                <a:latin typeface="+mj-lt"/>
                <a:ea typeface="+mn-ea"/>
                <a:cs typeface="+mn-cs"/>
              </a:rPr>
              <a:t>“The </a:t>
            </a:r>
            <a:r>
              <a:rPr lang="en-ZA" sz="1400" b="1" dirty="0">
                <a:latin typeface="+mj-lt"/>
                <a:ea typeface="+mn-ea"/>
                <a:cs typeface="+mn-cs"/>
              </a:rPr>
              <a:t>accelerated introduction and expansion of paediatric DTG has the potential to save and improve the lives of thousands of children around the world</a:t>
            </a:r>
            <a:r>
              <a:rPr lang="en-ZA" sz="1400" dirty="0">
                <a:latin typeface="+mj-lt"/>
                <a:ea typeface="+mn-ea"/>
                <a:cs typeface="+mn-cs"/>
              </a:rPr>
              <a:t>. [PEPFAR] will continue to collaborate with global and local partners to ensure the young children we serve can promptly access paediatric DTG.” </a:t>
            </a:r>
            <a:r>
              <a:rPr lang="en-ZA" sz="1400" i="1" dirty="0">
                <a:latin typeface="+mj-lt"/>
              </a:rPr>
              <a:t>US Global AIDS Coordinator and United States Special Representative for Global Health Diplomacy</a:t>
            </a:r>
            <a:endParaRPr lang="en-ZA" sz="1400" i="1" dirty="0">
              <a:latin typeface="+mj-lt"/>
              <a:ea typeface="+mn-ea"/>
              <a:cs typeface="+mn-cs"/>
            </a:endParaRPr>
          </a:p>
        </p:txBody>
      </p:sp>
      <p:pic>
        <p:nvPicPr>
          <p:cNvPr id="20" name="Picture 19" descr="Logo, company name&#10;&#10;Description automatically generated">
            <a:extLst>
              <a:ext uri="{FF2B5EF4-FFF2-40B4-BE49-F238E27FC236}">
                <a16:creationId xmlns:a16="http://schemas.microsoft.com/office/drawing/2014/main" id="{A516DA60-A603-4599-9F79-D515CA86163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5980" r="10311"/>
          <a:stretch/>
        </p:blipFill>
        <p:spPr>
          <a:xfrm>
            <a:off x="201748" y="4552662"/>
            <a:ext cx="1053504" cy="836126"/>
          </a:xfrm>
          <a:prstGeom prst="rect">
            <a:avLst/>
          </a:prstGeom>
        </p:spPr>
      </p:pic>
      <p:pic>
        <p:nvPicPr>
          <p:cNvPr id="21" name="Picture 20" descr="Logo, company name&#10;&#10;Description automatically generated">
            <a:extLst>
              <a:ext uri="{FF2B5EF4-FFF2-40B4-BE49-F238E27FC236}">
                <a16:creationId xmlns:a16="http://schemas.microsoft.com/office/drawing/2014/main" id="{E2D3841C-75C8-4E44-81E0-7528F6009FD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4806" t="3586" r="12635" b="13250"/>
          <a:stretch/>
        </p:blipFill>
        <p:spPr>
          <a:xfrm>
            <a:off x="244150" y="5733256"/>
            <a:ext cx="968700" cy="745468"/>
          </a:xfrm>
          <a:prstGeom prst="rect">
            <a:avLst/>
          </a:prstGeom>
        </p:spPr>
      </p:pic>
      <p:sp>
        <p:nvSpPr>
          <p:cNvPr id="22" name="TextBox 21">
            <a:extLst>
              <a:ext uri="{FF2B5EF4-FFF2-40B4-BE49-F238E27FC236}">
                <a16:creationId xmlns:a16="http://schemas.microsoft.com/office/drawing/2014/main" id="{1C6DF283-A368-4D04-A9BE-339E3D553886}"/>
              </a:ext>
            </a:extLst>
          </p:cNvPr>
          <p:cNvSpPr txBox="1"/>
          <p:nvPr/>
        </p:nvSpPr>
        <p:spPr>
          <a:xfrm>
            <a:off x="1244602" y="5792644"/>
            <a:ext cx="7699248" cy="738664"/>
          </a:xfrm>
          <a:prstGeom prst="rect">
            <a:avLst/>
          </a:prstGeom>
          <a:noFill/>
        </p:spPr>
        <p:txBody>
          <a:bodyPr wrap="square">
            <a:spAutoFit/>
          </a:bodyPr>
          <a:lstStyle/>
          <a:p>
            <a:pPr marL="0" indent="0" algn="just">
              <a:buNone/>
            </a:pPr>
            <a:r>
              <a:rPr lang="en-ZA" sz="1400" dirty="0">
                <a:latin typeface="+mj-lt"/>
                <a:ea typeface="+mn-ea"/>
                <a:cs typeface="+mn-cs"/>
              </a:rPr>
              <a:t>“</a:t>
            </a:r>
            <a:r>
              <a:rPr lang="en-ZA" sz="1400" b="1" dirty="0">
                <a:latin typeface="+mj-lt"/>
                <a:ea typeface="+mn-ea"/>
                <a:cs typeface="+mn-cs"/>
              </a:rPr>
              <a:t>This has the potential to be a true game-changer for children with HIV</a:t>
            </a:r>
            <a:r>
              <a:rPr lang="en-ZA" sz="1400" dirty="0">
                <a:latin typeface="+mj-lt"/>
                <a:ea typeface="+mn-ea"/>
                <a:cs typeface="+mn-cs"/>
              </a:rPr>
              <a:t>. We must do all in our power to help countries get this new paediatric DTG 10 mg to all the children who need it.“ </a:t>
            </a:r>
            <a:r>
              <a:rPr lang="en-ZA" sz="1400" i="1" dirty="0">
                <a:latin typeface="+mj-lt"/>
              </a:rPr>
              <a:t>Director of Global HIV, Hepatitis and STI Programmes at WHO</a:t>
            </a:r>
            <a:endParaRPr lang="en-ZA" sz="1400" i="1" dirty="0">
              <a:latin typeface="+mj-lt"/>
              <a:ea typeface="+mn-ea"/>
              <a:cs typeface="+mn-cs"/>
            </a:endParaRPr>
          </a:p>
        </p:txBody>
      </p:sp>
      <p:sp>
        <p:nvSpPr>
          <p:cNvPr id="23" name="TextBox 22">
            <a:extLst>
              <a:ext uri="{FF2B5EF4-FFF2-40B4-BE49-F238E27FC236}">
                <a16:creationId xmlns:a16="http://schemas.microsoft.com/office/drawing/2014/main" id="{297BC5DA-D4F2-4FC2-A7F2-9729E0DF1A51}"/>
              </a:ext>
            </a:extLst>
          </p:cNvPr>
          <p:cNvSpPr txBox="1"/>
          <p:nvPr/>
        </p:nvSpPr>
        <p:spPr>
          <a:xfrm>
            <a:off x="1244602" y="4552662"/>
            <a:ext cx="7699248" cy="954107"/>
          </a:xfrm>
          <a:prstGeom prst="rect">
            <a:avLst/>
          </a:prstGeom>
          <a:noFill/>
        </p:spPr>
        <p:txBody>
          <a:bodyPr wrap="square">
            <a:spAutoFit/>
          </a:bodyPr>
          <a:lstStyle/>
          <a:p>
            <a:pPr marL="0" indent="0" algn="just">
              <a:buNone/>
            </a:pPr>
            <a:r>
              <a:rPr lang="en-ZA" sz="1400" dirty="0">
                <a:latin typeface="+mj-lt"/>
                <a:ea typeface="+mn-ea"/>
                <a:cs typeface="+mn-cs"/>
              </a:rPr>
              <a:t>“This </a:t>
            </a:r>
            <a:r>
              <a:rPr lang="en-ZA" sz="1400" b="1" dirty="0">
                <a:latin typeface="+mj-lt"/>
                <a:ea typeface="+mn-ea"/>
                <a:cs typeface="+mn-cs"/>
              </a:rPr>
              <a:t>new and affordable child-friendly HIV treatment is a tremendous step forward that will improve and save the lives of some of the most vulnerable in society—young children infected with HIV</a:t>
            </a:r>
            <a:r>
              <a:rPr lang="en-ZA" sz="1400" dirty="0">
                <a:latin typeface="+mj-lt"/>
                <a:ea typeface="+mn-ea"/>
                <a:cs typeface="+mn-cs"/>
              </a:rPr>
              <a:t>. We are committed to support countries to make a fast transition to these new drugs.”</a:t>
            </a:r>
            <a:r>
              <a:rPr lang="en-ZA" sz="1400" b="1" dirty="0">
                <a:latin typeface="+mj-lt"/>
              </a:rPr>
              <a:t> </a:t>
            </a:r>
            <a:r>
              <a:rPr lang="en-ZA" sz="1400" i="1" dirty="0">
                <a:latin typeface="+mj-lt"/>
              </a:rPr>
              <a:t>Executive Director of the Global Fund</a:t>
            </a:r>
            <a:endParaRPr lang="en-ZA" sz="1400" i="1" dirty="0">
              <a:latin typeface="+mj-lt"/>
              <a:ea typeface="+mn-ea"/>
              <a:cs typeface="+mn-cs"/>
            </a:endParaRPr>
          </a:p>
        </p:txBody>
      </p:sp>
      <p:sp>
        <p:nvSpPr>
          <p:cNvPr id="24" name="Text Placeholder 3">
            <a:extLst>
              <a:ext uri="{FF2B5EF4-FFF2-40B4-BE49-F238E27FC236}">
                <a16:creationId xmlns:a16="http://schemas.microsoft.com/office/drawing/2014/main" id="{9B8B7E0B-2178-41F3-908B-F2E003021891}"/>
              </a:ext>
            </a:extLst>
          </p:cNvPr>
          <p:cNvSpPr txBox="1">
            <a:spLocks/>
          </p:cNvSpPr>
          <p:nvPr/>
        </p:nvSpPr>
        <p:spPr>
          <a:xfrm>
            <a:off x="0" y="6661009"/>
            <a:ext cx="9144000" cy="45719"/>
          </a:xfrm>
          <a:prstGeom prst="rect">
            <a:avLst/>
          </a:prstGeom>
          <a:ln/>
        </p:spPr>
        <p:txBody>
          <a:bodyPr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b="0" i="0" dirty="0">
                <a:effectLst/>
                <a:latin typeface="SourceSans"/>
              </a:rPr>
              <a:t>.</a:t>
            </a:r>
            <a:r>
              <a:rPr lang="en-US" sz="900" kern="0" dirty="0">
                <a:latin typeface="Calibri" panose="020F0502020204030204" pitchFamily="34" charset="0"/>
                <a:cs typeface="Calibri" panose="020F0502020204030204" pitchFamily="34" charset="0"/>
              </a:rPr>
              <a:t> </a:t>
            </a:r>
            <a:r>
              <a:rPr lang="en-US" sz="900" b="1" kern="0" dirty="0">
                <a:latin typeface="Calibri" panose="020F0502020204030204" pitchFamily="34" charset="0"/>
                <a:cs typeface="Calibri" panose="020F0502020204030204" pitchFamily="34" charset="0"/>
              </a:rPr>
              <a:t>Source: </a:t>
            </a:r>
            <a:r>
              <a:rPr lang="en-US" sz="900" kern="0" dirty="0">
                <a:latin typeface="Calibri" panose="020F0502020204030204" pitchFamily="34" charset="0"/>
                <a:cs typeface="Calibri" panose="020F0502020204030204" pitchFamily="34" charset="0"/>
                <a:hlinkClick r:id="rId11"/>
              </a:rPr>
              <a:t>Joint Partner Statement on Scaling Access to Optimal Paediatric HIV treatment, December 2020 </a:t>
            </a:r>
            <a:endParaRPr lang="en-US" sz="900" kern="0" dirty="0">
              <a:ea typeface="MS PGothic" pitchFamily="34" charset="-128"/>
              <a:cs typeface="Calibri" panose="020F0502020204030204" pitchFamily="34" charset="0"/>
            </a:endParaRPr>
          </a:p>
        </p:txBody>
      </p:sp>
      <p:sp>
        <p:nvSpPr>
          <p:cNvPr id="4" name="Title 3">
            <a:extLst>
              <a:ext uri="{FF2B5EF4-FFF2-40B4-BE49-F238E27FC236}">
                <a16:creationId xmlns:a16="http://schemas.microsoft.com/office/drawing/2014/main" id="{516B51A9-BC6E-448C-9293-79916230D280}"/>
              </a:ext>
            </a:extLst>
          </p:cNvPr>
          <p:cNvSpPr>
            <a:spLocks noGrp="1"/>
          </p:cNvSpPr>
          <p:nvPr>
            <p:ph type="title"/>
          </p:nvPr>
        </p:nvSpPr>
        <p:spPr/>
        <p:txBody>
          <a:bodyPr>
            <a:noAutofit/>
          </a:bodyPr>
          <a:lstStyle/>
          <a:p>
            <a:r>
              <a:rPr lang="en-US" sz="2000" b="1" dirty="0">
                <a:solidFill>
                  <a:prstClr val="white"/>
                </a:solidFill>
                <a:latin typeface="Calibri"/>
                <a:ea typeface="+mn-ea"/>
                <a:cs typeface="+mn-cs"/>
              </a:rPr>
              <a:t>Further, in December 2020, global partners issued a joint statement calling for urgent scale-up and access to optimal </a:t>
            </a:r>
            <a:r>
              <a:rPr lang="en-US" sz="2000" b="1" dirty="0" err="1">
                <a:solidFill>
                  <a:prstClr val="white"/>
                </a:solidFill>
                <a:latin typeface="Calibri"/>
                <a:ea typeface="+mn-ea"/>
                <a:cs typeface="+mn-cs"/>
              </a:rPr>
              <a:t>paediatric</a:t>
            </a:r>
            <a:r>
              <a:rPr lang="en-US" sz="2000" b="1" dirty="0">
                <a:solidFill>
                  <a:prstClr val="white"/>
                </a:solidFill>
                <a:latin typeface="Calibri"/>
                <a:ea typeface="+mn-ea"/>
                <a:cs typeface="+mn-cs"/>
              </a:rPr>
              <a:t> HIV treatment, including </a:t>
            </a:r>
            <a:r>
              <a:rPr lang="en-US" sz="2000" b="1" dirty="0" err="1">
                <a:solidFill>
                  <a:prstClr val="white"/>
                </a:solidFill>
                <a:latin typeface="Calibri"/>
                <a:ea typeface="+mn-ea"/>
                <a:cs typeface="+mn-cs"/>
              </a:rPr>
              <a:t>pDTG</a:t>
            </a:r>
            <a:endParaRPr lang="en-US" sz="2000" dirty="0"/>
          </a:p>
        </p:txBody>
      </p:sp>
    </p:spTree>
    <p:extLst>
      <p:ext uri="{BB962C8B-B14F-4D97-AF65-F5344CB8AC3E}">
        <p14:creationId xmlns:p14="http://schemas.microsoft.com/office/powerpoint/2010/main" val="507697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DE571ED2-14D3-4108-8A40-66073A6AABB5}"/>
              </a:ext>
            </a:extLst>
          </p:cNvPr>
          <p:cNvGrpSpPr/>
          <p:nvPr/>
        </p:nvGrpSpPr>
        <p:grpSpPr>
          <a:xfrm rot="375588">
            <a:off x="1197268" y="5866683"/>
            <a:ext cx="873974" cy="697256"/>
            <a:chOff x="2264736" y="2222620"/>
            <a:chExt cx="1138618" cy="822713"/>
          </a:xfrm>
          <a:solidFill>
            <a:schemeClr val="accent1">
              <a:lumMod val="75000"/>
            </a:schemeClr>
          </a:solidFill>
        </p:grpSpPr>
        <p:sp>
          <p:nvSpPr>
            <p:cNvPr id="31" name="Freeform 31">
              <a:extLst>
                <a:ext uri="{FF2B5EF4-FFF2-40B4-BE49-F238E27FC236}">
                  <a16:creationId xmlns:a16="http://schemas.microsoft.com/office/drawing/2014/main" id="{F4B21C44-F84A-4D83-8284-CA7910544CC9}"/>
                </a:ext>
              </a:extLst>
            </p:cNvPr>
            <p:cNvSpPr>
              <a:spLocks/>
            </p:cNvSpPr>
            <p:nvPr/>
          </p:nvSpPr>
          <p:spPr bwMode="auto">
            <a:xfrm rot="11542414">
              <a:off x="2643477" y="2295324"/>
              <a:ext cx="759877" cy="750009"/>
            </a:xfrm>
            <a:custGeom>
              <a:avLst/>
              <a:gdLst>
                <a:gd name="T0" fmla="*/ 0 w 159"/>
                <a:gd name="T1" fmla="*/ 67 h 163"/>
                <a:gd name="T2" fmla="*/ 16 w 159"/>
                <a:gd name="T3" fmla="*/ 8 h 163"/>
                <a:gd name="T4" fmla="*/ 24 w 159"/>
                <a:gd name="T5" fmla="*/ 19 h 163"/>
                <a:gd name="T6" fmla="*/ 24 w 159"/>
                <a:gd name="T7" fmla="*/ 19 h 163"/>
                <a:gd name="T8" fmla="*/ 133 w 159"/>
                <a:gd name="T9" fmla="*/ 47 h 163"/>
                <a:gd name="T10" fmla="*/ 112 w 159"/>
                <a:gd name="T11" fmla="*/ 163 h 163"/>
                <a:gd name="T12" fmla="*/ 111 w 159"/>
                <a:gd name="T13" fmla="*/ 162 h 163"/>
                <a:gd name="T14" fmla="*/ 129 w 159"/>
                <a:gd name="T15" fmla="*/ 84 h 163"/>
                <a:gd name="T16" fmla="*/ 53 w 159"/>
                <a:gd name="T17" fmla="*/ 64 h 163"/>
                <a:gd name="T18" fmla="*/ 61 w 159"/>
                <a:gd name="T19" fmla="*/ 75 h 163"/>
                <a:gd name="T20" fmla="*/ 0 w 159"/>
                <a:gd name="T21" fmla="*/ 6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9" h="163">
                  <a:moveTo>
                    <a:pt x="0" y="67"/>
                  </a:moveTo>
                  <a:cubicBezTo>
                    <a:pt x="16" y="8"/>
                    <a:pt x="16" y="8"/>
                    <a:pt x="16" y="8"/>
                  </a:cubicBezTo>
                  <a:cubicBezTo>
                    <a:pt x="24" y="19"/>
                    <a:pt x="24" y="19"/>
                    <a:pt x="24" y="19"/>
                  </a:cubicBezTo>
                  <a:cubicBezTo>
                    <a:pt x="24" y="19"/>
                    <a:pt x="24" y="19"/>
                    <a:pt x="24" y="19"/>
                  </a:cubicBezTo>
                  <a:cubicBezTo>
                    <a:pt x="62" y="0"/>
                    <a:pt x="109" y="11"/>
                    <a:pt x="133" y="47"/>
                  </a:cubicBezTo>
                  <a:cubicBezTo>
                    <a:pt x="159" y="85"/>
                    <a:pt x="149" y="137"/>
                    <a:pt x="112" y="163"/>
                  </a:cubicBezTo>
                  <a:cubicBezTo>
                    <a:pt x="111" y="162"/>
                    <a:pt x="111" y="162"/>
                    <a:pt x="111" y="162"/>
                  </a:cubicBezTo>
                  <a:cubicBezTo>
                    <a:pt x="137" y="143"/>
                    <a:pt x="147" y="111"/>
                    <a:pt x="129" y="84"/>
                  </a:cubicBezTo>
                  <a:cubicBezTo>
                    <a:pt x="112" y="59"/>
                    <a:pt x="80" y="51"/>
                    <a:pt x="53" y="64"/>
                  </a:cubicBezTo>
                  <a:cubicBezTo>
                    <a:pt x="61" y="75"/>
                    <a:pt x="61" y="75"/>
                    <a:pt x="61" y="75"/>
                  </a:cubicBezTo>
                  <a:cubicBezTo>
                    <a:pt x="0" y="67"/>
                    <a:pt x="0" y="67"/>
                    <a:pt x="0" y="6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endParaRPr>
            </a:p>
          </p:txBody>
        </p:sp>
        <p:sp>
          <p:nvSpPr>
            <p:cNvPr id="32" name="Rectangle 31">
              <a:extLst>
                <a:ext uri="{FF2B5EF4-FFF2-40B4-BE49-F238E27FC236}">
                  <a16:creationId xmlns:a16="http://schemas.microsoft.com/office/drawing/2014/main" id="{60C23A43-8FD1-4170-B513-B43A932DA822}"/>
                </a:ext>
              </a:extLst>
            </p:cNvPr>
            <p:cNvSpPr/>
            <p:nvPr/>
          </p:nvSpPr>
          <p:spPr>
            <a:xfrm>
              <a:off x="2264736" y="2222620"/>
              <a:ext cx="946298" cy="400563"/>
            </a:xfrm>
            <a:prstGeom prst="rect">
              <a:avLst/>
            </a:prstGeo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sp>
        <p:nvSpPr>
          <p:cNvPr id="20" name="TextBox 19">
            <a:extLst>
              <a:ext uri="{FF2B5EF4-FFF2-40B4-BE49-F238E27FC236}">
                <a16:creationId xmlns:a16="http://schemas.microsoft.com/office/drawing/2014/main" id="{3F1126EC-E53C-4457-BE4D-CFF74BAE379E}"/>
              </a:ext>
            </a:extLst>
          </p:cNvPr>
          <p:cNvSpPr txBox="1"/>
          <p:nvPr/>
        </p:nvSpPr>
        <p:spPr>
          <a:xfrm>
            <a:off x="1126892" y="5334883"/>
            <a:ext cx="8043697" cy="1477328"/>
          </a:xfrm>
          <a:prstGeom prst="rect">
            <a:avLst/>
          </a:prstGeom>
          <a:noFill/>
        </p:spPr>
        <p:txBody>
          <a:bodyPr wrap="square">
            <a:spAutoFit/>
          </a:bodyPr>
          <a:lstStyle/>
          <a:p>
            <a:r>
              <a:rPr lang="en-IN" sz="1700" dirty="0">
                <a:latin typeface="Calibri"/>
              </a:rPr>
              <a:t>By procuring </a:t>
            </a:r>
            <a:r>
              <a:rPr lang="en-IN" sz="1700" dirty="0" err="1">
                <a:latin typeface="Calibri"/>
              </a:rPr>
              <a:t>Viatris</a:t>
            </a:r>
            <a:r>
              <a:rPr lang="en-IN" sz="1700" dirty="0">
                <a:latin typeface="Calibri"/>
              </a:rPr>
              <a:t>’ validation batches, </a:t>
            </a:r>
            <a:r>
              <a:rPr lang="en-IN" sz="1700" b="1" dirty="0">
                <a:latin typeface="Calibri"/>
              </a:rPr>
              <a:t>CHAI will unlock access to the </a:t>
            </a:r>
            <a:r>
              <a:rPr lang="en-IN" sz="1700" b="1" dirty="0" err="1">
                <a:latin typeface="Calibri"/>
              </a:rPr>
              <a:t>pDTG</a:t>
            </a:r>
            <a:r>
              <a:rPr lang="en-IN" sz="1700" b="1" dirty="0">
                <a:latin typeface="Calibri"/>
              </a:rPr>
              <a:t> market and allow large buyers, such as the Global Fund, PEPFAR, and MOHs, to support sustainable onward procurement </a:t>
            </a:r>
            <a:r>
              <a:rPr lang="en-IN" sz="1700" dirty="0">
                <a:latin typeface="Calibri"/>
              </a:rPr>
              <a:t>for the broader market starting in early Q3 2021 </a:t>
            </a:r>
          </a:p>
          <a:p>
            <a:endParaRPr lang="en-IN" sz="500" dirty="0">
              <a:latin typeface="Calibri"/>
            </a:endParaRPr>
          </a:p>
          <a:p>
            <a:pPr lvl="1"/>
            <a:r>
              <a:rPr lang="en-IN" sz="1700" b="1" dirty="0">
                <a:latin typeface="Calibri"/>
              </a:rPr>
              <a:t>	</a:t>
            </a:r>
            <a:r>
              <a:rPr lang="en-IN" sz="1700" b="1" dirty="0">
                <a:solidFill>
                  <a:schemeClr val="tx2"/>
                </a:solidFill>
                <a:latin typeface="Calibri"/>
              </a:rPr>
              <a:t>National programmes are encouraged to communicate supply plans to the 	large buyers (GF, PEPFAR) and to place orders for </a:t>
            </a:r>
            <a:r>
              <a:rPr lang="en-IN" sz="1700" b="1" dirty="0" err="1">
                <a:solidFill>
                  <a:schemeClr val="tx2"/>
                </a:solidFill>
                <a:latin typeface="Calibri"/>
              </a:rPr>
              <a:t>pDTG</a:t>
            </a:r>
            <a:r>
              <a:rPr lang="en-IN" sz="1700" b="1" dirty="0">
                <a:solidFill>
                  <a:schemeClr val="tx2"/>
                </a:solidFill>
                <a:latin typeface="Calibri"/>
              </a:rPr>
              <a:t> as soon as possible</a:t>
            </a:r>
            <a:endParaRPr lang="en-US" sz="1700" dirty="0">
              <a:solidFill>
                <a:schemeClr val="tx2"/>
              </a:solidFill>
            </a:endParaRPr>
          </a:p>
        </p:txBody>
      </p:sp>
      <p:pic>
        <p:nvPicPr>
          <p:cNvPr id="5" name="Picture 4">
            <a:extLst>
              <a:ext uri="{FF2B5EF4-FFF2-40B4-BE49-F238E27FC236}">
                <a16:creationId xmlns:a16="http://schemas.microsoft.com/office/drawing/2014/main" id="{426A573D-52CB-450F-B4C7-EBC1FA49C16F}"/>
              </a:ext>
            </a:extLst>
          </p:cNvPr>
          <p:cNvPicPr>
            <a:picLocks noChangeAspect="1"/>
          </p:cNvPicPr>
          <p:nvPr/>
        </p:nvPicPr>
        <p:blipFill>
          <a:blip r:embed="rId2"/>
          <a:stretch>
            <a:fillRect/>
          </a:stretch>
        </p:blipFill>
        <p:spPr>
          <a:xfrm>
            <a:off x="94788" y="1071131"/>
            <a:ext cx="1584624" cy="453512"/>
          </a:xfrm>
          <a:prstGeom prst="rect">
            <a:avLst/>
          </a:prstGeom>
        </p:spPr>
      </p:pic>
      <p:sp>
        <p:nvSpPr>
          <p:cNvPr id="6" name="Rectangle 5">
            <a:extLst>
              <a:ext uri="{FF2B5EF4-FFF2-40B4-BE49-F238E27FC236}">
                <a16:creationId xmlns:a16="http://schemas.microsoft.com/office/drawing/2014/main" id="{8C874B67-B143-4FEE-BC21-5311AEB26FE8}"/>
              </a:ext>
            </a:extLst>
          </p:cNvPr>
          <p:cNvSpPr/>
          <p:nvPr/>
        </p:nvSpPr>
        <p:spPr>
          <a:xfrm>
            <a:off x="1644138" y="1067055"/>
            <a:ext cx="5389072" cy="461665"/>
          </a:xfrm>
          <a:prstGeom prst="rect">
            <a:avLst/>
          </a:prstGeom>
        </p:spPr>
        <p:txBody>
          <a:bodyPr wrap="square" anchor="ctr">
            <a:spAutoFit/>
          </a:bodyPr>
          <a:lstStyle/>
          <a:p>
            <a:pPr marL="0" marR="0" lvl="0" indent="0" algn="just" defTabSz="914400" rtl="0" eaLnBrk="1" fontAlgn="base" latinLnBrk="0" hangingPunct="1">
              <a:spcBef>
                <a:spcPct val="0"/>
              </a:spcBef>
              <a:spcAft>
                <a:spcPct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MS PGothic" pitchFamily="34" charset="-128"/>
                <a:cs typeface="Arial"/>
              </a:rPr>
              <a:t>pDTG Catalytic Procurement Objectives </a:t>
            </a:r>
            <a:endParaRPr lang="en-US" sz="2400" b="1" dirty="0">
              <a:solidFill>
                <a:prstClr val="black"/>
              </a:solidFill>
              <a:latin typeface="Calibri"/>
              <a:ea typeface="MS PGothic" pitchFamily="34" charset="-128"/>
              <a:cs typeface="Arial"/>
            </a:endParaRPr>
          </a:p>
        </p:txBody>
      </p:sp>
      <p:pic>
        <p:nvPicPr>
          <p:cNvPr id="7" name="Picture 2" descr="undefined">
            <a:extLst>
              <a:ext uri="{FF2B5EF4-FFF2-40B4-BE49-F238E27FC236}">
                <a16:creationId xmlns:a16="http://schemas.microsoft.com/office/drawing/2014/main" id="{70FFB333-EDF8-469C-A0AE-F0955D25EA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372" y="3676483"/>
            <a:ext cx="557730" cy="4169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Background pattern&#10;&#10;Description automatically generated">
            <a:extLst>
              <a:ext uri="{FF2B5EF4-FFF2-40B4-BE49-F238E27FC236}">
                <a16:creationId xmlns:a16="http://schemas.microsoft.com/office/drawing/2014/main" id="{4E0AABBC-DB52-4502-93CB-29E9B5573437}"/>
              </a:ext>
            </a:extLst>
          </p:cNvPr>
          <p:cNvPicPr>
            <a:picLocks noChangeAspect="1"/>
          </p:cNvPicPr>
          <p:nvPr/>
        </p:nvPicPr>
        <p:blipFill>
          <a:blip r:embed="rId4"/>
          <a:stretch>
            <a:fillRect/>
          </a:stretch>
        </p:blipFill>
        <p:spPr>
          <a:xfrm>
            <a:off x="174372" y="4214674"/>
            <a:ext cx="557731" cy="433000"/>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C60A86CD-0DA9-48C4-B020-39BEFF59BB84}"/>
              </a:ext>
            </a:extLst>
          </p:cNvPr>
          <p:cNvPicPr>
            <a:picLocks noChangeAspect="1"/>
          </p:cNvPicPr>
          <p:nvPr/>
        </p:nvPicPr>
        <p:blipFill>
          <a:blip r:embed="rId5"/>
          <a:stretch>
            <a:fillRect/>
          </a:stretch>
        </p:blipFill>
        <p:spPr>
          <a:xfrm>
            <a:off x="1486134" y="4199276"/>
            <a:ext cx="602094" cy="463796"/>
          </a:xfrm>
          <a:prstGeom prst="rect">
            <a:avLst/>
          </a:prstGeom>
        </p:spPr>
      </p:pic>
      <p:pic>
        <p:nvPicPr>
          <p:cNvPr id="10" name="Picture 2" descr="Flag of Benin | Britannica">
            <a:extLst>
              <a:ext uri="{FF2B5EF4-FFF2-40B4-BE49-F238E27FC236}">
                <a16:creationId xmlns:a16="http://schemas.microsoft.com/office/drawing/2014/main" id="{F686A85B-4465-43E3-9152-20F3165FB7E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6557" y="3665308"/>
            <a:ext cx="602783" cy="4393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Flag of Kenya image and meaning Kenyan flag - country flags">
            <a:extLst>
              <a:ext uri="{FF2B5EF4-FFF2-40B4-BE49-F238E27FC236}">
                <a16:creationId xmlns:a16="http://schemas.microsoft.com/office/drawing/2014/main" id="{F4CBFDA1-D755-453F-A2E2-B4AB142F56F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86134" y="3673309"/>
            <a:ext cx="602095" cy="42329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Shape, rectangle&#10;&#10;Description automatically generated">
            <a:extLst>
              <a:ext uri="{FF2B5EF4-FFF2-40B4-BE49-F238E27FC236}">
                <a16:creationId xmlns:a16="http://schemas.microsoft.com/office/drawing/2014/main" id="{C5887E6F-FEC2-46B8-B85A-C8616FC9C1DF}"/>
              </a:ext>
            </a:extLst>
          </p:cNvPr>
          <p:cNvPicPr>
            <a:picLocks noChangeAspect="1"/>
          </p:cNvPicPr>
          <p:nvPr/>
        </p:nvPicPr>
        <p:blipFill>
          <a:blip r:embed="rId8"/>
          <a:stretch>
            <a:fillRect/>
          </a:stretch>
        </p:blipFill>
        <p:spPr>
          <a:xfrm>
            <a:off x="784841" y="4202105"/>
            <a:ext cx="646215" cy="458139"/>
          </a:xfrm>
          <a:prstGeom prst="rect">
            <a:avLst/>
          </a:prstGeom>
        </p:spPr>
      </p:pic>
      <p:sp>
        <p:nvSpPr>
          <p:cNvPr id="13" name="Rectangle 12">
            <a:extLst>
              <a:ext uri="{FF2B5EF4-FFF2-40B4-BE49-F238E27FC236}">
                <a16:creationId xmlns:a16="http://schemas.microsoft.com/office/drawing/2014/main" id="{0E99EA56-A165-4366-B997-E8F819842786}"/>
              </a:ext>
            </a:extLst>
          </p:cNvPr>
          <p:cNvSpPr/>
          <p:nvPr/>
        </p:nvSpPr>
        <p:spPr>
          <a:xfrm>
            <a:off x="919278" y="1755004"/>
            <a:ext cx="7878417" cy="1613258"/>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342900" marR="0" lvl="0" indent="-342900" algn="just" defTabSz="914400" rtl="0" eaLnBrk="1" fontAlgn="base" latinLnBrk="0" hangingPunct="1">
              <a:spcBef>
                <a:spcPct val="0"/>
              </a:spcBef>
              <a:spcAft>
                <a:spcPts val="600"/>
              </a:spcAft>
              <a:buClrTx/>
              <a:buSzTx/>
              <a:buFont typeface="Wingdings" panose="05000000000000000000" pitchFamily="2" charset="2"/>
              <a:buChar char="ü"/>
              <a:tabLst/>
              <a:defRPr/>
            </a:pPr>
            <a:r>
              <a:rPr lang="en-GB" sz="1700" dirty="0">
                <a:solidFill>
                  <a:prstClr val="black"/>
                </a:solidFill>
                <a:ea typeface="MS PGothic" pitchFamily="34" charset="-128"/>
                <a:cs typeface="Arial"/>
              </a:rPr>
              <a:t>Make </a:t>
            </a:r>
            <a:r>
              <a:rPr lang="en-GB" sz="1700" b="1" dirty="0">
                <a:solidFill>
                  <a:schemeClr val="tx2">
                    <a:lumMod val="60000"/>
                    <a:lumOff val="40000"/>
                  </a:schemeClr>
                </a:solidFill>
                <a:ea typeface="MS PGothic" pitchFamily="34" charset="-128"/>
                <a:cs typeface="Arial"/>
              </a:rPr>
              <a:t>pDTG available</a:t>
            </a:r>
            <a:r>
              <a:rPr lang="en-GB" sz="1700" dirty="0">
                <a:solidFill>
                  <a:schemeClr val="tx2">
                    <a:lumMod val="60000"/>
                    <a:lumOff val="40000"/>
                  </a:schemeClr>
                </a:solidFill>
                <a:ea typeface="MS PGothic" pitchFamily="34" charset="-128"/>
                <a:cs typeface="Arial"/>
              </a:rPr>
              <a:t> </a:t>
            </a:r>
            <a:r>
              <a:rPr lang="en-GB" sz="1700" b="1" dirty="0">
                <a:solidFill>
                  <a:schemeClr val="tx2">
                    <a:lumMod val="60000"/>
                    <a:lumOff val="40000"/>
                  </a:schemeClr>
                </a:solidFill>
                <a:ea typeface="MS PGothic" pitchFamily="34" charset="-128"/>
                <a:cs typeface="Arial"/>
              </a:rPr>
              <a:t>to younger children as quickly as possible post-FDA approval</a:t>
            </a:r>
          </a:p>
          <a:p>
            <a:pPr marL="342900" marR="0" lvl="0" indent="-342900" algn="just" defTabSz="914400" rtl="0" eaLnBrk="1" fontAlgn="base" latinLnBrk="0" hangingPunct="1">
              <a:spcBef>
                <a:spcPct val="0"/>
              </a:spcBef>
              <a:spcAft>
                <a:spcPts val="600"/>
              </a:spcAft>
              <a:buClr>
                <a:schemeClr val="tx1"/>
              </a:buClr>
              <a:buSzTx/>
              <a:buFont typeface="Wingdings" panose="05000000000000000000" pitchFamily="2" charset="2"/>
              <a:buChar char="ü"/>
              <a:tabLst/>
              <a:defRPr/>
            </a:pPr>
            <a:r>
              <a:rPr lang="en-GB" sz="1700" b="1" dirty="0">
                <a:solidFill>
                  <a:schemeClr val="tx2">
                    <a:lumMod val="60000"/>
                    <a:lumOff val="40000"/>
                  </a:schemeClr>
                </a:solidFill>
                <a:ea typeface="MS PGothic" pitchFamily="34" charset="-128"/>
                <a:cs typeface="Arial"/>
              </a:rPr>
              <a:t>Catalyse production </a:t>
            </a:r>
            <a:r>
              <a:rPr lang="en-GB" sz="1700" dirty="0">
                <a:solidFill>
                  <a:prstClr val="black"/>
                </a:solidFill>
                <a:ea typeface="MS PGothic" pitchFamily="34" charset="-128"/>
                <a:cs typeface="Arial"/>
              </a:rPr>
              <a:t>and capacity scale-up to meet expected high product demand</a:t>
            </a:r>
          </a:p>
          <a:p>
            <a:pPr marL="342900" indent="-342900" algn="just" fontAlgn="base">
              <a:spcBef>
                <a:spcPct val="0"/>
              </a:spcBef>
              <a:spcAft>
                <a:spcPts val="600"/>
              </a:spcAft>
              <a:buFont typeface="Wingdings" panose="05000000000000000000" pitchFamily="2" charset="2"/>
              <a:buChar char="ü"/>
              <a:defRPr/>
            </a:pPr>
            <a:r>
              <a:rPr lang="en-GB" sz="1700" dirty="0">
                <a:solidFill>
                  <a:prstClr val="black"/>
                </a:solidFill>
                <a:ea typeface="MS PGothic" pitchFamily="34" charset="-128"/>
                <a:cs typeface="Arial"/>
              </a:rPr>
              <a:t>Generate </a:t>
            </a:r>
            <a:r>
              <a:rPr lang="en-GB" sz="1700" b="1" dirty="0">
                <a:solidFill>
                  <a:schemeClr val="tx2">
                    <a:lumMod val="60000"/>
                    <a:lumOff val="40000"/>
                  </a:schemeClr>
                </a:solidFill>
                <a:ea typeface="MS PGothic" pitchFamily="34" charset="-128"/>
                <a:cs typeface="Arial"/>
              </a:rPr>
              <a:t>early evidence and learnings </a:t>
            </a:r>
            <a:r>
              <a:rPr lang="en-GB" sz="1700" dirty="0">
                <a:solidFill>
                  <a:prstClr val="black"/>
                </a:solidFill>
                <a:ea typeface="MS PGothic" pitchFamily="34" charset="-128"/>
                <a:cs typeface="Arial"/>
              </a:rPr>
              <a:t>on use of DTG for younger children through enhanced </a:t>
            </a:r>
            <a:r>
              <a:rPr lang="en-GB" sz="1700" dirty="0">
                <a:solidFill>
                  <a:schemeClr val="tx1"/>
                </a:solidFill>
                <a:ea typeface="MS PGothic" pitchFamily="34" charset="-128"/>
                <a:cs typeface="Arial"/>
              </a:rPr>
              <a:t>monitoring or targeted operational research </a:t>
            </a:r>
          </a:p>
          <a:p>
            <a:pPr marL="342900" indent="-342900" algn="just" fontAlgn="base">
              <a:spcBef>
                <a:spcPct val="0"/>
              </a:spcBef>
              <a:spcAft>
                <a:spcPts val="600"/>
              </a:spcAft>
              <a:buFont typeface="Wingdings" panose="05000000000000000000" pitchFamily="2" charset="2"/>
              <a:buChar char="ü"/>
              <a:defRPr/>
            </a:pPr>
            <a:r>
              <a:rPr lang="en-GB" sz="1700" dirty="0">
                <a:solidFill>
                  <a:prstClr val="black"/>
                </a:solidFill>
                <a:ea typeface="MS PGothic" pitchFamily="34" charset="-128"/>
                <a:cs typeface="Arial"/>
              </a:rPr>
              <a:t>Seed the market and align with PEPFAR and GF processes to ensure a </a:t>
            </a:r>
            <a:r>
              <a:rPr lang="en-GB" sz="1700" b="1" dirty="0">
                <a:solidFill>
                  <a:schemeClr val="tx2">
                    <a:lumMod val="60000"/>
                    <a:lumOff val="40000"/>
                  </a:schemeClr>
                </a:solidFill>
                <a:ea typeface="MS PGothic" pitchFamily="34" charset="-128"/>
                <a:cs typeface="Arial"/>
              </a:rPr>
              <a:t>seamless transition to sustainable procurement and scale-up</a:t>
            </a:r>
            <a:endParaRPr lang="en-GB" sz="1700" dirty="0">
              <a:solidFill>
                <a:schemeClr val="tx2">
                  <a:lumMod val="60000"/>
                  <a:lumOff val="40000"/>
                </a:schemeClr>
              </a:solidFill>
              <a:ea typeface="MS PGothic" pitchFamily="34" charset="-128"/>
              <a:cs typeface="Arial"/>
            </a:endParaRPr>
          </a:p>
        </p:txBody>
      </p:sp>
      <p:pic>
        <p:nvPicPr>
          <p:cNvPr id="14" name="Graphic 13" descr="Plant With Roots">
            <a:extLst>
              <a:ext uri="{FF2B5EF4-FFF2-40B4-BE49-F238E27FC236}">
                <a16:creationId xmlns:a16="http://schemas.microsoft.com/office/drawing/2014/main" id="{ADE1ED1E-EEBC-4714-85DE-2C10E15D803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3040" y="1912339"/>
            <a:ext cx="1110243" cy="1110243"/>
          </a:xfrm>
          <a:prstGeom prst="rect">
            <a:avLst/>
          </a:prstGeom>
        </p:spPr>
      </p:pic>
      <p:cxnSp>
        <p:nvCxnSpPr>
          <p:cNvPr id="16" name="Straight Connector 15">
            <a:extLst>
              <a:ext uri="{FF2B5EF4-FFF2-40B4-BE49-F238E27FC236}">
                <a16:creationId xmlns:a16="http://schemas.microsoft.com/office/drawing/2014/main" id="{67067155-5F9E-4A50-8101-FFDA926AE93F}"/>
              </a:ext>
            </a:extLst>
          </p:cNvPr>
          <p:cNvCxnSpPr/>
          <p:nvPr/>
        </p:nvCxnSpPr>
        <p:spPr bwMode="auto">
          <a:xfrm>
            <a:off x="173419" y="1569269"/>
            <a:ext cx="8503920" cy="0"/>
          </a:xfrm>
          <a:prstGeom prst="line">
            <a:avLst/>
          </a:prstGeom>
          <a:noFill/>
          <a:ln w="9525" cap="flat" cmpd="sng" algn="ctr">
            <a:solidFill>
              <a:sysClr val="windowText" lastClr="000000"/>
            </a:solidFill>
            <a:prstDash val="solid"/>
            <a:round/>
            <a:headEnd type="none" w="med" len="med"/>
            <a:tailEnd type="none" w="med" len="med"/>
          </a:ln>
          <a:effectLst/>
        </p:spPr>
      </p:cxnSp>
      <p:sp>
        <p:nvSpPr>
          <p:cNvPr id="18" name="TextBox 17">
            <a:extLst>
              <a:ext uri="{FF2B5EF4-FFF2-40B4-BE49-F238E27FC236}">
                <a16:creationId xmlns:a16="http://schemas.microsoft.com/office/drawing/2014/main" id="{E130DBDA-39A2-47EA-8332-93E89B923C30}"/>
              </a:ext>
            </a:extLst>
          </p:cNvPr>
          <p:cNvSpPr txBox="1"/>
          <p:nvPr/>
        </p:nvSpPr>
        <p:spPr>
          <a:xfrm>
            <a:off x="2165023" y="3701427"/>
            <a:ext cx="6978977" cy="923330"/>
          </a:xfrm>
          <a:prstGeom prst="rect">
            <a:avLst/>
          </a:prstGeom>
          <a:noFill/>
        </p:spPr>
        <p:txBody>
          <a:bodyPr wrap="square">
            <a:spAutoFit/>
          </a:bodyPr>
          <a:lstStyle/>
          <a:p>
            <a:pPr>
              <a:defRPr/>
            </a:pPr>
            <a:r>
              <a:rPr lang="en-IN" sz="1800" b="1" dirty="0">
                <a:latin typeface="Calibri"/>
              </a:rPr>
              <a:t>Benin, Kenya, Malawi, Nigeria, Uganda, and Zimbabwe </a:t>
            </a:r>
            <a:r>
              <a:rPr lang="en-IN" sz="1800" dirty="0">
                <a:latin typeface="Calibri"/>
              </a:rPr>
              <a:t>will receive </a:t>
            </a:r>
            <a:r>
              <a:rPr lang="en-IN" sz="1800" dirty="0" err="1">
                <a:latin typeface="Calibri"/>
              </a:rPr>
              <a:t>pDTG</a:t>
            </a:r>
            <a:r>
              <a:rPr lang="en-IN" sz="1800" dirty="0">
                <a:latin typeface="Calibri"/>
              </a:rPr>
              <a:t> in Q2 2021 for targeted implementation and generation of early product experience before national rollout and implementation</a:t>
            </a:r>
            <a:endParaRPr kumimoji="0" lang="en-IN" sz="1800" i="0" u="none" strike="noStrike" kern="1200" cap="none" spc="0" normalizeH="0" baseline="0" noProof="0" dirty="0">
              <a:ln>
                <a:noFill/>
              </a:ln>
              <a:effectLst/>
              <a:uLnTx/>
              <a:uFillTx/>
              <a:latin typeface="Calibri"/>
            </a:endParaRPr>
          </a:p>
        </p:txBody>
      </p:sp>
      <p:sp>
        <p:nvSpPr>
          <p:cNvPr id="21" name="Isosceles Triangle 20">
            <a:extLst>
              <a:ext uri="{FF2B5EF4-FFF2-40B4-BE49-F238E27FC236}">
                <a16:creationId xmlns:a16="http://schemas.microsoft.com/office/drawing/2014/main" id="{86ADF2EE-3E5F-4FEC-9471-98809A3A0280}"/>
              </a:ext>
            </a:extLst>
          </p:cNvPr>
          <p:cNvSpPr/>
          <p:nvPr/>
        </p:nvSpPr>
        <p:spPr>
          <a:xfrm rot="10800000">
            <a:off x="279181" y="4892147"/>
            <a:ext cx="8566368" cy="337135"/>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2" name="Group 21">
            <a:extLst>
              <a:ext uri="{FF2B5EF4-FFF2-40B4-BE49-F238E27FC236}">
                <a16:creationId xmlns:a16="http://schemas.microsoft.com/office/drawing/2014/main" id="{5A3BEA3D-8E4F-4399-8C9E-24ABC289C594}"/>
              </a:ext>
            </a:extLst>
          </p:cNvPr>
          <p:cNvGrpSpPr/>
          <p:nvPr/>
        </p:nvGrpSpPr>
        <p:grpSpPr>
          <a:xfrm>
            <a:off x="0" y="5424231"/>
            <a:ext cx="1031139" cy="610844"/>
            <a:chOff x="366713" y="2262188"/>
            <a:chExt cx="1241425" cy="801687"/>
          </a:xfrm>
          <a:solidFill>
            <a:schemeClr val="tx2"/>
          </a:solidFill>
        </p:grpSpPr>
        <p:sp>
          <p:nvSpPr>
            <p:cNvPr id="23" name="Oval 54">
              <a:extLst>
                <a:ext uri="{FF2B5EF4-FFF2-40B4-BE49-F238E27FC236}">
                  <a16:creationId xmlns:a16="http://schemas.microsoft.com/office/drawing/2014/main" id="{FBC20123-4DDC-41D6-B5FF-1C261E5EC53A}"/>
                </a:ext>
              </a:extLst>
            </p:cNvPr>
            <p:cNvSpPr>
              <a:spLocks noChangeArrowheads="1"/>
            </p:cNvSpPr>
            <p:nvPr/>
          </p:nvSpPr>
          <p:spPr bwMode="auto">
            <a:xfrm>
              <a:off x="854076" y="2905125"/>
              <a:ext cx="157163" cy="158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55">
              <a:extLst>
                <a:ext uri="{FF2B5EF4-FFF2-40B4-BE49-F238E27FC236}">
                  <a16:creationId xmlns:a16="http://schemas.microsoft.com/office/drawing/2014/main" id="{56B147EF-8B4B-4ED7-BF06-15DA2812F4BA}"/>
                </a:ext>
              </a:extLst>
            </p:cNvPr>
            <p:cNvSpPr>
              <a:spLocks noChangeArrowheads="1"/>
            </p:cNvSpPr>
            <p:nvPr/>
          </p:nvSpPr>
          <p:spPr bwMode="auto">
            <a:xfrm>
              <a:off x="1271588" y="2905125"/>
              <a:ext cx="153988" cy="158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56">
              <a:extLst>
                <a:ext uri="{FF2B5EF4-FFF2-40B4-BE49-F238E27FC236}">
                  <a16:creationId xmlns:a16="http://schemas.microsoft.com/office/drawing/2014/main" id="{404B716B-E73A-410D-BEA2-B4F6D8A02218}"/>
                </a:ext>
              </a:extLst>
            </p:cNvPr>
            <p:cNvSpPr>
              <a:spLocks/>
            </p:cNvSpPr>
            <p:nvPr/>
          </p:nvSpPr>
          <p:spPr bwMode="auto">
            <a:xfrm>
              <a:off x="366713" y="2354263"/>
              <a:ext cx="1085850" cy="533400"/>
            </a:xfrm>
            <a:custGeom>
              <a:avLst/>
              <a:gdLst>
                <a:gd name="T0" fmla="*/ 144 w 352"/>
                <a:gd name="T1" fmla="*/ 172 h 172"/>
                <a:gd name="T2" fmla="*/ 131 w 352"/>
                <a:gd name="T3" fmla="*/ 163 h 172"/>
                <a:gd name="T4" fmla="*/ 74 w 352"/>
                <a:gd name="T5" fmla="*/ 29 h 172"/>
                <a:gd name="T6" fmla="*/ 15 w 352"/>
                <a:gd name="T7" fmla="*/ 29 h 172"/>
                <a:gd name="T8" fmla="*/ 0 w 352"/>
                <a:gd name="T9" fmla="*/ 15 h 172"/>
                <a:gd name="T10" fmla="*/ 15 w 352"/>
                <a:gd name="T11" fmla="*/ 0 h 172"/>
                <a:gd name="T12" fmla="*/ 84 w 352"/>
                <a:gd name="T13" fmla="*/ 0 h 172"/>
                <a:gd name="T14" fmla="*/ 97 w 352"/>
                <a:gd name="T15" fmla="*/ 9 h 172"/>
                <a:gd name="T16" fmla="*/ 154 w 352"/>
                <a:gd name="T17" fmla="*/ 142 h 172"/>
                <a:gd name="T18" fmla="*/ 337 w 352"/>
                <a:gd name="T19" fmla="*/ 142 h 172"/>
                <a:gd name="T20" fmla="*/ 352 w 352"/>
                <a:gd name="T21" fmla="*/ 157 h 172"/>
                <a:gd name="T22" fmla="*/ 337 w 352"/>
                <a:gd name="T23" fmla="*/ 172 h 172"/>
                <a:gd name="T24" fmla="*/ 144 w 352"/>
                <a:gd name="T25"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172">
                  <a:moveTo>
                    <a:pt x="144" y="172"/>
                  </a:moveTo>
                  <a:cubicBezTo>
                    <a:pt x="131" y="163"/>
                    <a:pt x="131" y="163"/>
                    <a:pt x="131" y="163"/>
                  </a:cubicBezTo>
                  <a:cubicBezTo>
                    <a:pt x="74" y="29"/>
                    <a:pt x="74" y="29"/>
                    <a:pt x="74" y="29"/>
                  </a:cubicBezTo>
                  <a:cubicBezTo>
                    <a:pt x="15" y="29"/>
                    <a:pt x="15" y="29"/>
                    <a:pt x="15" y="29"/>
                  </a:cubicBezTo>
                  <a:cubicBezTo>
                    <a:pt x="7" y="29"/>
                    <a:pt x="0" y="23"/>
                    <a:pt x="0" y="15"/>
                  </a:cubicBezTo>
                  <a:cubicBezTo>
                    <a:pt x="0" y="7"/>
                    <a:pt x="7" y="0"/>
                    <a:pt x="15" y="0"/>
                  </a:cubicBezTo>
                  <a:cubicBezTo>
                    <a:pt x="84" y="0"/>
                    <a:pt x="84" y="0"/>
                    <a:pt x="84" y="0"/>
                  </a:cubicBezTo>
                  <a:cubicBezTo>
                    <a:pt x="97" y="9"/>
                    <a:pt x="97" y="9"/>
                    <a:pt x="97" y="9"/>
                  </a:cubicBezTo>
                  <a:cubicBezTo>
                    <a:pt x="154" y="142"/>
                    <a:pt x="154" y="142"/>
                    <a:pt x="154" y="142"/>
                  </a:cubicBezTo>
                  <a:cubicBezTo>
                    <a:pt x="337" y="142"/>
                    <a:pt x="337" y="142"/>
                    <a:pt x="337" y="142"/>
                  </a:cubicBezTo>
                  <a:cubicBezTo>
                    <a:pt x="346" y="142"/>
                    <a:pt x="352" y="149"/>
                    <a:pt x="352" y="157"/>
                  </a:cubicBezTo>
                  <a:cubicBezTo>
                    <a:pt x="352" y="165"/>
                    <a:pt x="346" y="172"/>
                    <a:pt x="337" y="172"/>
                  </a:cubicBezTo>
                  <a:lnTo>
                    <a:pt x="144" y="1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57">
              <a:extLst>
                <a:ext uri="{FF2B5EF4-FFF2-40B4-BE49-F238E27FC236}">
                  <a16:creationId xmlns:a16="http://schemas.microsoft.com/office/drawing/2014/main" id="{D89F9B47-84B3-4854-90DC-7FACE16061E3}"/>
                </a:ext>
              </a:extLst>
            </p:cNvPr>
            <p:cNvSpPr>
              <a:spLocks noEditPoints="1"/>
            </p:cNvSpPr>
            <p:nvPr/>
          </p:nvSpPr>
          <p:spPr bwMode="auto">
            <a:xfrm>
              <a:off x="700088" y="2262188"/>
              <a:ext cx="908050" cy="517525"/>
            </a:xfrm>
            <a:custGeom>
              <a:avLst/>
              <a:gdLst>
                <a:gd name="T0" fmla="*/ 259 w 294"/>
                <a:gd name="T1" fmla="*/ 0 h 167"/>
                <a:gd name="T2" fmla="*/ 190 w 294"/>
                <a:gd name="T3" fmla="*/ 0 h 167"/>
                <a:gd name="T4" fmla="*/ 104 w 294"/>
                <a:gd name="T5" fmla="*/ 0 h 167"/>
                <a:gd name="T6" fmla="*/ 36 w 294"/>
                <a:gd name="T7" fmla="*/ 0 h 167"/>
                <a:gd name="T8" fmla="*/ 9 w 294"/>
                <a:gd name="T9" fmla="*/ 40 h 167"/>
                <a:gd name="T10" fmla="*/ 44 w 294"/>
                <a:gd name="T11" fmla="*/ 128 h 167"/>
                <a:gd name="T12" fmla="*/ 103 w 294"/>
                <a:gd name="T13" fmla="*/ 167 h 167"/>
                <a:gd name="T14" fmla="*/ 192 w 294"/>
                <a:gd name="T15" fmla="*/ 167 h 167"/>
                <a:gd name="T16" fmla="*/ 250 w 294"/>
                <a:gd name="T17" fmla="*/ 128 h 167"/>
                <a:gd name="T18" fmla="*/ 286 w 294"/>
                <a:gd name="T19" fmla="*/ 40 h 167"/>
                <a:gd name="T20" fmla="*/ 259 w 294"/>
                <a:gd name="T21" fmla="*/ 0 h 167"/>
                <a:gd name="T22" fmla="*/ 148 w 294"/>
                <a:gd name="T23" fmla="*/ 139 h 167"/>
                <a:gd name="T24" fmla="*/ 87 w 294"/>
                <a:gd name="T25" fmla="*/ 79 h 167"/>
                <a:gd name="T26" fmla="*/ 148 w 294"/>
                <a:gd name="T27" fmla="*/ 18 h 167"/>
                <a:gd name="T28" fmla="*/ 208 w 294"/>
                <a:gd name="T29" fmla="*/ 79 h 167"/>
                <a:gd name="T30" fmla="*/ 148 w 294"/>
                <a:gd name="T31" fmla="*/ 13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4" h="167">
                  <a:moveTo>
                    <a:pt x="259" y="0"/>
                  </a:moveTo>
                  <a:cubicBezTo>
                    <a:pt x="190" y="0"/>
                    <a:pt x="190" y="0"/>
                    <a:pt x="190" y="0"/>
                  </a:cubicBezTo>
                  <a:cubicBezTo>
                    <a:pt x="167" y="0"/>
                    <a:pt x="128" y="0"/>
                    <a:pt x="104" y="0"/>
                  </a:cubicBezTo>
                  <a:cubicBezTo>
                    <a:pt x="36" y="0"/>
                    <a:pt x="36" y="0"/>
                    <a:pt x="36" y="0"/>
                  </a:cubicBezTo>
                  <a:cubicBezTo>
                    <a:pt x="12" y="0"/>
                    <a:pt x="0" y="18"/>
                    <a:pt x="9" y="40"/>
                  </a:cubicBezTo>
                  <a:cubicBezTo>
                    <a:pt x="44" y="128"/>
                    <a:pt x="44" y="128"/>
                    <a:pt x="44" y="128"/>
                  </a:cubicBezTo>
                  <a:cubicBezTo>
                    <a:pt x="53" y="149"/>
                    <a:pt x="79" y="167"/>
                    <a:pt x="103" y="167"/>
                  </a:cubicBezTo>
                  <a:cubicBezTo>
                    <a:pt x="192" y="167"/>
                    <a:pt x="192" y="167"/>
                    <a:pt x="192" y="167"/>
                  </a:cubicBezTo>
                  <a:cubicBezTo>
                    <a:pt x="215" y="167"/>
                    <a:pt x="242" y="149"/>
                    <a:pt x="250" y="128"/>
                  </a:cubicBezTo>
                  <a:cubicBezTo>
                    <a:pt x="286" y="40"/>
                    <a:pt x="286" y="40"/>
                    <a:pt x="286" y="40"/>
                  </a:cubicBezTo>
                  <a:cubicBezTo>
                    <a:pt x="294" y="18"/>
                    <a:pt x="282" y="0"/>
                    <a:pt x="259" y="0"/>
                  </a:cubicBezTo>
                  <a:close/>
                  <a:moveTo>
                    <a:pt x="148" y="139"/>
                  </a:moveTo>
                  <a:cubicBezTo>
                    <a:pt x="114" y="139"/>
                    <a:pt x="87" y="112"/>
                    <a:pt x="87" y="79"/>
                  </a:cubicBezTo>
                  <a:cubicBezTo>
                    <a:pt x="87" y="45"/>
                    <a:pt x="114" y="18"/>
                    <a:pt x="148" y="18"/>
                  </a:cubicBezTo>
                  <a:cubicBezTo>
                    <a:pt x="181" y="18"/>
                    <a:pt x="208" y="45"/>
                    <a:pt x="208" y="79"/>
                  </a:cubicBezTo>
                  <a:cubicBezTo>
                    <a:pt x="208" y="112"/>
                    <a:pt x="181" y="139"/>
                    <a:pt x="148" y="1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58">
              <a:extLst>
                <a:ext uri="{FF2B5EF4-FFF2-40B4-BE49-F238E27FC236}">
                  <a16:creationId xmlns:a16="http://schemas.microsoft.com/office/drawing/2014/main" id="{C4ABDBEE-1A9D-4F60-8500-6B34FC445010}"/>
                </a:ext>
              </a:extLst>
            </p:cNvPr>
            <p:cNvSpPr>
              <a:spLocks/>
            </p:cNvSpPr>
            <p:nvPr/>
          </p:nvSpPr>
          <p:spPr bwMode="auto">
            <a:xfrm>
              <a:off x="1023938" y="2373313"/>
              <a:ext cx="261938" cy="263525"/>
            </a:xfrm>
            <a:custGeom>
              <a:avLst/>
              <a:gdLst>
                <a:gd name="T0" fmla="*/ 80 w 85"/>
                <a:gd name="T1" fmla="*/ 31 h 85"/>
                <a:gd name="T2" fmla="*/ 55 w 85"/>
                <a:gd name="T3" fmla="*/ 31 h 85"/>
                <a:gd name="T4" fmla="*/ 55 w 85"/>
                <a:gd name="T5" fmla="*/ 5 h 85"/>
                <a:gd name="T6" fmla="*/ 48 w 85"/>
                <a:gd name="T7" fmla="*/ 0 h 85"/>
                <a:gd name="T8" fmla="*/ 37 w 85"/>
                <a:gd name="T9" fmla="*/ 0 h 85"/>
                <a:gd name="T10" fmla="*/ 31 w 85"/>
                <a:gd name="T11" fmla="*/ 5 h 85"/>
                <a:gd name="T12" fmla="*/ 31 w 85"/>
                <a:gd name="T13" fmla="*/ 31 h 85"/>
                <a:gd name="T14" fmla="*/ 6 w 85"/>
                <a:gd name="T15" fmla="*/ 31 h 85"/>
                <a:gd name="T16" fmla="*/ 0 w 85"/>
                <a:gd name="T17" fmla="*/ 37 h 85"/>
                <a:gd name="T18" fmla="*/ 0 w 85"/>
                <a:gd name="T19" fmla="*/ 40 h 85"/>
                <a:gd name="T20" fmla="*/ 0 w 85"/>
                <a:gd name="T21" fmla="*/ 47 h 85"/>
                <a:gd name="T22" fmla="*/ 0 w 85"/>
                <a:gd name="T23" fmla="*/ 48 h 85"/>
                <a:gd name="T24" fmla="*/ 6 w 85"/>
                <a:gd name="T25" fmla="*/ 54 h 85"/>
                <a:gd name="T26" fmla="*/ 31 w 85"/>
                <a:gd name="T27" fmla="*/ 54 h 85"/>
                <a:gd name="T28" fmla="*/ 31 w 85"/>
                <a:gd name="T29" fmla="*/ 80 h 85"/>
                <a:gd name="T30" fmla="*/ 37 w 85"/>
                <a:gd name="T31" fmla="*/ 85 h 85"/>
                <a:gd name="T32" fmla="*/ 48 w 85"/>
                <a:gd name="T33" fmla="*/ 85 h 85"/>
                <a:gd name="T34" fmla="*/ 55 w 85"/>
                <a:gd name="T35" fmla="*/ 80 h 85"/>
                <a:gd name="T36" fmla="*/ 55 w 85"/>
                <a:gd name="T37" fmla="*/ 54 h 85"/>
                <a:gd name="T38" fmla="*/ 80 w 85"/>
                <a:gd name="T39" fmla="*/ 54 h 85"/>
                <a:gd name="T40" fmla="*/ 85 w 85"/>
                <a:gd name="T41" fmla="*/ 48 h 85"/>
                <a:gd name="T42" fmla="*/ 85 w 85"/>
                <a:gd name="T43" fmla="*/ 47 h 85"/>
                <a:gd name="T44" fmla="*/ 85 w 85"/>
                <a:gd name="T45" fmla="*/ 40 h 85"/>
                <a:gd name="T46" fmla="*/ 85 w 85"/>
                <a:gd name="T47" fmla="*/ 37 h 85"/>
                <a:gd name="T48" fmla="*/ 80 w 85"/>
                <a:gd name="T49" fmla="*/ 3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5" h="85">
                  <a:moveTo>
                    <a:pt x="80" y="31"/>
                  </a:moveTo>
                  <a:cubicBezTo>
                    <a:pt x="55" y="31"/>
                    <a:pt x="55" y="31"/>
                    <a:pt x="55" y="31"/>
                  </a:cubicBezTo>
                  <a:cubicBezTo>
                    <a:pt x="55" y="5"/>
                    <a:pt x="55" y="5"/>
                    <a:pt x="55" y="5"/>
                  </a:cubicBezTo>
                  <a:cubicBezTo>
                    <a:pt x="55" y="2"/>
                    <a:pt x="52" y="0"/>
                    <a:pt x="48" y="0"/>
                  </a:cubicBezTo>
                  <a:cubicBezTo>
                    <a:pt x="37" y="0"/>
                    <a:pt x="37" y="0"/>
                    <a:pt x="37" y="0"/>
                  </a:cubicBezTo>
                  <a:cubicBezTo>
                    <a:pt x="33" y="0"/>
                    <a:pt x="31" y="2"/>
                    <a:pt x="31" y="5"/>
                  </a:cubicBezTo>
                  <a:cubicBezTo>
                    <a:pt x="31" y="31"/>
                    <a:pt x="31" y="31"/>
                    <a:pt x="31" y="31"/>
                  </a:cubicBezTo>
                  <a:cubicBezTo>
                    <a:pt x="6" y="31"/>
                    <a:pt x="6" y="31"/>
                    <a:pt x="6" y="31"/>
                  </a:cubicBezTo>
                  <a:cubicBezTo>
                    <a:pt x="3" y="31"/>
                    <a:pt x="0" y="33"/>
                    <a:pt x="0" y="37"/>
                  </a:cubicBezTo>
                  <a:cubicBezTo>
                    <a:pt x="0" y="40"/>
                    <a:pt x="0" y="40"/>
                    <a:pt x="0" y="40"/>
                  </a:cubicBezTo>
                  <a:cubicBezTo>
                    <a:pt x="0" y="47"/>
                    <a:pt x="0" y="47"/>
                    <a:pt x="0" y="47"/>
                  </a:cubicBezTo>
                  <a:cubicBezTo>
                    <a:pt x="0" y="48"/>
                    <a:pt x="0" y="48"/>
                    <a:pt x="0" y="48"/>
                  </a:cubicBezTo>
                  <a:cubicBezTo>
                    <a:pt x="0" y="52"/>
                    <a:pt x="3" y="54"/>
                    <a:pt x="6" y="54"/>
                  </a:cubicBezTo>
                  <a:cubicBezTo>
                    <a:pt x="31" y="54"/>
                    <a:pt x="31" y="54"/>
                    <a:pt x="31" y="54"/>
                  </a:cubicBezTo>
                  <a:cubicBezTo>
                    <a:pt x="31" y="80"/>
                    <a:pt x="31" y="80"/>
                    <a:pt x="31" y="80"/>
                  </a:cubicBezTo>
                  <a:cubicBezTo>
                    <a:pt x="31" y="83"/>
                    <a:pt x="33" y="85"/>
                    <a:pt x="37" y="85"/>
                  </a:cubicBezTo>
                  <a:cubicBezTo>
                    <a:pt x="48" y="85"/>
                    <a:pt x="48" y="85"/>
                    <a:pt x="48" y="85"/>
                  </a:cubicBezTo>
                  <a:cubicBezTo>
                    <a:pt x="52" y="85"/>
                    <a:pt x="55" y="83"/>
                    <a:pt x="55" y="80"/>
                  </a:cubicBezTo>
                  <a:cubicBezTo>
                    <a:pt x="55" y="54"/>
                    <a:pt x="55" y="54"/>
                    <a:pt x="55" y="54"/>
                  </a:cubicBezTo>
                  <a:cubicBezTo>
                    <a:pt x="80" y="54"/>
                    <a:pt x="80" y="54"/>
                    <a:pt x="80" y="54"/>
                  </a:cubicBezTo>
                  <a:cubicBezTo>
                    <a:pt x="83" y="54"/>
                    <a:pt x="85" y="52"/>
                    <a:pt x="85" y="48"/>
                  </a:cubicBezTo>
                  <a:cubicBezTo>
                    <a:pt x="85" y="47"/>
                    <a:pt x="85" y="47"/>
                    <a:pt x="85" y="47"/>
                  </a:cubicBezTo>
                  <a:cubicBezTo>
                    <a:pt x="85" y="40"/>
                    <a:pt x="85" y="40"/>
                    <a:pt x="85" y="40"/>
                  </a:cubicBezTo>
                  <a:cubicBezTo>
                    <a:pt x="85" y="37"/>
                    <a:pt x="85" y="37"/>
                    <a:pt x="85" y="37"/>
                  </a:cubicBezTo>
                  <a:cubicBezTo>
                    <a:pt x="85" y="33"/>
                    <a:pt x="83" y="31"/>
                    <a:pt x="8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 name="Title 3">
            <a:extLst>
              <a:ext uri="{FF2B5EF4-FFF2-40B4-BE49-F238E27FC236}">
                <a16:creationId xmlns:a16="http://schemas.microsoft.com/office/drawing/2014/main" id="{48BD54B7-1BF0-4508-A8BF-86FA956755DA}"/>
              </a:ext>
            </a:extLst>
          </p:cNvPr>
          <p:cNvSpPr>
            <a:spLocks noGrp="1"/>
          </p:cNvSpPr>
          <p:nvPr>
            <p:ph type="title"/>
          </p:nvPr>
        </p:nvSpPr>
        <p:spPr>
          <a:xfrm>
            <a:off x="200687" y="18960"/>
            <a:ext cx="8970581" cy="914400"/>
          </a:xfrm>
        </p:spPr>
        <p:txBody>
          <a:bodyPr>
            <a:noAutofit/>
          </a:bodyPr>
          <a:lstStyle/>
          <a:p>
            <a:r>
              <a:rPr lang="en-GB" sz="2000" b="1" dirty="0"/>
              <a:t>Via the </a:t>
            </a:r>
            <a:r>
              <a:rPr lang="en-GB" sz="2000" b="1" dirty="0" err="1"/>
              <a:t>Unitaid</a:t>
            </a:r>
            <a:r>
              <a:rPr lang="en-GB" sz="2000" b="1" dirty="0"/>
              <a:t> Optimal Project, CHAI is catalytically procuring </a:t>
            </a:r>
            <a:r>
              <a:rPr lang="en-GB" sz="2000" b="1" dirty="0" err="1"/>
              <a:t>pDTG</a:t>
            </a:r>
            <a:r>
              <a:rPr lang="en-GB" sz="2000" b="1" dirty="0"/>
              <a:t> for 6 countries to generate early product experience and seed the market for wide-scale access</a:t>
            </a:r>
            <a:endParaRPr lang="en-US" sz="2000" dirty="0"/>
          </a:p>
        </p:txBody>
      </p:sp>
    </p:spTree>
    <p:extLst>
      <p:ext uri="{BB962C8B-B14F-4D97-AF65-F5344CB8AC3E}">
        <p14:creationId xmlns:p14="http://schemas.microsoft.com/office/powerpoint/2010/main" val="2327492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7F7F75F-BE6C-4B5B-8307-081F314F749D}"/>
              </a:ext>
            </a:extLst>
          </p:cNvPr>
          <p:cNvSpPr>
            <a:spLocks noChangeArrowheads="1"/>
          </p:cNvSpPr>
          <p:nvPr/>
        </p:nvSpPr>
        <p:spPr bwMode="auto">
          <a:xfrm>
            <a:off x="716278" y="2052916"/>
            <a:ext cx="7132321" cy="533400"/>
          </a:xfrm>
          <a:prstGeom prst="rect">
            <a:avLst/>
          </a:prstGeom>
          <a:solidFill>
            <a:srgbClr val="99CCFF"/>
          </a:solidFill>
          <a:ln w="9525">
            <a:noFill/>
            <a:miter lim="800000"/>
            <a:headEnd/>
            <a:tailEnd/>
          </a:ln>
        </p:spPr>
        <p:txBody>
          <a:bodyPr wrap="none" anchor="ctr"/>
          <a:lstStyle/>
          <a:p>
            <a:pPr eaLnBrk="0" hangingPunct="0"/>
            <a:endParaRPr lang="en-US" sz="2000"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D25BCD54-FA96-4F3D-B2FD-3E02508C9201}"/>
              </a:ext>
            </a:extLst>
          </p:cNvPr>
          <p:cNvSpPr>
            <a:spLocks noGrp="1"/>
          </p:cNvSpPr>
          <p:nvPr>
            <p:ph type="title"/>
          </p:nvPr>
        </p:nvSpPr>
        <p:spPr>
          <a:xfrm>
            <a:off x="0" y="0"/>
            <a:ext cx="9144000" cy="914400"/>
          </a:xfrm>
          <a:ln>
            <a:solidFill>
              <a:schemeClr val="tx1"/>
            </a:solidFill>
          </a:ln>
        </p:spPr>
        <p:txBody>
          <a:bodyPr>
            <a:normAutofit/>
          </a:bodyPr>
          <a:lstStyle/>
          <a:p>
            <a:r>
              <a:rPr lang="en-GB" dirty="0"/>
              <a:t>	</a:t>
            </a:r>
            <a:r>
              <a:rPr lang="en-GB" b="1" dirty="0"/>
              <a:t>Agenda</a:t>
            </a:r>
          </a:p>
        </p:txBody>
      </p:sp>
      <p:sp>
        <p:nvSpPr>
          <p:cNvPr id="15" name="KMA6C131B">
            <a:extLst>
              <a:ext uri="{FF2B5EF4-FFF2-40B4-BE49-F238E27FC236}">
                <a16:creationId xmlns:a16="http://schemas.microsoft.com/office/drawing/2014/main" id="{7AFC5FEB-D832-4DE9-95A0-D2EB8B488CA3}"/>
              </a:ext>
            </a:extLst>
          </p:cNvPr>
          <p:cNvSpPr>
            <a:spLocks noChangeArrowheads="1"/>
          </p:cNvSpPr>
          <p:nvPr>
            <p:custDataLst>
              <p:tags r:id="rId1"/>
            </p:custDataLst>
          </p:nvPr>
        </p:nvSpPr>
        <p:spPr bwMode="auto">
          <a:xfrm>
            <a:off x="913999" y="1970424"/>
            <a:ext cx="9449602" cy="1853137"/>
          </a:xfrm>
          <a:prstGeom prst="rect">
            <a:avLst/>
          </a:prstGeom>
          <a:noFill/>
          <a:ln w="9525" algn="ctr">
            <a:noFill/>
            <a:miter lim="800000"/>
            <a:headEnd/>
            <a:tailEnd/>
          </a:ln>
        </p:spPr>
        <p:txBody>
          <a:bodyPr wrap="square" lIns="46800" tIns="46800" rIns="46800" bIns="46800">
            <a:spAutoFit/>
          </a:bodyPr>
          <a:lstStyle/>
          <a:p>
            <a:pPr marL="338138" indent="-338138" defTabSz="981075" eaLnBrk="0" hangingPunct="0">
              <a:lnSpc>
                <a:spcPct val="150000"/>
              </a:lnSpc>
              <a:spcBef>
                <a:spcPts val="600"/>
              </a:spcBef>
              <a:buClr>
                <a:schemeClr val="tx1"/>
              </a:buClr>
              <a:buFont typeface="Verdana" pitchFamily="34" charset="0"/>
              <a:buChar char="•"/>
            </a:pPr>
            <a:r>
              <a:rPr lang="en-US" sz="2400" dirty="0">
                <a:latin typeface="Calibri" panose="020F0502020204030204" pitchFamily="34" charset="0"/>
                <a:cs typeface="Arial" panose="020B0604020202020204" pitchFamily="34" charset="0"/>
              </a:rPr>
              <a:t>Clinical Overview </a:t>
            </a:r>
          </a:p>
          <a:p>
            <a:pPr marL="338138" indent="-338138" defTabSz="981075" eaLnBrk="0" hangingPunct="0">
              <a:lnSpc>
                <a:spcPct val="150000"/>
              </a:lnSpc>
              <a:spcBef>
                <a:spcPts val="600"/>
              </a:spcBef>
              <a:buClr>
                <a:schemeClr val="tx1"/>
              </a:buClr>
              <a:buFont typeface="Verdana" pitchFamily="34" charset="0"/>
              <a:buChar char="•"/>
            </a:pPr>
            <a:r>
              <a:rPr lang="en-US" sz="2400" dirty="0">
                <a:latin typeface="Calibri" panose="020F0502020204030204" pitchFamily="34" charset="0"/>
                <a:cs typeface="Arial" panose="020B0604020202020204" pitchFamily="34" charset="0"/>
              </a:rPr>
              <a:t>Market Updates &amp; Implementation Considerations </a:t>
            </a:r>
          </a:p>
          <a:p>
            <a:pPr marL="338138" indent="-338138" defTabSz="981075" eaLnBrk="0" hangingPunct="0">
              <a:lnSpc>
                <a:spcPct val="150000"/>
              </a:lnSpc>
              <a:spcBef>
                <a:spcPts val="600"/>
              </a:spcBef>
              <a:buClr>
                <a:schemeClr val="tx1"/>
              </a:buClr>
              <a:buFont typeface="Verdana" pitchFamily="34" charset="0"/>
              <a:buChar char="•"/>
            </a:pPr>
            <a:r>
              <a:rPr lang="en-US" sz="2400" dirty="0">
                <a:latin typeface="Calibri" panose="020F0502020204030204" pitchFamily="34" charset="0"/>
                <a:cs typeface="Arial" panose="020B0604020202020204" pitchFamily="34" charset="0"/>
              </a:rPr>
              <a:t>FAQs</a:t>
            </a:r>
          </a:p>
        </p:txBody>
      </p:sp>
    </p:spTree>
    <p:extLst>
      <p:ext uri="{BB962C8B-B14F-4D97-AF65-F5344CB8AC3E}">
        <p14:creationId xmlns:p14="http://schemas.microsoft.com/office/powerpoint/2010/main" val="3597601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BCD54-FA96-4F3D-B2FD-3E02508C9201}"/>
              </a:ext>
            </a:extLst>
          </p:cNvPr>
          <p:cNvSpPr>
            <a:spLocks noGrp="1"/>
          </p:cNvSpPr>
          <p:nvPr>
            <p:ph type="title"/>
          </p:nvPr>
        </p:nvSpPr>
        <p:spPr>
          <a:xfrm>
            <a:off x="0" y="0"/>
            <a:ext cx="9144000" cy="914400"/>
          </a:xfrm>
          <a:ln>
            <a:solidFill>
              <a:schemeClr val="tx1"/>
            </a:solidFill>
          </a:ln>
        </p:spPr>
        <p:txBody>
          <a:bodyPr>
            <a:normAutofit/>
          </a:bodyPr>
          <a:lstStyle/>
          <a:p>
            <a:r>
              <a:rPr lang="en-GB" b="1" dirty="0"/>
              <a:t>	Agenda</a:t>
            </a:r>
          </a:p>
        </p:txBody>
      </p:sp>
      <p:sp>
        <p:nvSpPr>
          <p:cNvPr id="13" name="Rectangle 4">
            <a:extLst>
              <a:ext uri="{FF2B5EF4-FFF2-40B4-BE49-F238E27FC236}">
                <a16:creationId xmlns:a16="http://schemas.microsoft.com/office/drawing/2014/main" id="{2DC4EA5D-3688-41C3-BAAA-9CAB485C5B42}"/>
              </a:ext>
            </a:extLst>
          </p:cNvPr>
          <p:cNvSpPr>
            <a:spLocks noChangeArrowheads="1"/>
          </p:cNvSpPr>
          <p:nvPr/>
        </p:nvSpPr>
        <p:spPr bwMode="auto">
          <a:xfrm>
            <a:off x="716278" y="3329266"/>
            <a:ext cx="7132321" cy="533400"/>
          </a:xfrm>
          <a:prstGeom prst="rect">
            <a:avLst/>
          </a:prstGeom>
          <a:solidFill>
            <a:srgbClr val="99CCFF"/>
          </a:solidFill>
          <a:ln w="9525">
            <a:noFill/>
            <a:miter lim="800000"/>
            <a:headEnd/>
            <a:tailEnd/>
          </a:ln>
        </p:spPr>
        <p:txBody>
          <a:bodyPr wrap="none" anchor="ctr"/>
          <a:lstStyle/>
          <a:p>
            <a:pPr eaLnBrk="0" hangingPunct="0"/>
            <a:endParaRPr lang="en-US" sz="2000" dirty="0">
              <a:latin typeface="Arial" panose="020B0604020202020204" pitchFamily="34" charset="0"/>
              <a:cs typeface="Arial" panose="020B0604020202020204" pitchFamily="34" charset="0"/>
            </a:endParaRPr>
          </a:p>
        </p:txBody>
      </p:sp>
      <p:sp>
        <p:nvSpPr>
          <p:cNvPr id="15" name="KMA6C131B">
            <a:extLst>
              <a:ext uri="{FF2B5EF4-FFF2-40B4-BE49-F238E27FC236}">
                <a16:creationId xmlns:a16="http://schemas.microsoft.com/office/drawing/2014/main" id="{7AFC5FEB-D832-4DE9-95A0-D2EB8B488CA3}"/>
              </a:ext>
            </a:extLst>
          </p:cNvPr>
          <p:cNvSpPr>
            <a:spLocks noChangeArrowheads="1"/>
          </p:cNvSpPr>
          <p:nvPr>
            <p:custDataLst>
              <p:tags r:id="rId1"/>
            </p:custDataLst>
          </p:nvPr>
        </p:nvSpPr>
        <p:spPr bwMode="auto">
          <a:xfrm>
            <a:off x="913999" y="1970424"/>
            <a:ext cx="9449602" cy="1853137"/>
          </a:xfrm>
          <a:prstGeom prst="rect">
            <a:avLst/>
          </a:prstGeom>
          <a:noFill/>
          <a:ln w="9525" algn="ctr">
            <a:noFill/>
            <a:miter lim="800000"/>
            <a:headEnd/>
            <a:tailEnd/>
          </a:ln>
        </p:spPr>
        <p:txBody>
          <a:bodyPr wrap="square" lIns="46800" tIns="46800" rIns="46800" bIns="46800">
            <a:spAutoFit/>
          </a:bodyPr>
          <a:lstStyle/>
          <a:p>
            <a:pPr marL="338138" indent="-338138" defTabSz="981075" eaLnBrk="0" hangingPunct="0">
              <a:lnSpc>
                <a:spcPct val="150000"/>
              </a:lnSpc>
              <a:spcBef>
                <a:spcPts val="600"/>
              </a:spcBef>
              <a:buClr>
                <a:schemeClr val="tx1"/>
              </a:buClr>
              <a:buFont typeface="Verdana" pitchFamily="34" charset="0"/>
              <a:buChar char="•"/>
            </a:pPr>
            <a:r>
              <a:rPr lang="en-US" sz="2400" dirty="0">
                <a:latin typeface="Calibri" panose="020F0502020204030204" pitchFamily="34" charset="0"/>
                <a:cs typeface="Arial" panose="020B0604020202020204" pitchFamily="34" charset="0"/>
              </a:rPr>
              <a:t>Clinical Overview </a:t>
            </a:r>
          </a:p>
          <a:p>
            <a:pPr marL="338138" indent="-338138" defTabSz="981075" eaLnBrk="0" hangingPunct="0">
              <a:lnSpc>
                <a:spcPct val="150000"/>
              </a:lnSpc>
              <a:spcBef>
                <a:spcPts val="600"/>
              </a:spcBef>
              <a:buClr>
                <a:schemeClr val="tx1"/>
              </a:buClr>
              <a:buFont typeface="Verdana" pitchFamily="34" charset="0"/>
              <a:buChar char="•"/>
            </a:pPr>
            <a:r>
              <a:rPr lang="en-US" sz="2400" dirty="0">
                <a:latin typeface="Calibri" panose="020F0502020204030204" pitchFamily="34" charset="0"/>
                <a:cs typeface="Arial" panose="020B0604020202020204" pitchFamily="34" charset="0"/>
              </a:rPr>
              <a:t>Market Updates &amp; Implementation Considerations </a:t>
            </a:r>
          </a:p>
          <a:p>
            <a:pPr marL="338138" indent="-338138" defTabSz="981075" eaLnBrk="0" hangingPunct="0">
              <a:lnSpc>
                <a:spcPct val="150000"/>
              </a:lnSpc>
              <a:spcBef>
                <a:spcPts val="600"/>
              </a:spcBef>
              <a:buClr>
                <a:schemeClr val="tx1"/>
              </a:buClr>
              <a:buFont typeface="Verdana" pitchFamily="34" charset="0"/>
              <a:buChar char="•"/>
            </a:pPr>
            <a:r>
              <a:rPr lang="en-US" sz="2400" dirty="0">
                <a:latin typeface="Calibri" panose="020F0502020204030204" pitchFamily="34" charset="0"/>
                <a:cs typeface="Arial" panose="020B0604020202020204" pitchFamily="34" charset="0"/>
              </a:rPr>
              <a:t>FAQs</a:t>
            </a:r>
          </a:p>
        </p:txBody>
      </p:sp>
    </p:spTree>
    <p:extLst>
      <p:ext uri="{BB962C8B-B14F-4D97-AF65-F5344CB8AC3E}">
        <p14:creationId xmlns:p14="http://schemas.microsoft.com/office/powerpoint/2010/main" val="2175609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Overview</a:t>
            </a:r>
          </a:p>
        </p:txBody>
      </p:sp>
      <p:sp>
        <p:nvSpPr>
          <p:cNvPr id="6" name="Rectangle 5">
            <a:extLst>
              <a:ext uri="{FF2B5EF4-FFF2-40B4-BE49-F238E27FC236}">
                <a16:creationId xmlns:a16="http://schemas.microsoft.com/office/drawing/2014/main" id="{8BA63418-F789-433E-8FC0-EE6C92A1AA68}"/>
              </a:ext>
            </a:extLst>
          </p:cNvPr>
          <p:cNvSpPr/>
          <p:nvPr/>
        </p:nvSpPr>
        <p:spPr>
          <a:xfrm>
            <a:off x="228600" y="1060174"/>
            <a:ext cx="8686800" cy="560566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R="0" lvl="0">
              <a:spcBef>
                <a:spcPts val="20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 What is pDTG? </a:t>
            </a:r>
            <a:r>
              <a:rPr lang="en-GB" b="1" i="0" dirty="0">
                <a:solidFill>
                  <a:schemeClr val="tx2">
                    <a:lumMod val="50000"/>
                  </a:schemeClr>
                </a:solidFill>
                <a:effectLst/>
                <a:ea typeface="Calibri" panose="020F0502020204030204" pitchFamily="34" charset="0"/>
                <a:cs typeface="Times New Roman" panose="02020603050405020304" pitchFamily="18" charset="0"/>
              </a:rPr>
              <a:t> </a:t>
            </a:r>
            <a:endParaRPr lang="en-GB" b="1" i="1" dirty="0">
              <a:solidFill>
                <a:schemeClr val="tx2">
                  <a:lumMod val="50000"/>
                </a:schemeClr>
              </a:solidFill>
              <a:effectLst/>
              <a:ea typeface="Times New Roman" panose="02020603050405020304" pitchFamily="18" charset="0"/>
              <a:cs typeface="Times New Roman" panose="02020603050405020304" pitchFamily="18" charset="0"/>
            </a:endParaRPr>
          </a:p>
          <a:p>
            <a:pPr marL="685800" lvl="1">
              <a:spcBef>
                <a:spcPts val="0"/>
              </a:spcBef>
              <a:spcAft>
                <a:spcPts val="1200"/>
              </a:spcAft>
            </a:pPr>
            <a:r>
              <a:rPr lang="en-US" sz="1900" dirty="0">
                <a:solidFill>
                  <a:schemeClr val="tx1"/>
                </a:solidFill>
                <a:effectLst/>
                <a:ea typeface="Calibri" panose="020F0502020204030204" pitchFamily="34" charset="0"/>
                <a:cs typeface="Times New Roman" panose="02020603050405020304" pitchFamily="18" charset="0"/>
              </a:rPr>
              <a:t>Paediatric DTG 10 mg dispersible, scored tablets (pDTG) is a new generic formulation of DTG that is used as part of ART for CLHIV who are at least 4 weeks of age and weigh at least 3 and up to 20 kg. pDTG only has to be taken once daily and comes in a sweet, strawberry cream flavour</a:t>
            </a:r>
            <a:r>
              <a:rPr lang="en-GB" sz="1900" dirty="0">
                <a:solidFill>
                  <a:schemeClr val="tx1"/>
                </a:solidFill>
                <a:effectLst/>
                <a:ea typeface="Calibri" panose="020F0502020204030204" pitchFamily="34" charset="0"/>
                <a:cs typeface="Times New Roman" panose="02020603050405020304" pitchFamily="18" charset="0"/>
              </a:rPr>
              <a:t>.</a:t>
            </a:r>
          </a:p>
          <a:p>
            <a:pPr marR="0" lvl="0">
              <a:spcBef>
                <a:spcPts val="20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2. What are the benefits of pDTG? </a:t>
            </a:r>
          </a:p>
          <a:p>
            <a:pPr marL="685800" lvl="1">
              <a:spcBef>
                <a:spcPts val="0"/>
              </a:spcBef>
              <a:spcAft>
                <a:spcPts val="1200"/>
              </a:spcAft>
            </a:pPr>
            <a:r>
              <a:rPr lang="en-GB" sz="1900" dirty="0">
                <a:solidFill>
                  <a:schemeClr val="tx1"/>
                </a:solidFill>
                <a:effectLst/>
                <a:ea typeface="Calibri" panose="020F0502020204030204" pitchFamily="34" charset="0"/>
                <a:cs typeface="Times New Roman" panose="02020603050405020304" pitchFamily="18" charset="0"/>
              </a:rPr>
              <a:t>pDTG’s benefits include higher genetic barrier of resistance over NNRTIs, minimal side effects and drug interactions, simpler means of administration in comparison to LPV/r, improved adherence, and a more rapid achievement of viral load suppression. </a:t>
            </a:r>
          </a:p>
          <a:p>
            <a:pPr marR="0" lvl="0">
              <a:spcBef>
                <a:spcPts val="20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3. When is pDTG expected to be available? </a:t>
            </a:r>
          </a:p>
          <a:p>
            <a:pPr marL="685800" lvl="1">
              <a:spcBef>
                <a:spcPts val="0"/>
              </a:spcBef>
              <a:spcAft>
                <a:spcPts val="800"/>
              </a:spcAft>
            </a:pPr>
            <a:r>
              <a:rPr lang="en-US" sz="1900" dirty="0">
                <a:solidFill>
                  <a:schemeClr val="tx1"/>
                </a:solidFill>
                <a:effectLst/>
                <a:ea typeface="Calibri" panose="020F0502020204030204" pitchFamily="34" charset="0"/>
                <a:cs typeface="Times New Roman" panose="02020603050405020304" pitchFamily="18" charset="0"/>
              </a:rPr>
              <a:t>Two generic manufacturers, Viatris (formerly Mylan) and Macleods, have filed for regulatory approval of pDTG with the US FDA. Both Viatris and Macleods have received tentative US FDA approval. Based on this approval, procurement began and in-country delivery took place in early Q2 2021 for early adopter countries and continues to take place in Q3 2021 and beyond in all other countries that rely on Global Fund to Fight AIDS, Tuberculosis, and Malaria (Global Fund), PEPFAR, and domestic funding for ARV procurement</a:t>
            </a:r>
            <a:r>
              <a:rPr lang="en-GB" sz="1900" dirty="0">
                <a:solidFill>
                  <a:schemeClr val="tx1"/>
                </a:solidFill>
                <a:effectLst/>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9860960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Advantages over LPV/r</a:t>
            </a:r>
          </a:p>
        </p:txBody>
      </p:sp>
      <p:sp>
        <p:nvSpPr>
          <p:cNvPr id="3" name="Rectangle 2">
            <a:extLst>
              <a:ext uri="{FF2B5EF4-FFF2-40B4-BE49-F238E27FC236}">
                <a16:creationId xmlns:a16="http://schemas.microsoft.com/office/drawing/2014/main" id="{7C5BC2F2-089A-49FF-90C1-88F40735F025}"/>
              </a:ext>
            </a:extLst>
          </p:cNvPr>
          <p:cNvSpPr/>
          <p:nvPr/>
        </p:nvSpPr>
        <p:spPr>
          <a:xfrm>
            <a:off x="228600" y="1170332"/>
            <a:ext cx="8686800" cy="526111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20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4. How does pDTG compare to LPV/r in terms of efficacy?</a:t>
            </a:r>
          </a:p>
          <a:p>
            <a:pPr lvl="1">
              <a:spcBef>
                <a:spcPts val="0"/>
              </a:spcBef>
              <a:spcAft>
                <a:spcPts val="1200"/>
              </a:spcAft>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While there </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have been studies comparing the efficacy of DTG to LPV/r in adults,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the ODYSSEY trial</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is the first trial to look at whether treatment combinations based on dolutegravir are effective and safe for children living with HIV (CLHIV). With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findings presented at IAS 2021</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ODYSSEY found that DTG-based regimens were superior to standard-of-care (SOC) treatment, including LPV/r-based regimens, in CLHIV who weighed between 3 and 14 kg. Children on DTG were approximately 11% less likely to experience treatment failure by 96 weeks than those on SOC regimens</a:t>
            </a:r>
            <a:r>
              <a:rPr lang="en-US" sz="1800" dirty="0">
                <a:solidFill>
                  <a:schemeClr val="tx1"/>
                </a:solidFill>
                <a:effectLst/>
                <a:ea typeface="Calibri" panose="020F0502020204030204" pitchFamily="34" charset="0"/>
                <a:cs typeface="Times New Roman" panose="02020603050405020304" pitchFamily="18" charset="0"/>
              </a:rPr>
              <a:t>.</a:t>
            </a:r>
            <a:endParaRPr lang="en-GB" sz="18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5. How does pDTG compare to LPV/r in terms of tolerability?</a:t>
            </a:r>
          </a:p>
          <a:p>
            <a:pPr lvl="1">
              <a:spcBef>
                <a:spcPts val="0"/>
              </a:spcBef>
              <a:spcAft>
                <a:spcPts val="0"/>
              </a:spcAft>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pDTG has a better side-effect profile and improved tolerability over LPV/r, which has been associated with diarrhoea, hyperlipidaemia, and decreased bone density. </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Side-effect data presented at IAS 2021 from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the ODYSSEY trial</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were reassuring. In particular, excessive weight gain was not seen with pDTG (as observed in some adult trials) and blood lipid values were lower than in the control arms. There was also no statistical difference in the rate of severe adverse events between the pDTG arm and SOC arm, reaffirming that pDTG is well-tolerated.</a:t>
            </a:r>
            <a:r>
              <a:rPr lang="en-US" sz="1800" dirty="0">
                <a:solidFill>
                  <a:schemeClr val="tx1"/>
                </a:solidFill>
                <a:effectLst/>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3085320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Advantages over LPV/r</a:t>
            </a:r>
          </a:p>
        </p:txBody>
      </p:sp>
      <p:sp>
        <p:nvSpPr>
          <p:cNvPr id="4" name="Rectangle 3">
            <a:extLst>
              <a:ext uri="{FF2B5EF4-FFF2-40B4-BE49-F238E27FC236}">
                <a16:creationId xmlns:a16="http://schemas.microsoft.com/office/drawing/2014/main" id="{834A58FA-64B5-4E7E-BA60-336BFFCCC487}"/>
              </a:ext>
            </a:extLst>
          </p:cNvPr>
          <p:cNvSpPr/>
          <p:nvPr/>
        </p:nvSpPr>
        <p:spPr>
          <a:xfrm>
            <a:off x="228600" y="1113183"/>
            <a:ext cx="8686800" cy="294198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6. How does pDTG compare to LPV/r in terms of convenience?</a:t>
            </a:r>
          </a:p>
          <a:p>
            <a:pPr lvl="1">
              <a:spcBef>
                <a:spcPts val="0"/>
              </a:spcBef>
              <a:spcAft>
                <a:spcPts val="0"/>
              </a:spcAft>
            </a:pPr>
            <a:r>
              <a:rPr lang="en-GB" sz="1800" dirty="0">
                <a:solidFill>
                  <a:schemeClr val="tx1"/>
                </a:solidFill>
                <a:effectLst/>
                <a:ea typeface="Calibri" panose="020F0502020204030204" pitchFamily="34" charset="0"/>
                <a:cs typeface="Times New Roman" panose="02020603050405020304" pitchFamily="18" charset="0"/>
              </a:rPr>
              <a:t>pDTG is taken once daily, whereas LPV/r is taken twice daily. The pDTG dispersible tablet eases ingestion versus the LPV/r tablet and is easier to administer than pellet and granule formulations. The pDTG dispersible tablet, with its strawberry cream flavour when dispersed in water, is also more palatable in comparison to LPV/r’s bitter taste, bolstering adherence. </a:t>
            </a:r>
          </a:p>
          <a:p>
            <a:pPr lvl="1">
              <a:spcBef>
                <a:spcPts val="0"/>
              </a:spcBef>
              <a:spcAft>
                <a:spcPts val="0"/>
              </a:spcAft>
            </a:pPr>
            <a:endParaRPr lang="en-GB" sz="18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7. How does pDTG compare to LPV/r in terms of price?</a:t>
            </a:r>
          </a:p>
          <a:p>
            <a:pPr lvl="1">
              <a:spcBef>
                <a:spcPts val="0"/>
              </a:spcBef>
              <a:spcAft>
                <a:spcPts val="0"/>
              </a:spcAft>
            </a:pPr>
            <a:r>
              <a:rPr lang="en-GB" sz="1800" dirty="0">
                <a:solidFill>
                  <a:schemeClr val="tx1"/>
                </a:solidFill>
                <a:effectLst/>
                <a:ea typeface="Times New Roman" panose="02020603050405020304" pitchFamily="18" charset="0"/>
                <a:cs typeface="Times New Roman" panose="02020603050405020304" pitchFamily="18" charset="0"/>
              </a:rPr>
              <a:t>pDTG offers considerable cost savings over alternative formulations with the new price agreement with Viatris and Macleods resulting in a cost of </a:t>
            </a:r>
            <a:r>
              <a:rPr lang="en-GB" sz="1800" dirty="0">
                <a:solidFill>
                  <a:schemeClr val="tx1"/>
                </a:solidFill>
                <a:effectLst/>
                <a:ea typeface="Times New Roman" panose="02020603050405020304" pitchFamily="18" charset="0"/>
                <a:cs typeface="Times New Roman" panose="02020603050405020304" pitchFamily="18" charset="0"/>
                <a:hlinkClick r:id="rId2"/>
              </a:rPr>
              <a:t>$4.50/bottle of 90 tablets (Ex-Works).</a:t>
            </a:r>
            <a:r>
              <a:rPr lang="en-GB" sz="1800" dirty="0">
                <a:solidFill>
                  <a:schemeClr val="tx1"/>
                </a:solidFill>
                <a:effectLst/>
                <a:ea typeface="Times New Roman" panose="02020603050405020304" pitchFamily="18" charset="0"/>
                <a:cs typeface="Times New Roman" panose="02020603050405020304" pitchFamily="18" charset="0"/>
              </a:rPr>
              <a:t> For a child in the 10-13.9 kg weight band, the pppy cost for ABC+3TC+DTG (10 mg) is ~$117. </a:t>
            </a:r>
          </a:p>
        </p:txBody>
      </p:sp>
      <p:graphicFrame>
        <p:nvGraphicFramePr>
          <p:cNvPr id="5" name="Table 4">
            <a:extLst>
              <a:ext uri="{FF2B5EF4-FFF2-40B4-BE49-F238E27FC236}">
                <a16:creationId xmlns:a16="http://schemas.microsoft.com/office/drawing/2014/main" id="{427CF1DB-CFCF-4AFD-9D96-CA58344E425D}"/>
              </a:ext>
            </a:extLst>
          </p:cNvPr>
          <p:cNvGraphicFramePr>
            <a:graphicFrameLocks noGrp="1"/>
          </p:cNvGraphicFramePr>
          <p:nvPr/>
        </p:nvGraphicFramePr>
        <p:xfrm>
          <a:off x="543339" y="4693810"/>
          <a:ext cx="8057322" cy="1812840"/>
        </p:xfrm>
        <a:graphic>
          <a:graphicData uri="http://schemas.openxmlformats.org/drawingml/2006/table">
            <a:tbl>
              <a:tblPr firstRow="1" firstCol="1" bandRow="1">
                <a:tableStyleId>{5C22544A-7EE6-4342-B048-85BDC9FD1C3A}</a:tableStyleId>
              </a:tblPr>
              <a:tblGrid>
                <a:gridCol w="4557973">
                  <a:extLst>
                    <a:ext uri="{9D8B030D-6E8A-4147-A177-3AD203B41FA5}">
                      <a16:colId xmlns:a16="http://schemas.microsoft.com/office/drawing/2014/main" val="280435090"/>
                    </a:ext>
                  </a:extLst>
                </a:gridCol>
                <a:gridCol w="882188">
                  <a:extLst>
                    <a:ext uri="{9D8B030D-6E8A-4147-A177-3AD203B41FA5}">
                      <a16:colId xmlns:a16="http://schemas.microsoft.com/office/drawing/2014/main" val="2321609476"/>
                    </a:ext>
                  </a:extLst>
                </a:gridCol>
                <a:gridCol w="808674">
                  <a:extLst>
                    <a:ext uri="{9D8B030D-6E8A-4147-A177-3AD203B41FA5}">
                      <a16:colId xmlns:a16="http://schemas.microsoft.com/office/drawing/2014/main" val="2324035621"/>
                    </a:ext>
                  </a:extLst>
                </a:gridCol>
                <a:gridCol w="911595">
                  <a:extLst>
                    <a:ext uri="{9D8B030D-6E8A-4147-A177-3AD203B41FA5}">
                      <a16:colId xmlns:a16="http://schemas.microsoft.com/office/drawing/2014/main" val="2076098521"/>
                    </a:ext>
                  </a:extLst>
                </a:gridCol>
                <a:gridCol w="896892">
                  <a:extLst>
                    <a:ext uri="{9D8B030D-6E8A-4147-A177-3AD203B41FA5}">
                      <a16:colId xmlns:a16="http://schemas.microsoft.com/office/drawing/2014/main" val="1981353904"/>
                    </a:ext>
                  </a:extLst>
                </a:gridCol>
              </a:tblGrid>
              <a:tr h="396332">
                <a:tc>
                  <a:txBody>
                    <a:bodyPr/>
                    <a:lstStyle/>
                    <a:p>
                      <a:pPr marL="0" marR="0">
                        <a:lnSpc>
                          <a:spcPct val="107000"/>
                        </a:lnSpc>
                        <a:spcBef>
                          <a:spcPts val="0"/>
                        </a:spcBef>
                        <a:spcAft>
                          <a:spcPts val="0"/>
                        </a:spcAft>
                      </a:pPr>
                      <a:r>
                        <a:rPr lang="en-GB" sz="1300" dirty="0">
                          <a:effectLst/>
                        </a:rPr>
                        <a:t> Product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07000"/>
                        </a:lnSpc>
                        <a:spcBef>
                          <a:spcPts val="0"/>
                        </a:spcBef>
                        <a:spcAft>
                          <a:spcPts val="0"/>
                        </a:spcAft>
                      </a:pPr>
                      <a:r>
                        <a:rPr lang="en-GB" sz="1300" dirty="0">
                          <a:effectLst/>
                        </a:rPr>
                        <a:t> 3-5.9 kg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07000"/>
                        </a:lnSpc>
                        <a:spcBef>
                          <a:spcPts val="0"/>
                        </a:spcBef>
                        <a:spcAft>
                          <a:spcPts val="0"/>
                        </a:spcAft>
                      </a:pPr>
                      <a:r>
                        <a:rPr lang="en-GB" sz="1300" dirty="0">
                          <a:effectLst/>
                        </a:rPr>
                        <a:t> 6-9.9 kg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07000"/>
                        </a:lnSpc>
                        <a:spcBef>
                          <a:spcPts val="0"/>
                        </a:spcBef>
                        <a:spcAft>
                          <a:spcPts val="0"/>
                        </a:spcAft>
                      </a:pPr>
                      <a:r>
                        <a:rPr lang="en-GB" sz="1300" dirty="0">
                          <a:effectLst/>
                        </a:rPr>
                        <a:t> 10-13.9 kg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07000"/>
                        </a:lnSpc>
                        <a:spcBef>
                          <a:spcPts val="0"/>
                        </a:spcBef>
                        <a:spcAft>
                          <a:spcPts val="0"/>
                        </a:spcAft>
                      </a:pPr>
                      <a:r>
                        <a:rPr lang="en-GB" sz="1300" dirty="0">
                          <a:effectLst/>
                        </a:rPr>
                        <a:t> 14-19.9 kg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extLst>
                  <a:ext uri="{0D108BD9-81ED-4DB2-BD59-A6C34878D82A}">
                    <a16:rowId xmlns:a16="http://schemas.microsoft.com/office/drawing/2014/main" val="366606750"/>
                  </a:ext>
                </a:extLst>
              </a:tr>
              <a:tr h="354127">
                <a:tc>
                  <a:txBody>
                    <a:bodyPr/>
                    <a:lstStyle/>
                    <a:p>
                      <a:pPr marL="0" marR="0">
                        <a:lnSpc>
                          <a:spcPct val="107000"/>
                        </a:lnSpc>
                        <a:spcBef>
                          <a:spcPts val="0"/>
                        </a:spcBef>
                        <a:spcAft>
                          <a:spcPts val="0"/>
                        </a:spcAft>
                      </a:pPr>
                      <a:r>
                        <a:rPr lang="en-US" sz="1300" dirty="0">
                          <a:solidFill>
                            <a:schemeClr val="tx1"/>
                          </a:solidFill>
                          <a:effectLst/>
                        </a:rPr>
                        <a:t> ABC/3TC (120/60 mg Disp/Scored) + DTG (10 mg) Disp./Scored </a:t>
                      </a:r>
                      <a:endParaRPr lang="en-US" sz="13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$88</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$117</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$146</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extLst>
                  <a:ext uri="{0D108BD9-81ED-4DB2-BD59-A6C34878D82A}">
                    <a16:rowId xmlns:a16="http://schemas.microsoft.com/office/drawing/2014/main" val="1877087039"/>
                  </a:ext>
                </a:extLst>
              </a:tr>
              <a:tr h="354127">
                <a:tc>
                  <a:txBody>
                    <a:bodyPr/>
                    <a:lstStyle/>
                    <a:p>
                      <a:pPr marL="0" marR="0">
                        <a:lnSpc>
                          <a:spcPct val="107000"/>
                        </a:lnSpc>
                        <a:spcBef>
                          <a:spcPts val="0"/>
                        </a:spcBef>
                        <a:spcAft>
                          <a:spcPts val="0"/>
                        </a:spcAft>
                      </a:pPr>
                      <a:r>
                        <a:rPr lang="en-US" sz="1300" dirty="0">
                          <a:solidFill>
                            <a:schemeClr val="tx1"/>
                          </a:solidFill>
                          <a:effectLst/>
                        </a:rPr>
                        <a:t> ABC/3TC/LPV/r (60/30/40/10 mg) '4-in-1' Granules in Capsules </a:t>
                      </a:r>
                      <a:endParaRPr lang="en-US" sz="13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$183</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$274</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$365</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$456</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extLst>
                  <a:ext uri="{0D108BD9-81ED-4DB2-BD59-A6C34878D82A}">
                    <a16:rowId xmlns:a16="http://schemas.microsoft.com/office/drawing/2014/main" val="249143991"/>
                  </a:ext>
                </a:extLst>
              </a:tr>
              <a:tr h="354127">
                <a:tc>
                  <a:txBody>
                    <a:bodyPr/>
                    <a:lstStyle/>
                    <a:p>
                      <a:pPr marL="0" marR="0">
                        <a:lnSpc>
                          <a:spcPct val="107000"/>
                        </a:lnSpc>
                        <a:spcBef>
                          <a:spcPts val="0"/>
                        </a:spcBef>
                        <a:spcAft>
                          <a:spcPts val="0"/>
                        </a:spcAft>
                      </a:pPr>
                      <a:r>
                        <a:rPr lang="en-US" sz="1300" dirty="0">
                          <a:solidFill>
                            <a:schemeClr val="tx1"/>
                          </a:solidFill>
                          <a:effectLst/>
                        </a:rPr>
                        <a:t> ABC/3TC (120/60 mg Disp/Scored) + LPV/r (40/10 mg) Pellets </a:t>
                      </a:r>
                      <a:endParaRPr lang="en-US" sz="13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$223</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$334</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$445</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$557</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extLst>
                  <a:ext uri="{0D108BD9-81ED-4DB2-BD59-A6C34878D82A}">
                    <a16:rowId xmlns:a16="http://schemas.microsoft.com/office/drawing/2014/main" val="2776255870"/>
                  </a:ext>
                </a:extLst>
              </a:tr>
              <a:tr h="354127">
                <a:tc>
                  <a:txBody>
                    <a:bodyPr/>
                    <a:lstStyle/>
                    <a:p>
                      <a:pPr marL="0" marR="0">
                        <a:lnSpc>
                          <a:spcPct val="107000"/>
                        </a:lnSpc>
                        <a:spcBef>
                          <a:spcPts val="0"/>
                        </a:spcBef>
                        <a:spcAft>
                          <a:spcPts val="0"/>
                        </a:spcAft>
                      </a:pPr>
                      <a:r>
                        <a:rPr lang="en-US" sz="1300" dirty="0">
                          <a:solidFill>
                            <a:schemeClr val="tx1"/>
                          </a:solidFill>
                          <a:effectLst/>
                        </a:rPr>
                        <a:t> ABC/3TC (120/60 mg Disp/Scored) + LPV/r (40/10 mg) Granules </a:t>
                      </a:r>
                      <a:endParaRPr lang="en-US" sz="13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$262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$393</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$524</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$655</a:t>
                      </a:r>
                      <a:r>
                        <a:rPr lang="en-GB" sz="13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extLst>
                  <a:ext uri="{0D108BD9-81ED-4DB2-BD59-A6C34878D82A}">
                    <a16:rowId xmlns:a16="http://schemas.microsoft.com/office/drawing/2014/main" val="626153580"/>
                  </a:ext>
                </a:extLst>
              </a:tr>
            </a:tbl>
          </a:graphicData>
        </a:graphic>
      </p:graphicFrame>
      <p:sp>
        <p:nvSpPr>
          <p:cNvPr id="6" name="Rectangle 1">
            <a:extLst>
              <a:ext uri="{FF2B5EF4-FFF2-40B4-BE49-F238E27FC236}">
                <a16:creationId xmlns:a16="http://schemas.microsoft.com/office/drawing/2014/main" id="{28F2014F-2CC3-4B5A-BF4D-4E46334224AF}"/>
              </a:ext>
            </a:extLst>
          </p:cNvPr>
          <p:cNvSpPr>
            <a:spLocks noChangeArrowheads="1"/>
          </p:cNvSpPr>
          <p:nvPr/>
        </p:nvSpPr>
        <p:spPr bwMode="auto">
          <a:xfrm>
            <a:off x="1793932" y="4355256"/>
            <a:ext cx="555613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6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Table 6</a:t>
            </a:r>
            <a:r>
              <a:rPr kumimoji="0" lang="en-GB"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Annual Cost of Treatment Comparison (USD, Ex-Works)*</a:t>
            </a:r>
            <a:endParaRPr kumimoji="0" lang="en-GB" altLang="en-US" sz="1050" b="0" i="0" u="none" strike="noStrike" cap="none" normalizeH="0" baseline="0" dirty="0">
              <a:ln>
                <a:noFill/>
              </a:ln>
              <a:solidFill>
                <a:schemeClr val="tx1"/>
              </a:solidFill>
              <a:effectLst/>
            </a:endParaRPr>
          </a:p>
        </p:txBody>
      </p:sp>
      <p:sp>
        <p:nvSpPr>
          <p:cNvPr id="7" name="TextBox 6">
            <a:extLst>
              <a:ext uri="{FF2B5EF4-FFF2-40B4-BE49-F238E27FC236}">
                <a16:creationId xmlns:a16="http://schemas.microsoft.com/office/drawing/2014/main" id="{A35EB3FF-E6A8-4585-AD09-3E4714BD6140}"/>
              </a:ext>
            </a:extLst>
          </p:cNvPr>
          <p:cNvSpPr txBox="1"/>
          <p:nvPr/>
        </p:nvSpPr>
        <p:spPr>
          <a:xfrm>
            <a:off x="543339" y="6506650"/>
            <a:ext cx="7951303" cy="276999"/>
          </a:xfrm>
          <a:prstGeom prst="rect">
            <a:avLst/>
          </a:prstGeom>
          <a:noFill/>
        </p:spPr>
        <p:txBody>
          <a:bodyPr wrap="square">
            <a:spAutoFit/>
          </a:bodyPr>
          <a:lstStyle/>
          <a:p>
            <a:r>
              <a:rPr lang="en-GB" sz="1200" i="1" dirty="0">
                <a:effectLst/>
                <a:latin typeface="Calibri" panose="020F0502020204030204" pitchFamily="34" charset="0"/>
                <a:ea typeface="Calibri" panose="020F0502020204030204" pitchFamily="34" charset="0"/>
                <a:cs typeface="Times New Roman" panose="02020603050405020304" pitchFamily="18" charset="0"/>
              </a:rPr>
              <a:t> *Based on global benchmark ARV prices as of November 2020 and published WHO dosing</a:t>
            </a:r>
            <a:endParaRPr lang="en-GB" sz="1200" dirty="0"/>
          </a:p>
        </p:txBody>
      </p:sp>
    </p:spTree>
    <p:extLst>
      <p:ext uri="{BB962C8B-B14F-4D97-AF65-F5344CB8AC3E}">
        <p14:creationId xmlns:p14="http://schemas.microsoft.com/office/powerpoint/2010/main" val="2706057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Administration</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044942"/>
            <a:ext cx="8918712" cy="552813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20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8. How should pDTG be administered?</a:t>
            </a:r>
          </a:p>
          <a:p>
            <a:pPr lvl="1">
              <a:spcBef>
                <a:spcPts val="0"/>
              </a:spcBef>
              <a:spcAft>
                <a:spcPts val="600"/>
              </a:spcAft>
            </a:pPr>
            <a:r>
              <a:rPr lang="en-US" sz="1600" dirty="0">
                <a:solidFill>
                  <a:schemeClr val="tx1"/>
                </a:solidFill>
                <a:effectLst/>
                <a:ea typeface="Calibri" panose="020F0502020204030204" pitchFamily="34" charset="0"/>
                <a:cs typeface="Times New Roman" panose="02020603050405020304" pitchFamily="18" charset="0"/>
              </a:rPr>
              <a:t>Dispersible formulations allow pDTG to be easily administered to children by dispersing the medication in a small volume of water to drink, rather than having to swallow multiple pills, pellets, or granules. . Caregivers should be guided to add the recommended dose of pDTG to 5 mL [1 teaspoon] (if using 0.5 or 1.5 tablets) or 10 mL [2 teaspoons] (if using 2 or 2.5 tablets) of clean water, stir until the tablet(s) disintegrates, and administer to the child. If the tablet(s) are not dissolving (i.e., lumping), stir the solution while slowly adding additional water until they dissolve (the tablet(s) may also be crushed and then stirred to aid in dissolution). If any medicine remains in the cup after administering the solution, caregivers should add an additional 5 mL (1 teaspoon) of water to the cup, swirl, and give it to the child. This is to ensure that the child is getting the full dose. Repeat again if any medicine still remains in the cup. The child should ideally drink all the water straight away or within a maximum of 30 minutes.</a:t>
            </a:r>
            <a:endParaRPr lang="en-GB" sz="16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9. Can ABC/3TC 120/60 mg dispersible tablet (or other dispersible backbones) and pDTG be dispersed and administered simultaneously in the same solution?</a:t>
            </a:r>
          </a:p>
          <a:p>
            <a:pPr lvl="1">
              <a:spcBef>
                <a:spcPts val="0"/>
              </a:spcBef>
              <a:spcAft>
                <a:spcPts val="600"/>
              </a:spcAft>
            </a:pPr>
            <a:r>
              <a:rPr lang="en-US" sz="1600" dirty="0">
                <a:solidFill>
                  <a:schemeClr val="tx1"/>
                </a:solidFill>
                <a:effectLst/>
                <a:ea typeface="Times New Roman" panose="02020603050405020304" pitchFamily="18" charset="0"/>
                <a:cs typeface="Times New Roman" panose="02020603050405020304" pitchFamily="18" charset="0"/>
              </a:rPr>
              <a:t>Yes, pDTG can be dispersed and administered in the same solution of clean water as ABC/3TC 120/60 mg DTs. Follow weight-based dosing guidelines for both pDTG and ABC/3TC 120/60 mg to determine the correct number of pills of each medicine to give to the child. When co-administering pDTG with ABC/3TC 120/60 mg DTs, use between 10-20 mL (2-4 teaspoons). Follow the same administration steps in FAQ #8 to make sure the child receives the full dose. In all dosing scenarios, it is important to make sure all tablets are properly dissolved, while still keeping in mind that large volumes of water should be avoided as it will be difficult to ensure the entire dose is consumed and may lead to spillage.</a:t>
            </a:r>
            <a:endParaRPr lang="en-GB" sz="1600" dirty="0">
              <a:solidFill>
                <a:schemeClr val="tx1"/>
              </a:solidFill>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26194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Administration</a:t>
            </a:r>
          </a:p>
        </p:txBody>
      </p:sp>
      <p:sp>
        <p:nvSpPr>
          <p:cNvPr id="3" name="Rectangle 2">
            <a:extLst>
              <a:ext uri="{FF2B5EF4-FFF2-40B4-BE49-F238E27FC236}">
                <a16:creationId xmlns:a16="http://schemas.microsoft.com/office/drawing/2014/main" id="{7C5BC2F2-089A-49FF-90C1-88F40735F025}"/>
              </a:ext>
            </a:extLst>
          </p:cNvPr>
          <p:cNvSpPr/>
          <p:nvPr/>
        </p:nvSpPr>
        <p:spPr>
          <a:xfrm>
            <a:off x="132523" y="1113182"/>
            <a:ext cx="8918712" cy="420093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10. Can pDTG be dispersed and administered in liquids other than water (such as juice or breast milk) or in food (such as yoghurt or porridge)?</a:t>
            </a:r>
          </a:p>
          <a:p>
            <a:pPr lvl="1">
              <a:spcBef>
                <a:spcPts val="0"/>
              </a:spcBef>
              <a:spcAft>
                <a:spcPts val="600"/>
              </a:spcAft>
            </a:pPr>
            <a:r>
              <a:rPr lang="en-US" sz="1800" dirty="0">
                <a:solidFill>
                  <a:schemeClr val="tx1"/>
                </a:solidFill>
                <a:effectLst/>
                <a:ea typeface="Calibri" panose="020F0502020204030204" pitchFamily="34" charset="0"/>
                <a:cs typeface="Times New Roman" panose="02020603050405020304" pitchFamily="18" charset="0"/>
              </a:rPr>
              <a:t>Ideally, pDTG should be dispersed in clean water. However, if a child is unable to take pDTG in water, it may be reasonable to mix pDTG (and ABC/3TC) with other age-appropriate liquids such as juice or breast milk or foods such as yoghurt or porridge. If needed when disbursing in food, the pDTG (</a:t>
            </a:r>
            <a:r>
              <a:rPr lang="en-US" sz="1800">
                <a:solidFill>
                  <a:schemeClr val="tx1"/>
                </a:solidFill>
                <a:effectLst/>
                <a:ea typeface="Calibri" panose="020F0502020204030204" pitchFamily="34" charset="0"/>
                <a:cs typeface="Times New Roman" panose="02020603050405020304" pitchFamily="18" charset="0"/>
              </a:rPr>
              <a:t>and ABC/3TC) tablet </a:t>
            </a:r>
            <a:r>
              <a:rPr lang="en-US" sz="1800" dirty="0">
                <a:solidFill>
                  <a:schemeClr val="tx1"/>
                </a:solidFill>
                <a:effectLst/>
                <a:ea typeface="Calibri" panose="020F0502020204030204" pitchFamily="34" charset="0"/>
                <a:cs typeface="Times New Roman" panose="02020603050405020304" pitchFamily="18" charset="0"/>
              </a:rPr>
              <a:t>can be crushed to aid in mixing. Finally, if using other liquids or foods for administration, follow the same volume recommendations as mentioned in FAQ #8 and #9 to ensure the child takes the full dose of medicine</a:t>
            </a:r>
            <a:br>
              <a:rPr lang="en-US" sz="1800" dirty="0">
                <a:solidFill>
                  <a:schemeClr val="tx1"/>
                </a:solidFill>
                <a:effectLst/>
                <a:highlight>
                  <a:srgbClr val="FFFF00"/>
                </a:highlight>
                <a:ea typeface="Calibri" panose="020F0502020204030204" pitchFamily="34" charset="0"/>
                <a:cs typeface="Times New Roman" panose="02020603050405020304" pitchFamily="18" charset="0"/>
              </a:rPr>
            </a:br>
            <a:endParaRPr lang="en-GB" sz="18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60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11. Over how many minutes should a caregiver be advised to have their child swallow the pDTG solution (i.e., if it cannot be swallowed all at once)?</a:t>
            </a:r>
          </a:p>
          <a:p>
            <a:pPr lvl="1">
              <a:spcBef>
                <a:spcPts val="0"/>
              </a:spcBef>
              <a:spcAft>
                <a:spcPts val="0"/>
              </a:spcAft>
            </a:pPr>
            <a:r>
              <a:rPr lang="en-GB" sz="1800" dirty="0">
                <a:solidFill>
                  <a:schemeClr val="tx1"/>
                </a:solidFill>
                <a:effectLst/>
                <a:ea typeface="Times New Roman" panose="02020603050405020304" pitchFamily="18" charset="0"/>
                <a:cs typeface="Times New Roman" panose="02020603050405020304" pitchFamily="18" charset="0"/>
              </a:rPr>
              <a:t>Caregivers should be advised that children should either drink the solution straight away or within 30 minutes. </a:t>
            </a:r>
          </a:p>
        </p:txBody>
      </p:sp>
    </p:spTree>
    <p:extLst>
      <p:ext uri="{BB962C8B-B14F-4D97-AF65-F5344CB8AC3E}">
        <p14:creationId xmlns:p14="http://schemas.microsoft.com/office/powerpoint/2010/main" val="19553441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Side Effects and Special Populations</a:t>
            </a:r>
          </a:p>
        </p:txBody>
      </p:sp>
      <p:sp>
        <p:nvSpPr>
          <p:cNvPr id="3" name="Rectangle 2">
            <a:extLst>
              <a:ext uri="{FF2B5EF4-FFF2-40B4-BE49-F238E27FC236}">
                <a16:creationId xmlns:a16="http://schemas.microsoft.com/office/drawing/2014/main" id="{7C5BC2F2-089A-49FF-90C1-88F40735F025}"/>
              </a:ext>
            </a:extLst>
          </p:cNvPr>
          <p:cNvSpPr/>
          <p:nvPr/>
        </p:nvSpPr>
        <p:spPr>
          <a:xfrm>
            <a:off x="132523" y="1113182"/>
            <a:ext cx="8918712" cy="544664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12. What are the side effects associated with pDTG?</a:t>
            </a:r>
          </a:p>
          <a:p>
            <a:pPr lvl="1">
              <a:spcBef>
                <a:spcPts val="0"/>
              </a:spcBef>
              <a:spcAft>
                <a:spcPts val="600"/>
              </a:spcAft>
            </a:pPr>
            <a:r>
              <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Clinical studies (such as IMPAACT P1093), in which no participant permanently discontinued pDTG due to adverse events, suggest DTG is well tolerated in CLHIV. Events identified were attributed to the ARVs used in combination with DTG. As with all ARVs, it is possible to have side effects when taking pDTG, but side effects with pDTG are rare. pDTG may cause insomnia, fatigue, and headache. While weight gain has been a common side effect of DTG 50 mg in adults. Findings from </a:t>
            </a:r>
            <a:r>
              <a:rPr lang="en-GB" sz="16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the ODYSSEY trial</a:t>
            </a:r>
            <a:r>
              <a:rPr lang="en-GB" sz="1600" dirty="0">
                <a:effectLst/>
                <a:latin typeface="Calibri" panose="020F0502020204030204" pitchFamily="34" charset="0"/>
                <a:ea typeface="Calibri" panose="020F0502020204030204" pitchFamily="34" charset="0"/>
                <a:cs typeface="Times New Roman" panose="02020603050405020304" pitchFamily="18" charset="0"/>
              </a:rPr>
              <a:t> </a:t>
            </a:r>
            <a:r>
              <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presented at IAS 2021 found no cases of excessive weight gain in children. Though there is no current evidence to suggest a problem with weight gain in children, it still must be monitored regularly. Incidence of high blood sugar following DTG has also been reported in ART-experienced adults. Related symptoms such as polyuria and polydipsia should also be monitored routinely. It is important to report all side effects and adverse events to national pharmacovigilance units</a:t>
            </a:r>
            <a:r>
              <a:rPr lang="en-GB" sz="1600" dirty="0">
                <a:solidFill>
                  <a:schemeClr val="tx2">
                    <a:lumMod val="50000"/>
                  </a:schemeClr>
                </a:solidFill>
                <a:effectLst/>
                <a:ea typeface="Calibri" panose="020F0502020204030204" pitchFamily="34" charset="0"/>
                <a:cs typeface="Times New Roman" panose="02020603050405020304" pitchFamily="18" charset="0"/>
              </a:rPr>
              <a:t>. </a:t>
            </a:r>
            <a:endParaRPr lang="en-GB" sz="16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13. How should pDTG be used in CLHIV with TB?</a:t>
            </a:r>
          </a:p>
          <a:p>
            <a:pPr lvl="1">
              <a:spcBef>
                <a:spcPts val="0"/>
              </a:spcBef>
              <a:spcAft>
                <a:spcPts val="0"/>
              </a:spcAft>
            </a:pPr>
            <a:r>
              <a:rPr lang="en-US" sz="1600" dirty="0">
                <a:solidFill>
                  <a:schemeClr val="tx2">
                    <a:lumMod val="50000"/>
                  </a:schemeClr>
                </a:solidFill>
                <a:effectLst/>
                <a:ea typeface="Times New Roman" panose="02020603050405020304" pitchFamily="18" charset="0"/>
                <a:cs typeface="Times New Roman" panose="02020603050405020304" pitchFamily="18" charset="0"/>
              </a:rPr>
              <a:t>DTG interacts with the TB medicine RIF such that DTG levels in the blood are reduced. Children receiving TB treatment with RIF should have their daily standard dose of pDTG doubled for the duration of TB treatment (i.e., they should be given their daily standard dose of pDTG twice a day – one dose in the morning and one dose in the evening). This has been evaluated in the ongoing ODYSSEY trial with the 50 mg film tablet formulation and demonstrated to be safe in CLHIV more than 6 years of age and over 20 kg. The treatment of CLHIV less than 6 years of age on RIF should reflect a country’s national guidance. Further, caregivers should follow local guidelines on when to switch back to standard once daily doses after a child completes TB therapy.</a:t>
            </a:r>
            <a:endParaRPr lang="en-GB" sz="1600" dirty="0">
              <a:solidFill>
                <a:schemeClr val="tx2">
                  <a:lumMod val="50000"/>
                </a:schemeClr>
              </a:solidFill>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36993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Transitioning to pDTG</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030355"/>
            <a:ext cx="8918712" cy="555597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14. Should children who are stable on other regimens be transitioned to pDTG? </a:t>
            </a:r>
            <a:r>
              <a:rPr lang="en-US" b="1" i="1" dirty="0">
                <a:solidFill>
                  <a:schemeClr val="tx2">
                    <a:lumMod val="50000"/>
                  </a:schemeClr>
                </a:solidFill>
                <a:effectLst/>
                <a:ea typeface="Times New Roman" panose="02020603050405020304" pitchFamily="18" charset="0"/>
                <a:cs typeface="Times New Roman" panose="02020603050405020304" pitchFamily="18" charset="0"/>
              </a:rPr>
              <a:t>Should children who are unstable on other regimens be transitioned to DTG?</a:t>
            </a:r>
            <a:r>
              <a:rPr lang="en-GB" b="1" i="1" dirty="0">
                <a:solidFill>
                  <a:schemeClr val="tx2">
                    <a:lumMod val="50000"/>
                  </a:schemeClr>
                </a:solidFill>
                <a:effectLst/>
                <a:ea typeface="Times New Roman" panose="02020603050405020304" pitchFamily="18" charset="0"/>
                <a:cs typeface="Times New Roman" panose="02020603050405020304" pitchFamily="18" charset="0"/>
              </a:rPr>
              <a:t> </a:t>
            </a:r>
          </a:p>
          <a:p>
            <a:pPr lvl="1">
              <a:spcBef>
                <a:spcPts val="0"/>
              </a:spcBef>
              <a:spcAft>
                <a:spcPts val="600"/>
              </a:spcAft>
            </a:pPr>
            <a:r>
              <a:rPr lang="en-GB"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Given the significant benefits of pDTG highlighted in this document, the WHO recommends that all existing virally suppressed children over 4 weeks of age and who weigh 3 to &lt;20 kg be transitioned to pDTG. While some children may be stable on their current regimen, pDTG’s substantial clinical and administrative benefits over other existing regimens mandates stable children be transitioned to pDTG (in the absence of any known contraindications).</a:t>
            </a:r>
            <a:br>
              <a:rPr lang="en-GB"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br>
              <a:rPr lang="en-GB"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lang="en-GB"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Similarly, children over 4 weeks of age and who weigh 3 to &lt;20 kg who are unstable on their current regimen should be transitioned to pDTG. pDTG is recommended as part of second-line and third-line regimens and thus children with elevated viral loads can be safely transitioned to pDTG. </a:t>
            </a:r>
            <a:r>
              <a:rPr lang="en-US"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pDTG is recommended as part of second-line and third-line regimens and thus children with elevated viral loads can be safely transitioned to pDTG. As noted in FAQ #15, adherence counselling and assessment of resistance to partner drugs in patients’ current regimen should be conducted to maximize their chance of success on their new regimen</a:t>
            </a:r>
            <a:r>
              <a:rPr lang="en-GB"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lang="en-GB"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110773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Transitioning to pDTG</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030355"/>
            <a:ext cx="8918712" cy="537044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60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15. Is a viral load test required before switching a patient to pDTG?</a:t>
            </a:r>
          </a:p>
          <a:p>
            <a:pPr lvl="1">
              <a:spcBef>
                <a:spcPts val="0"/>
              </a:spcBef>
              <a:spcAft>
                <a:spcPts val="0"/>
              </a:spcAft>
            </a:pPr>
            <a:r>
              <a:rPr lang="en-US" dirty="0">
                <a:solidFill>
                  <a:schemeClr val="tx1"/>
                </a:solidFill>
                <a:effectLst/>
                <a:ea typeface="Times New Roman" panose="02020603050405020304" pitchFamily="18" charset="0"/>
                <a:cs typeface="Times New Roman" panose="02020603050405020304" pitchFamily="18" charset="0"/>
              </a:rPr>
              <a:t>Routine viral load monitoring is encouraged as a good practice in the care of patients on ART in accordance with WHO recommendations. However, viral load testing should not be a requirement for transitioning to any optimal regimen. All children over 4 weeks and who weigh 3 to &lt;20 kg should be transitioned to pDTG irrespective of viral load status.  This includes stable patients and those currently failing their first- or second-line regimens. A viral load test should not be a barrier to pDTG access. </a:t>
            </a:r>
          </a:p>
          <a:p>
            <a:pPr lvl="1">
              <a:spcBef>
                <a:spcPts val="0"/>
              </a:spcBef>
              <a:spcAft>
                <a:spcPts val="0"/>
              </a:spcAft>
            </a:pPr>
            <a:endParaRPr lang="en-US" dirty="0">
              <a:solidFill>
                <a:schemeClr val="tx1"/>
              </a:solidFill>
              <a:effectLst/>
              <a:ea typeface="Times New Roman" panose="02020603050405020304" pitchFamily="18" charset="0"/>
              <a:cs typeface="Times New Roman" panose="02020603050405020304" pitchFamily="18" charset="0"/>
            </a:endParaRPr>
          </a:p>
          <a:p>
            <a:pPr lvl="1">
              <a:spcBef>
                <a:spcPts val="0"/>
              </a:spcBef>
              <a:spcAft>
                <a:spcPts val="0"/>
              </a:spcAft>
            </a:pPr>
            <a:r>
              <a:rPr lang="en-US" dirty="0">
                <a:solidFill>
                  <a:schemeClr val="tx1"/>
                </a:solidFill>
                <a:effectLst/>
                <a:ea typeface="Times New Roman" panose="02020603050405020304" pitchFamily="18" charset="0"/>
                <a:cs typeface="Times New Roman" panose="02020603050405020304" pitchFamily="18" charset="0"/>
              </a:rPr>
              <a:t>As pDTG is recommended as part of second-line and third-line regimens, children with elevated viral loads can be safely transitioned to pDTG. However, a child failing their current regimen would nevertheless benefit from counselling to identify and limit any adherence barriers to maximize their chance of success on their new pDTG-based regimen. In addition, for children with detected viral failure, an assessment of resistance to partner drugs in their current regimen is also warranted to inform future treatment decisions.</a:t>
            </a:r>
          </a:p>
        </p:txBody>
      </p:sp>
    </p:spTree>
    <p:extLst>
      <p:ext uri="{BB962C8B-B14F-4D97-AF65-F5344CB8AC3E}">
        <p14:creationId xmlns:p14="http://schemas.microsoft.com/office/powerpoint/2010/main" val="9972489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Medication Interactions</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033669"/>
            <a:ext cx="8918712" cy="340580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16. What are the interactions between DTG and commonly prescribed medications?</a:t>
            </a:r>
          </a:p>
          <a:p>
            <a:pPr lvl="1">
              <a:spcBef>
                <a:spcPts val="0"/>
              </a:spcBef>
              <a:spcAft>
                <a:spcPts val="600"/>
              </a:spcAft>
            </a:pPr>
            <a:r>
              <a:rPr lang="en-US" sz="1800" dirty="0">
                <a:solidFill>
                  <a:schemeClr val="tx1"/>
                </a:solidFill>
                <a:effectLst/>
                <a:ea typeface="Calibri" panose="020F0502020204030204" pitchFamily="34" charset="0"/>
                <a:cs typeface="Times New Roman" panose="02020603050405020304" pitchFamily="18" charset="0"/>
              </a:rPr>
              <a:t>Drugs that are metabolic inducers may decrease the plasma concentrations of DTG. This includes some anticonvulsants such as phenytoin or phenobarbital. Co-administration with these anticonvulsants is not recommended with DTG. Consult expert opinion or consider substituting DTG with EFV as an alternative. RIF lowers DTG levels and co-administration is not recommended at standard doses. Clinical studies support twice-daily dosing DTG for children treated for TB with RIF-containing regimens. Iron, aluminium, magnesium, and calcium-containing medicines bind with and reduce absorption of DTG. If co-administered, DTG should be taken with food to enhance DTG absorption or taken at alternate times (6 hours apart). </a:t>
            </a:r>
            <a:endParaRPr lang="en-GB" sz="1800"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3653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BCD54-FA96-4F3D-B2FD-3E02508C9201}"/>
              </a:ext>
            </a:extLst>
          </p:cNvPr>
          <p:cNvSpPr>
            <a:spLocks noGrp="1"/>
          </p:cNvSpPr>
          <p:nvPr>
            <p:ph type="title"/>
          </p:nvPr>
        </p:nvSpPr>
        <p:spPr/>
        <p:txBody>
          <a:bodyPr>
            <a:normAutofit/>
          </a:bodyPr>
          <a:lstStyle/>
          <a:p>
            <a:r>
              <a:rPr lang="en-GB" sz="2000" b="1" dirty="0"/>
              <a:t>The introduction of paediatric DTG 10 mg dispersible, scored tablets now allows </a:t>
            </a:r>
            <a:r>
              <a:rPr lang="en-GB" sz="2000" b="1" i="1" dirty="0"/>
              <a:t>all children </a:t>
            </a:r>
            <a:r>
              <a:rPr lang="en-GB" sz="2000" b="1" dirty="0"/>
              <a:t>to benefit from DTG’s significant clinical benefits</a:t>
            </a:r>
          </a:p>
        </p:txBody>
      </p:sp>
      <p:grpSp>
        <p:nvGrpSpPr>
          <p:cNvPr id="16" name="Group 15">
            <a:extLst>
              <a:ext uri="{FF2B5EF4-FFF2-40B4-BE49-F238E27FC236}">
                <a16:creationId xmlns:a16="http://schemas.microsoft.com/office/drawing/2014/main" id="{5337C5E8-8FCA-4F46-B740-F50F918A0E0D}"/>
              </a:ext>
            </a:extLst>
          </p:cNvPr>
          <p:cNvGrpSpPr/>
          <p:nvPr/>
        </p:nvGrpSpPr>
        <p:grpSpPr>
          <a:xfrm>
            <a:off x="287445" y="3803693"/>
            <a:ext cx="8629265" cy="2797107"/>
            <a:chOff x="287445" y="2292951"/>
            <a:chExt cx="8629265" cy="2797107"/>
          </a:xfrm>
        </p:grpSpPr>
        <p:sp>
          <p:nvSpPr>
            <p:cNvPr id="17" name="Freeform: Shape 16">
              <a:extLst>
                <a:ext uri="{FF2B5EF4-FFF2-40B4-BE49-F238E27FC236}">
                  <a16:creationId xmlns:a16="http://schemas.microsoft.com/office/drawing/2014/main" id="{DFEB8F9D-509A-4350-98F5-A7C5A88C3826}"/>
                </a:ext>
              </a:extLst>
            </p:cNvPr>
            <p:cNvSpPr/>
            <p:nvPr/>
          </p:nvSpPr>
          <p:spPr>
            <a:xfrm>
              <a:off x="287445" y="2309827"/>
              <a:ext cx="2630873" cy="349070"/>
            </a:xfrm>
            <a:custGeom>
              <a:avLst/>
              <a:gdLst>
                <a:gd name="connsiteX0" fmla="*/ 0 w 2630873"/>
                <a:gd name="connsiteY0" fmla="*/ 0 h 349070"/>
                <a:gd name="connsiteX1" fmla="*/ 2630873 w 2630873"/>
                <a:gd name="connsiteY1" fmla="*/ 0 h 349070"/>
                <a:gd name="connsiteX2" fmla="*/ 2630873 w 2630873"/>
                <a:gd name="connsiteY2" fmla="*/ 349070 h 349070"/>
                <a:gd name="connsiteX3" fmla="*/ 0 w 2630873"/>
                <a:gd name="connsiteY3" fmla="*/ 349070 h 349070"/>
                <a:gd name="connsiteX4" fmla="*/ 0 w 2630873"/>
                <a:gd name="connsiteY4" fmla="*/ 0 h 349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349070">
                  <a:moveTo>
                    <a:pt x="0" y="0"/>
                  </a:moveTo>
                  <a:lnTo>
                    <a:pt x="2630873" y="0"/>
                  </a:lnTo>
                  <a:lnTo>
                    <a:pt x="2630873" y="349070"/>
                  </a:lnTo>
                  <a:lnTo>
                    <a:pt x="0" y="349070"/>
                  </a:lnTo>
                  <a:lnTo>
                    <a:pt x="0" y="0"/>
                  </a:lnTo>
                  <a:close/>
                </a:path>
              </a:pathLst>
            </a:custGeom>
            <a:solidFill>
              <a:schemeClr val="accent5"/>
            </a:solidFill>
            <a:ln>
              <a:solidFill>
                <a:schemeClr val="accent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Clinically superior</a:t>
              </a:r>
            </a:p>
          </p:txBody>
        </p:sp>
        <p:sp>
          <p:nvSpPr>
            <p:cNvPr id="18" name="Freeform: Shape 17">
              <a:extLst>
                <a:ext uri="{FF2B5EF4-FFF2-40B4-BE49-F238E27FC236}">
                  <a16:creationId xmlns:a16="http://schemas.microsoft.com/office/drawing/2014/main" id="{83807BC8-024F-4530-BEB0-9E51605133FD}"/>
                </a:ext>
              </a:extLst>
            </p:cNvPr>
            <p:cNvSpPr/>
            <p:nvPr/>
          </p:nvSpPr>
          <p:spPr>
            <a:xfrm>
              <a:off x="287445" y="2686897"/>
              <a:ext cx="2630873" cy="2403161"/>
            </a:xfrm>
            <a:custGeom>
              <a:avLst/>
              <a:gdLst>
                <a:gd name="connsiteX0" fmla="*/ 0 w 2630873"/>
                <a:gd name="connsiteY0" fmla="*/ 0 h 2970690"/>
                <a:gd name="connsiteX1" fmla="*/ 2630873 w 2630873"/>
                <a:gd name="connsiteY1" fmla="*/ 0 h 2970690"/>
                <a:gd name="connsiteX2" fmla="*/ 2630873 w 2630873"/>
                <a:gd name="connsiteY2" fmla="*/ 2970690 h 2970690"/>
                <a:gd name="connsiteX3" fmla="*/ 0 w 2630873"/>
                <a:gd name="connsiteY3" fmla="*/ 2970690 h 2970690"/>
                <a:gd name="connsiteX4" fmla="*/ 0 w 2630873"/>
                <a:gd name="connsiteY4" fmla="*/ 0 h 297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2970690">
                  <a:moveTo>
                    <a:pt x="0" y="0"/>
                  </a:moveTo>
                  <a:lnTo>
                    <a:pt x="2630873" y="0"/>
                  </a:lnTo>
                  <a:lnTo>
                    <a:pt x="2630873" y="2970690"/>
                  </a:lnTo>
                  <a:lnTo>
                    <a:pt x="0" y="2970690"/>
                  </a:lnTo>
                  <a:lnTo>
                    <a:pt x="0" y="0"/>
                  </a:lnTo>
                  <a:close/>
                </a:path>
              </a:pathLst>
            </a:custGeom>
            <a:solidFill>
              <a:schemeClr val="bg1">
                <a:lumMod val="95000"/>
                <a:alpha val="90000"/>
              </a:schemeClr>
            </a:solidFill>
            <a:ln>
              <a:solidFill>
                <a:schemeClr val="bg1">
                  <a:lumMod val="95000"/>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defTabSz="711200">
                <a:lnSpc>
                  <a:spcPct val="90000"/>
                </a:lnSpc>
                <a:spcBef>
                  <a:spcPct val="0"/>
                </a:spcBef>
                <a:spcAft>
                  <a:spcPct val="15000"/>
                </a:spcAft>
                <a:buChar char="•"/>
              </a:pPr>
              <a:r>
                <a:rPr lang="en-GB" sz="1500" kern="1200" dirty="0"/>
                <a:t>Demonstrated superior clinical efficacy</a:t>
              </a:r>
            </a:p>
            <a:p>
              <a:pPr marL="171450" lvl="1" indent="-171450" defTabSz="711200">
                <a:lnSpc>
                  <a:spcPct val="90000"/>
                </a:lnSpc>
                <a:spcBef>
                  <a:spcPct val="0"/>
                </a:spcBef>
                <a:spcAft>
                  <a:spcPct val="15000"/>
                </a:spcAft>
                <a:buChar char="•"/>
              </a:pPr>
              <a:r>
                <a:rPr lang="en-GB" sz="1500" kern="1200" dirty="0"/>
                <a:t>Increasing NNRTI resistance necessitates transition away from EFV- and NVP-based regimens </a:t>
              </a:r>
            </a:p>
            <a:p>
              <a:pPr marL="171450" lvl="1" indent="-171450" defTabSz="711200">
                <a:lnSpc>
                  <a:spcPct val="90000"/>
                </a:lnSpc>
                <a:spcAft>
                  <a:spcPct val="15000"/>
                </a:spcAft>
                <a:buFontTx/>
                <a:buChar char="•"/>
              </a:pPr>
              <a:r>
                <a:rPr lang="en-GB" sz="1500" kern="1200" dirty="0"/>
                <a:t>DTG’s genetic barrier to resistance is an advantage over NNRTIs</a:t>
              </a:r>
            </a:p>
            <a:p>
              <a:pPr marL="171450" lvl="1" indent="-171450" defTabSz="711200">
                <a:lnSpc>
                  <a:spcPct val="90000"/>
                </a:lnSpc>
                <a:spcAft>
                  <a:spcPct val="15000"/>
                </a:spcAft>
                <a:buFontTx/>
                <a:buChar char="•"/>
              </a:pPr>
              <a:r>
                <a:rPr lang="en-GB" sz="1500" dirty="0">
                  <a:solidFill>
                    <a:schemeClr val="tx1"/>
                  </a:solidFill>
                </a:rPr>
                <a:t>Versatile for use in 2L and 3L</a:t>
              </a:r>
            </a:p>
            <a:p>
              <a:pPr marL="171450" lvl="1" indent="-171450" defTabSz="711200">
                <a:lnSpc>
                  <a:spcPct val="90000"/>
                </a:lnSpc>
                <a:spcBef>
                  <a:spcPct val="0"/>
                </a:spcBef>
                <a:spcAft>
                  <a:spcPct val="15000"/>
                </a:spcAft>
                <a:buChar char="•"/>
              </a:pPr>
              <a:endParaRPr lang="en-GB" sz="1500" kern="1200" dirty="0"/>
            </a:p>
          </p:txBody>
        </p:sp>
        <p:sp>
          <p:nvSpPr>
            <p:cNvPr id="19" name="Freeform: Shape 18">
              <a:extLst>
                <a:ext uri="{FF2B5EF4-FFF2-40B4-BE49-F238E27FC236}">
                  <a16:creationId xmlns:a16="http://schemas.microsoft.com/office/drawing/2014/main" id="{9DEBC966-BF3E-4226-BD9C-905207F708C4}"/>
                </a:ext>
              </a:extLst>
            </p:cNvPr>
            <p:cNvSpPr/>
            <p:nvPr/>
          </p:nvSpPr>
          <p:spPr>
            <a:xfrm>
              <a:off x="3286641" y="2301762"/>
              <a:ext cx="2630873" cy="381331"/>
            </a:xfrm>
            <a:custGeom>
              <a:avLst/>
              <a:gdLst>
                <a:gd name="connsiteX0" fmla="*/ 0 w 2630873"/>
                <a:gd name="connsiteY0" fmla="*/ 0 h 381331"/>
                <a:gd name="connsiteX1" fmla="*/ 2630873 w 2630873"/>
                <a:gd name="connsiteY1" fmla="*/ 0 h 381331"/>
                <a:gd name="connsiteX2" fmla="*/ 2630873 w 2630873"/>
                <a:gd name="connsiteY2" fmla="*/ 381331 h 381331"/>
                <a:gd name="connsiteX3" fmla="*/ 0 w 2630873"/>
                <a:gd name="connsiteY3" fmla="*/ 381331 h 381331"/>
                <a:gd name="connsiteX4" fmla="*/ 0 w 2630873"/>
                <a:gd name="connsiteY4" fmla="*/ 0 h 38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381331">
                  <a:moveTo>
                    <a:pt x="0" y="0"/>
                  </a:moveTo>
                  <a:lnTo>
                    <a:pt x="2630873" y="0"/>
                  </a:lnTo>
                  <a:lnTo>
                    <a:pt x="2630873" y="381331"/>
                  </a:lnTo>
                  <a:lnTo>
                    <a:pt x="0" y="381331"/>
                  </a:lnTo>
                  <a:lnTo>
                    <a:pt x="0" y="0"/>
                  </a:lnTo>
                  <a:close/>
                </a:path>
              </a:pathLst>
            </a:custGeom>
            <a:solidFill>
              <a:schemeClr val="accent5"/>
            </a:solidFill>
            <a:ln>
              <a:solidFill>
                <a:schemeClr val="accent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Tolerability in patients</a:t>
              </a:r>
            </a:p>
          </p:txBody>
        </p:sp>
        <p:sp>
          <p:nvSpPr>
            <p:cNvPr id="20" name="Freeform: Shape 19">
              <a:extLst>
                <a:ext uri="{FF2B5EF4-FFF2-40B4-BE49-F238E27FC236}">
                  <a16:creationId xmlns:a16="http://schemas.microsoft.com/office/drawing/2014/main" id="{96F3163D-83CF-4A0B-A7FE-272C5E6F4DE7}"/>
                </a:ext>
              </a:extLst>
            </p:cNvPr>
            <p:cNvSpPr/>
            <p:nvPr/>
          </p:nvSpPr>
          <p:spPr>
            <a:xfrm>
              <a:off x="3286641" y="2685404"/>
              <a:ext cx="2630873" cy="2403434"/>
            </a:xfrm>
            <a:custGeom>
              <a:avLst/>
              <a:gdLst>
                <a:gd name="connsiteX0" fmla="*/ 0 w 2630873"/>
                <a:gd name="connsiteY0" fmla="*/ 0 h 2970690"/>
                <a:gd name="connsiteX1" fmla="*/ 2630873 w 2630873"/>
                <a:gd name="connsiteY1" fmla="*/ 0 h 2970690"/>
                <a:gd name="connsiteX2" fmla="*/ 2630873 w 2630873"/>
                <a:gd name="connsiteY2" fmla="*/ 2970690 h 2970690"/>
                <a:gd name="connsiteX3" fmla="*/ 0 w 2630873"/>
                <a:gd name="connsiteY3" fmla="*/ 2970690 h 2970690"/>
                <a:gd name="connsiteX4" fmla="*/ 0 w 2630873"/>
                <a:gd name="connsiteY4" fmla="*/ 0 h 297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2970690">
                  <a:moveTo>
                    <a:pt x="0" y="0"/>
                  </a:moveTo>
                  <a:lnTo>
                    <a:pt x="2630873" y="0"/>
                  </a:lnTo>
                  <a:lnTo>
                    <a:pt x="2630873" y="2970690"/>
                  </a:lnTo>
                  <a:lnTo>
                    <a:pt x="0" y="2970690"/>
                  </a:lnTo>
                  <a:lnTo>
                    <a:pt x="0" y="0"/>
                  </a:lnTo>
                  <a:close/>
                </a:path>
              </a:pathLst>
            </a:custGeom>
            <a:solidFill>
              <a:schemeClr val="bg1">
                <a:lumMod val="95000"/>
                <a:alpha val="90000"/>
              </a:schemeClr>
            </a:solidFill>
            <a:ln>
              <a:solidFill>
                <a:schemeClr val="bg1">
                  <a:lumMod val="95000"/>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defTabSz="711200">
                <a:lnSpc>
                  <a:spcPct val="90000"/>
                </a:lnSpc>
                <a:spcAft>
                  <a:spcPct val="15000"/>
                </a:spcAft>
                <a:buFont typeface="Arial" panose="020B0604020202020204" pitchFamily="34" charset="0"/>
                <a:buChar char="•"/>
              </a:pPr>
              <a:r>
                <a:rPr lang="en-GB" sz="1500" dirty="0"/>
                <a:t>Better </a:t>
              </a:r>
              <a:r>
                <a:rPr lang="en-GB" sz="1500" dirty="0">
                  <a:solidFill>
                    <a:schemeClr val="tx1"/>
                  </a:solidFill>
                </a:rPr>
                <a:t>side effect profile and improved tolerability over LPV/r, which has been associated with GI upset, </a:t>
              </a:r>
              <a:r>
                <a:rPr lang="en-GB" sz="1500" dirty="0"/>
                <a:t>hyperlipidaemia and decreased bone density*</a:t>
              </a:r>
            </a:p>
            <a:p>
              <a:pPr marL="171450" lvl="1" indent="-171450" defTabSz="711200">
                <a:lnSpc>
                  <a:spcPct val="90000"/>
                </a:lnSpc>
                <a:spcAft>
                  <a:spcPct val="15000"/>
                </a:spcAft>
                <a:buFont typeface="Arial" panose="020B0604020202020204" pitchFamily="34" charset="0"/>
                <a:buChar char="•"/>
              </a:pPr>
              <a:r>
                <a:rPr lang="en-GB" sz="1500" dirty="0"/>
                <a:t>In the </a:t>
              </a:r>
              <a:r>
                <a:rPr lang="en-GB" sz="1500" dirty="0">
                  <a:solidFill>
                    <a:schemeClr val="tx1"/>
                  </a:solidFill>
                </a:rPr>
                <a:t>entirety of the  IMPAACT P1093 study, not a single child discontinued DTG dispersible tablets due to intolerance or toxicity</a:t>
              </a:r>
            </a:p>
          </p:txBody>
        </p:sp>
        <p:sp>
          <p:nvSpPr>
            <p:cNvPr id="21" name="Freeform: Shape 20">
              <a:extLst>
                <a:ext uri="{FF2B5EF4-FFF2-40B4-BE49-F238E27FC236}">
                  <a16:creationId xmlns:a16="http://schemas.microsoft.com/office/drawing/2014/main" id="{495564BC-6856-45BD-9202-50E9BD5C2933}"/>
                </a:ext>
              </a:extLst>
            </p:cNvPr>
            <p:cNvSpPr/>
            <p:nvPr/>
          </p:nvSpPr>
          <p:spPr>
            <a:xfrm>
              <a:off x="6285837" y="2292951"/>
              <a:ext cx="2630873" cy="381331"/>
            </a:xfrm>
            <a:custGeom>
              <a:avLst/>
              <a:gdLst>
                <a:gd name="connsiteX0" fmla="*/ 0 w 2630873"/>
                <a:gd name="connsiteY0" fmla="*/ 0 h 381331"/>
                <a:gd name="connsiteX1" fmla="*/ 2630873 w 2630873"/>
                <a:gd name="connsiteY1" fmla="*/ 0 h 381331"/>
                <a:gd name="connsiteX2" fmla="*/ 2630873 w 2630873"/>
                <a:gd name="connsiteY2" fmla="*/ 381331 h 381331"/>
                <a:gd name="connsiteX3" fmla="*/ 0 w 2630873"/>
                <a:gd name="connsiteY3" fmla="*/ 381331 h 381331"/>
                <a:gd name="connsiteX4" fmla="*/ 0 w 2630873"/>
                <a:gd name="connsiteY4" fmla="*/ 0 h 38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381331">
                  <a:moveTo>
                    <a:pt x="0" y="0"/>
                  </a:moveTo>
                  <a:lnTo>
                    <a:pt x="2630873" y="0"/>
                  </a:lnTo>
                  <a:lnTo>
                    <a:pt x="2630873" y="381331"/>
                  </a:lnTo>
                  <a:lnTo>
                    <a:pt x="0" y="381331"/>
                  </a:lnTo>
                  <a:lnTo>
                    <a:pt x="0" y="0"/>
                  </a:lnTo>
                  <a:close/>
                </a:path>
              </a:pathLst>
            </a:custGeom>
            <a:solidFill>
              <a:schemeClr val="accent5"/>
            </a:solidFill>
            <a:ln>
              <a:solidFill>
                <a:schemeClr val="accent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Bolsters adherence</a:t>
              </a:r>
            </a:p>
          </p:txBody>
        </p:sp>
        <p:sp>
          <p:nvSpPr>
            <p:cNvPr id="22" name="Freeform: Shape 21">
              <a:extLst>
                <a:ext uri="{FF2B5EF4-FFF2-40B4-BE49-F238E27FC236}">
                  <a16:creationId xmlns:a16="http://schemas.microsoft.com/office/drawing/2014/main" id="{06D3B2D3-C3E3-4101-A68C-955ED66E8C0C}"/>
                </a:ext>
              </a:extLst>
            </p:cNvPr>
            <p:cNvSpPr/>
            <p:nvPr/>
          </p:nvSpPr>
          <p:spPr>
            <a:xfrm>
              <a:off x="6285837" y="2685406"/>
              <a:ext cx="2630873" cy="2403434"/>
            </a:xfrm>
            <a:custGeom>
              <a:avLst/>
              <a:gdLst>
                <a:gd name="connsiteX0" fmla="*/ 0 w 2630873"/>
                <a:gd name="connsiteY0" fmla="*/ 0 h 2970690"/>
                <a:gd name="connsiteX1" fmla="*/ 2630873 w 2630873"/>
                <a:gd name="connsiteY1" fmla="*/ 0 h 2970690"/>
                <a:gd name="connsiteX2" fmla="*/ 2630873 w 2630873"/>
                <a:gd name="connsiteY2" fmla="*/ 2970690 h 2970690"/>
                <a:gd name="connsiteX3" fmla="*/ 0 w 2630873"/>
                <a:gd name="connsiteY3" fmla="*/ 2970690 h 2970690"/>
                <a:gd name="connsiteX4" fmla="*/ 0 w 2630873"/>
                <a:gd name="connsiteY4" fmla="*/ 0 h 297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2970690">
                  <a:moveTo>
                    <a:pt x="0" y="0"/>
                  </a:moveTo>
                  <a:lnTo>
                    <a:pt x="2630873" y="0"/>
                  </a:lnTo>
                  <a:lnTo>
                    <a:pt x="2630873" y="2970690"/>
                  </a:lnTo>
                  <a:lnTo>
                    <a:pt x="0" y="2970690"/>
                  </a:lnTo>
                  <a:lnTo>
                    <a:pt x="0" y="0"/>
                  </a:lnTo>
                  <a:close/>
                </a:path>
              </a:pathLst>
            </a:custGeom>
            <a:solidFill>
              <a:schemeClr val="bg1">
                <a:lumMod val="95000"/>
                <a:alpha val="90000"/>
              </a:schemeClr>
            </a:solidFill>
            <a:ln>
              <a:solidFill>
                <a:schemeClr val="bg1">
                  <a:lumMod val="95000"/>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defTabSz="711200">
                <a:lnSpc>
                  <a:spcPct val="90000"/>
                </a:lnSpc>
                <a:spcBef>
                  <a:spcPct val="0"/>
                </a:spcBef>
                <a:spcAft>
                  <a:spcPct val="15000"/>
                </a:spcAft>
                <a:buFont typeface="Arial" panose="020B0604020202020204" pitchFamily="34" charset="0"/>
                <a:buChar char="•"/>
              </a:pPr>
              <a:r>
                <a:rPr lang="en-GB" sz="1500" kern="1200" dirty="0"/>
                <a:t>DTG is taken once daily, whereas LPV/r is twice daily</a:t>
              </a:r>
              <a:endParaRPr lang="en-GB" sz="1500" kern="1200" dirty="0">
                <a:solidFill>
                  <a:srgbClr val="FF0000"/>
                </a:solidFill>
              </a:endParaRPr>
            </a:p>
            <a:p>
              <a:pPr marL="171450" lvl="1" indent="-171450" defTabSz="711200">
                <a:lnSpc>
                  <a:spcPct val="90000"/>
                </a:lnSpc>
                <a:spcBef>
                  <a:spcPct val="0"/>
                </a:spcBef>
                <a:spcAft>
                  <a:spcPct val="15000"/>
                </a:spcAft>
                <a:buFont typeface="Arial" panose="020B0604020202020204" pitchFamily="34" charset="0"/>
                <a:buChar char="•"/>
              </a:pPr>
              <a:r>
                <a:rPr lang="en-GB" sz="1500" kern="1200" dirty="0"/>
                <a:t>DTG dispersible </a:t>
              </a:r>
              <a:r>
                <a:rPr lang="en-GB" sz="1500" kern="1200" dirty="0">
                  <a:solidFill>
                    <a:schemeClr val="tx1"/>
                  </a:solidFill>
                </a:rPr>
                <a:t>tablet </a:t>
              </a:r>
              <a:r>
                <a:rPr lang="en-GB" sz="1500" dirty="0">
                  <a:solidFill>
                    <a:schemeClr val="tx1"/>
                  </a:solidFill>
                </a:rPr>
                <a:t>i</a:t>
              </a:r>
              <a:r>
                <a:rPr lang="en-GB" sz="1500" kern="1200" dirty="0">
                  <a:solidFill>
                    <a:schemeClr val="tx1"/>
                  </a:solidFill>
                </a:rPr>
                <a:t>s easily dissolved in water </a:t>
              </a:r>
              <a:r>
                <a:rPr lang="en-GB" sz="1500" kern="1200" dirty="0"/>
                <a:t>and </a:t>
              </a:r>
              <a:r>
                <a:rPr lang="en-GB" sz="1500" kern="1200" dirty="0">
                  <a:solidFill>
                    <a:schemeClr val="tx1"/>
                  </a:solidFill>
                </a:rPr>
                <a:t>allows easier administration</a:t>
              </a:r>
              <a:r>
                <a:rPr lang="en-GB" sz="1500" kern="1200" dirty="0"/>
                <a:t> </a:t>
              </a:r>
              <a:r>
                <a:rPr lang="en-GB" sz="1500" kern="1200" dirty="0">
                  <a:solidFill>
                    <a:schemeClr val="tx1"/>
                  </a:solidFill>
                </a:rPr>
                <a:t>versus LPV/r formulations</a:t>
              </a:r>
            </a:p>
            <a:p>
              <a:pPr marL="171450" lvl="1" indent="-171450" defTabSz="711200">
                <a:lnSpc>
                  <a:spcPct val="90000"/>
                </a:lnSpc>
                <a:spcBef>
                  <a:spcPct val="0"/>
                </a:spcBef>
                <a:spcAft>
                  <a:spcPct val="15000"/>
                </a:spcAft>
                <a:buFont typeface="Arial" panose="020B0604020202020204" pitchFamily="34" charset="0"/>
                <a:buChar char="•"/>
              </a:pPr>
              <a:r>
                <a:rPr lang="en-GB" sz="1500" kern="1200" dirty="0">
                  <a:solidFill>
                    <a:schemeClr val="tx1"/>
                  </a:solidFill>
                </a:rPr>
                <a:t>DTG dispersible tablet has a strawberry cream </a:t>
              </a:r>
              <a:r>
                <a:rPr lang="en-GB" sz="1500" dirty="0">
                  <a:solidFill>
                    <a:schemeClr val="tx1"/>
                  </a:solidFill>
                </a:rPr>
                <a:t>taste and </a:t>
              </a:r>
              <a:r>
                <a:rPr lang="en-GB" sz="1500" kern="1200" dirty="0">
                  <a:solidFill>
                    <a:schemeClr val="tx1"/>
                  </a:solidFill>
                </a:rPr>
                <a:t>is more palatable in comparison to LPV/r’s bitter taste </a:t>
              </a:r>
            </a:p>
          </p:txBody>
        </p:sp>
      </p:grpSp>
      <p:sp>
        <p:nvSpPr>
          <p:cNvPr id="23" name="Rectangle 22">
            <a:extLst>
              <a:ext uri="{FF2B5EF4-FFF2-40B4-BE49-F238E27FC236}">
                <a16:creationId xmlns:a16="http://schemas.microsoft.com/office/drawing/2014/main" id="{292CA8CF-C4F7-4672-BA96-3235F84D61C9}"/>
              </a:ext>
            </a:extLst>
          </p:cNvPr>
          <p:cNvSpPr/>
          <p:nvPr/>
        </p:nvSpPr>
        <p:spPr bwMode="auto">
          <a:xfrm>
            <a:off x="0" y="3302813"/>
            <a:ext cx="9143999" cy="369332"/>
          </a:xfrm>
          <a:prstGeom prst="rect">
            <a:avLst/>
          </a:prstGeom>
          <a:solidFill>
            <a:schemeClr val="accent5">
              <a:lumMod val="75000"/>
            </a:schemeClr>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dirty="0">
                <a:ln>
                  <a:noFill/>
                </a:ln>
                <a:solidFill>
                  <a:prstClr val="white"/>
                </a:solidFill>
                <a:effectLst/>
                <a:uLnTx/>
                <a:uFillTx/>
                <a:latin typeface="Calibri"/>
                <a:ea typeface="+mn-ea"/>
                <a:cs typeface="Arial"/>
              </a:rPr>
              <a:t>Benefits of DTG use for children &lt;20 kg </a:t>
            </a:r>
          </a:p>
        </p:txBody>
      </p:sp>
      <p:sp>
        <p:nvSpPr>
          <p:cNvPr id="25" name="Rectangle 24">
            <a:extLst>
              <a:ext uri="{FF2B5EF4-FFF2-40B4-BE49-F238E27FC236}">
                <a16:creationId xmlns:a16="http://schemas.microsoft.com/office/drawing/2014/main" id="{76194C05-8632-4699-8A8E-A901C8701024}"/>
              </a:ext>
            </a:extLst>
          </p:cNvPr>
          <p:cNvSpPr/>
          <p:nvPr/>
        </p:nvSpPr>
        <p:spPr>
          <a:xfrm>
            <a:off x="287445" y="6605795"/>
            <a:ext cx="8396398" cy="253916"/>
          </a:xfrm>
          <a:prstGeom prst="rect">
            <a:avLst/>
          </a:prstGeom>
        </p:spPr>
        <p:txBody>
          <a:bodyPr wrap="square" anchor="ctr">
            <a:spAutoFit/>
          </a:bodyPr>
          <a:lstStyle/>
          <a:p>
            <a:pPr defTabSz="914400" fontAlgn="auto">
              <a:spcBef>
                <a:spcPts val="0"/>
              </a:spcBef>
              <a:spcAft>
                <a:spcPts val="0"/>
              </a:spcAft>
              <a:defRPr/>
            </a:pPr>
            <a:r>
              <a:rPr kumimoji="0" lang="en-GB" sz="1050" b="0" i="0" u="none" strike="noStrike" kern="0" cap="none" spc="0" normalizeH="0" baseline="0" dirty="0">
                <a:ln>
                  <a:noFill/>
                </a:ln>
                <a:solidFill>
                  <a:srgbClr val="000000"/>
                </a:solidFill>
                <a:effectLst/>
                <a:uLnTx/>
                <a:uFillTx/>
                <a:latin typeface="+mn-lt"/>
                <a:ea typeface="+mn-ea"/>
                <a:cs typeface="Calibri" panose="020F0502020204030204" pitchFamily="34" charset="0"/>
              </a:rPr>
              <a:t>*</a:t>
            </a:r>
            <a:r>
              <a:rPr lang="en-GB" sz="1050" kern="1200" dirty="0">
                <a:latin typeface="+mn-lt"/>
              </a:rPr>
              <a:t>Precaution must still be taken where needed, e.g., in concomitant use with other medicines such as TB (See Slide 9)</a:t>
            </a:r>
            <a:endParaRPr kumimoji="0" lang="en-GB" sz="1050" b="0" i="0" u="none" strike="noStrike" kern="1200" cap="none" spc="0" normalizeH="0" baseline="0" dirty="0">
              <a:ln>
                <a:noFill/>
              </a:ln>
              <a:solidFill>
                <a:prstClr val="black"/>
              </a:solidFill>
              <a:effectLst/>
              <a:uLnTx/>
              <a:uFillTx/>
              <a:latin typeface="+mn-lt"/>
              <a:ea typeface="+mn-ea"/>
              <a:cs typeface="+mn-cs"/>
            </a:endParaRPr>
          </a:p>
        </p:txBody>
      </p:sp>
      <p:sp>
        <p:nvSpPr>
          <p:cNvPr id="3" name="Freeform 6">
            <a:extLst>
              <a:ext uri="{FF2B5EF4-FFF2-40B4-BE49-F238E27FC236}">
                <a16:creationId xmlns:a16="http://schemas.microsoft.com/office/drawing/2014/main" id="{F95BE12B-B2CF-40A0-B28F-208A76FBF422}"/>
              </a:ext>
            </a:extLst>
          </p:cNvPr>
          <p:cNvSpPr>
            <a:spLocks noEditPoints="1"/>
          </p:cNvSpPr>
          <p:nvPr/>
        </p:nvSpPr>
        <p:spPr bwMode="auto">
          <a:xfrm>
            <a:off x="228600" y="1392239"/>
            <a:ext cx="897648" cy="859209"/>
          </a:xfrm>
          <a:custGeom>
            <a:avLst/>
            <a:gdLst>
              <a:gd name="T0" fmla="*/ 227 w 242"/>
              <a:gd name="T1" fmla="*/ 111 h 224"/>
              <a:gd name="T2" fmla="*/ 215 w 242"/>
              <a:gd name="T3" fmla="*/ 121 h 224"/>
              <a:gd name="T4" fmla="*/ 214 w 242"/>
              <a:gd name="T5" fmla="*/ 113 h 224"/>
              <a:gd name="T6" fmla="*/ 160 w 242"/>
              <a:gd name="T7" fmla="*/ 104 h 224"/>
              <a:gd name="T8" fmla="*/ 135 w 242"/>
              <a:gd name="T9" fmla="*/ 79 h 224"/>
              <a:gd name="T10" fmla="*/ 132 w 242"/>
              <a:gd name="T11" fmla="*/ 25 h 224"/>
              <a:gd name="T12" fmla="*/ 120 w 242"/>
              <a:gd name="T13" fmla="*/ 3 h 224"/>
              <a:gd name="T14" fmla="*/ 116 w 242"/>
              <a:gd name="T15" fmla="*/ 6 h 224"/>
              <a:gd name="T16" fmla="*/ 124 w 242"/>
              <a:gd name="T17" fmla="*/ 25 h 224"/>
              <a:gd name="T18" fmla="*/ 122 w 242"/>
              <a:gd name="T19" fmla="*/ 45 h 224"/>
              <a:gd name="T20" fmla="*/ 114 w 242"/>
              <a:gd name="T21" fmla="*/ 40 h 224"/>
              <a:gd name="T22" fmla="*/ 116 w 242"/>
              <a:gd name="T23" fmla="*/ 37 h 224"/>
              <a:gd name="T24" fmla="*/ 107 w 242"/>
              <a:gd name="T25" fmla="*/ 36 h 224"/>
              <a:gd name="T26" fmla="*/ 107 w 242"/>
              <a:gd name="T27" fmla="*/ 29 h 224"/>
              <a:gd name="T28" fmla="*/ 91 w 242"/>
              <a:gd name="T29" fmla="*/ 31 h 224"/>
              <a:gd name="T30" fmla="*/ 94 w 242"/>
              <a:gd name="T31" fmla="*/ 26 h 224"/>
              <a:gd name="T32" fmla="*/ 85 w 242"/>
              <a:gd name="T33" fmla="*/ 23 h 224"/>
              <a:gd name="T34" fmla="*/ 79 w 242"/>
              <a:gd name="T35" fmla="*/ 27 h 224"/>
              <a:gd name="T36" fmla="*/ 63 w 242"/>
              <a:gd name="T37" fmla="*/ 33 h 224"/>
              <a:gd name="T38" fmla="*/ 63 w 242"/>
              <a:gd name="T39" fmla="*/ 37 h 224"/>
              <a:gd name="T40" fmla="*/ 54 w 242"/>
              <a:gd name="T41" fmla="*/ 35 h 224"/>
              <a:gd name="T42" fmla="*/ 61 w 242"/>
              <a:gd name="T43" fmla="*/ 39 h 224"/>
              <a:gd name="T44" fmla="*/ 52 w 242"/>
              <a:gd name="T45" fmla="*/ 39 h 224"/>
              <a:gd name="T46" fmla="*/ 58 w 242"/>
              <a:gd name="T47" fmla="*/ 41 h 224"/>
              <a:gd name="T48" fmla="*/ 51 w 242"/>
              <a:gd name="T49" fmla="*/ 45 h 224"/>
              <a:gd name="T50" fmla="*/ 48 w 242"/>
              <a:gd name="T51" fmla="*/ 52 h 224"/>
              <a:gd name="T52" fmla="*/ 50 w 242"/>
              <a:gd name="T53" fmla="*/ 59 h 224"/>
              <a:gd name="T54" fmla="*/ 50 w 242"/>
              <a:gd name="T55" fmla="*/ 80 h 224"/>
              <a:gd name="T56" fmla="*/ 52 w 242"/>
              <a:gd name="T57" fmla="*/ 86 h 224"/>
              <a:gd name="T58" fmla="*/ 55 w 242"/>
              <a:gd name="T59" fmla="*/ 81 h 224"/>
              <a:gd name="T60" fmla="*/ 55 w 242"/>
              <a:gd name="T61" fmla="*/ 89 h 224"/>
              <a:gd name="T62" fmla="*/ 25 w 242"/>
              <a:gd name="T63" fmla="*/ 79 h 224"/>
              <a:gd name="T64" fmla="*/ 12 w 242"/>
              <a:gd name="T65" fmla="*/ 60 h 224"/>
              <a:gd name="T66" fmla="*/ 6 w 242"/>
              <a:gd name="T67" fmla="*/ 61 h 224"/>
              <a:gd name="T68" fmla="*/ 21 w 242"/>
              <a:gd name="T69" fmla="*/ 85 h 224"/>
              <a:gd name="T70" fmla="*/ 80 w 242"/>
              <a:gd name="T71" fmla="*/ 118 h 224"/>
              <a:gd name="T72" fmla="*/ 108 w 242"/>
              <a:gd name="T73" fmla="*/ 151 h 224"/>
              <a:gd name="T74" fmla="*/ 96 w 242"/>
              <a:gd name="T75" fmla="*/ 197 h 224"/>
              <a:gd name="T76" fmla="*/ 79 w 242"/>
              <a:gd name="T77" fmla="*/ 205 h 224"/>
              <a:gd name="T78" fmla="*/ 103 w 242"/>
              <a:gd name="T79" fmla="*/ 223 h 224"/>
              <a:gd name="T80" fmla="*/ 113 w 242"/>
              <a:gd name="T81" fmla="*/ 202 h 224"/>
              <a:gd name="T82" fmla="*/ 113 w 242"/>
              <a:gd name="T83" fmla="*/ 202 h 224"/>
              <a:gd name="T84" fmla="*/ 126 w 242"/>
              <a:gd name="T85" fmla="*/ 174 h 224"/>
              <a:gd name="T86" fmla="*/ 210 w 242"/>
              <a:gd name="T87" fmla="*/ 142 h 224"/>
              <a:gd name="T88" fmla="*/ 219 w 242"/>
              <a:gd name="T89" fmla="*/ 140 h 224"/>
              <a:gd name="T90" fmla="*/ 241 w 242"/>
              <a:gd name="T91" fmla="*/ 115 h 224"/>
              <a:gd name="T92" fmla="*/ 120 w 242"/>
              <a:gd name="T93" fmla="*/ 51 h 224"/>
              <a:gd name="T94" fmla="*/ 118 w 242"/>
              <a:gd name="T95" fmla="*/ 47 h 224"/>
              <a:gd name="T96" fmla="*/ 111 w 242"/>
              <a:gd name="T97" fmla="*/ 43 h 224"/>
              <a:gd name="T98" fmla="*/ 110 w 242"/>
              <a:gd name="T99" fmla="*/ 4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224">
                <a:moveTo>
                  <a:pt x="241" y="115"/>
                </a:moveTo>
                <a:cubicBezTo>
                  <a:pt x="241" y="115"/>
                  <a:pt x="238" y="104"/>
                  <a:pt x="227" y="111"/>
                </a:cubicBezTo>
                <a:cubicBezTo>
                  <a:pt x="217" y="122"/>
                  <a:pt x="217" y="122"/>
                  <a:pt x="217" y="122"/>
                </a:cubicBezTo>
                <a:cubicBezTo>
                  <a:pt x="215" y="121"/>
                  <a:pt x="215" y="121"/>
                  <a:pt x="215" y="121"/>
                </a:cubicBezTo>
                <a:cubicBezTo>
                  <a:pt x="215" y="121"/>
                  <a:pt x="215" y="121"/>
                  <a:pt x="215" y="121"/>
                </a:cubicBezTo>
                <a:cubicBezTo>
                  <a:pt x="215" y="121"/>
                  <a:pt x="215" y="115"/>
                  <a:pt x="214" y="113"/>
                </a:cubicBezTo>
                <a:cubicBezTo>
                  <a:pt x="214" y="113"/>
                  <a:pt x="173" y="113"/>
                  <a:pt x="159" y="111"/>
                </a:cubicBezTo>
                <a:cubicBezTo>
                  <a:pt x="160" y="108"/>
                  <a:pt x="161" y="106"/>
                  <a:pt x="160" y="104"/>
                </a:cubicBezTo>
                <a:cubicBezTo>
                  <a:pt x="160" y="103"/>
                  <a:pt x="160" y="103"/>
                  <a:pt x="160" y="103"/>
                </a:cubicBezTo>
                <a:cubicBezTo>
                  <a:pt x="156" y="95"/>
                  <a:pt x="145" y="86"/>
                  <a:pt x="135" y="79"/>
                </a:cubicBezTo>
                <a:cubicBezTo>
                  <a:pt x="140" y="58"/>
                  <a:pt x="135" y="25"/>
                  <a:pt x="135" y="25"/>
                </a:cubicBezTo>
                <a:cubicBezTo>
                  <a:pt x="132" y="25"/>
                  <a:pt x="132" y="25"/>
                  <a:pt x="132" y="25"/>
                </a:cubicBezTo>
                <a:cubicBezTo>
                  <a:pt x="131" y="20"/>
                  <a:pt x="130" y="17"/>
                  <a:pt x="130" y="17"/>
                </a:cubicBezTo>
                <a:cubicBezTo>
                  <a:pt x="138" y="9"/>
                  <a:pt x="120" y="0"/>
                  <a:pt x="120" y="3"/>
                </a:cubicBezTo>
                <a:cubicBezTo>
                  <a:pt x="120" y="5"/>
                  <a:pt x="119" y="6"/>
                  <a:pt x="119" y="6"/>
                </a:cubicBezTo>
                <a:cubicBezTo>
                  <a:pt x="116" y="6"/>
                  <a:pt x="116" y="6"/>
                  <a:pt x="116" y="6"/>
                </a:cubicBezTo>
                <a:cubicBezTo>
                  <a:pt x="114" y="14"/>
                  <a:pt x="122" y="16"/>
                  <a:pt x="122" y="16"/>
                </a:cubicBezTo>
                <a:cubicBezTo>
                  <a:pt x="123" y="19"/>
                  <a:pt x="124" y="22"/>
                  <a:pt x="124" y="25"/>
                </a:cubicBezTo>
                <a:cubicBezTo>
                  <a:pt x="121" y="25"/>
                  <a:pt x="121" y="25"/>
                  <a:pt x="121" y="25"/>
                </a:cubicBezTo>
                <a:cubicBezTo>
                  <a:pt x="122" y="32"/>
                  <a:pt x="122" y="39"/>
                  <a:pt x="122" y="45"/>
                </a:cubicBezTo>
                <a:cubicBezTo>
                  <a:pt x="121" y="44"/>
                  <a:pt x="121" y="44"/>
                  <a:pt x="121" y="44"/>
                </a:cubicBezTo>
                <a:cubicBezTo>
                  <a:pt x="114" y="40"/>
                  <a:pt x="114" y="40"/>
                  <a:pt x="114" y="40"/>
                </a:cubicBezTo>
                <a:cubicBezTo>
                  <a:pt x="119" y="39"/>
                  <a:pt x="119" y="39"/>
                  <a:pt x="119" y="39"/>
                </a:cubicBezTo>
                <a:cubicBezTo>
                  <a:pt x="116" y="37"/>
                  <a:pt x="116" y="37"/>
                  <a:pt x="116" y="37"/>
                </a:cubicBezTo>
                <a:cubicBezTo>
                  <a:pt x="108" y="36"/>
                  <a:pt x="108" y="36"/>
                  <a:pt x="108" y="36"/>
                </a:cubicBezTo>
                <a:cubicBezTo>
                  <a:pt x="107" y="36"/>
                  <a:pt x="107" y="36"/>
                  <a:pt x="107" y="36"/>
                </a:cubicBezTo>
                <a:cubicBezTo>
                  <a:pt x="111" y="34"/>
                  <a:pt x="111" y="34"/>
                  <a:pt x="111" y="34"/>
                </a:cubicBezTo>
                <a:cubicBezTo>
                  <a:pt x="107" y="29"/>
                  <a:pt x="107" y="29"/>
                  <a:pt x="107" y="29"/>
                </a:cubicBezTo>
                <a:cubicBezTo>
                  <a:pt x="96" y="32"/>
                  <a:pt x="96" y="32"/>
                  <a:pt x="96" y="32"/>
                </a:cubicBezTo>
                <a:cubicBezTo>
                  <a:pt x="94" y="32"/>
                  <a:pt x="92" y="31"/>
                  <a:pt x="91" y="31"/>
                </a:cubicBezTo>
                <a:cubicBezTo>
                  <a:pt x="97" y="28"/>
                  <a:pt x="97" y="28"/>
                  <a:pt x="97" y="28"/>
                </a:cubicBezTo>
                <a:cubicBezTo>
                  <a:pt x="94" y="26"/>
                  <a:pt x="94" y="26"/>
                  <a:pt x="94" y="26"/>
                </a:cubicBezTo>
                <a:cubicBezTo>
                  <a:pt x="85" y="29"/>
                  <a:pt x="85" y="29"/>
                  <a:pt x="85" y="29"/>
                </a:cubicBezTo>
                <a:cubicBezTo>
                  <a:pt x="85" y="23"/>
                  <a:pt x="85" y="23"/>
                  <a:pt x="85" y="23"/>
                </a:cubicBezTo>
                <a:cubicBezTo>
                  <a:pt x="81" y="25"/>
                  <a:pt x="81" y="25"/>
                  <a:pt x="81" y="25"/>
                </a:cubicBezTo>
                <a:cubicBezTo>
                  <a:pt x="79" y="27"/>
                  <a:pt x="79" y="27"/>
                  <a:pt x="79" y="27"/>
                </a:cubicBezTo>
                <a:cubicBezTo>
                  <a:pt x="80" y="24"/>
                  <a:pt x="80" y="24"/>
                  <a:pt x="80" y="24"/>
                </a:cubicBezTo>
                <a:cubicBezTo>
                  <a:pt x="63" y="33"/>
                  <a:pt x="63" y="33"/>
                  <a:pt x="63" y="33"/>
                </a:cubicBezTo>
                <a:cubicBezTo>
                  <a:pt x="65" y="36"/>
                  <a:pt x="65" y="36"/>
                  <a:pt x="65" y="36"/>
                </a:cubicBezTo>
                <a:cubicBezTo>
                  <a:pt x="64" y="36"/>
                  <a:pt x="64" y="37"/>
                  <a:pt x="63" y="37"/>
                </a:cubicBezTo>
                <a:cubicBezTo>
                  <a:pt x="55" y="34"/>
                  <a:pt x="55" y="34"/>
                  <a:pt x="55" y="34"/>
                </a:cubicBezTo>
                <a:cubicBezTo>
                  <a:pt x="54" y="35"/>
                  <a:pt x="54" y="35"/>
                  <a:pt x="54" y="35"/>
                </a:cubicBezTo>
                <a:cubicBezTo>
                  <a:pt x="61" y="39"/>
                  <a:pt x="61" y="39"/>
                  <a:pt x="61" y="39"/>
                </a:cubicBezTo>
                <a:cubicBezTo>
                  <a:pt x="61" y="39"/>
                  <a:pt x="61" y="39"/>
                  <a:pt x="61" y="39"/>
                </a:cubicBezTo>
                <a:cubicBezTo>
                  <a:pt x="54" y="37"/>
                  <a:pt x="54" y="37"/>
                  <a:pt x="54" y="37"/>
                </a:cubicBezTo>
                <a:cubicBezTo>
                  <a:pt x="52" y="39"/>
                  <a:pt x="52" y="39"/>
                  <a:pt x="52" y="39"/>
                </a:cubicBezTo>
                <a:cubicBezTo>
                  <a:pt x="58" y="41"/>
                  <a:pt x="58" y="41"/>
                  <a:pt x="58" y="41"/>
                </a:cubicBezTo>
                <a:cubicBezTo>
                  <a:pt x="58" y="41"/>
                  <a:pt x="58" y="41"/>
                  <a:pt x="58" y="41"/>
                </a:cubicBezTo>
                <a:cubicBezTo>
                  <a:pt x="54" y="41"/>
                  <a:pt x="54" y="41"/>
                  <a:pt x="54" y="41"/>
                </a:cubicBezTo>
                <a:cubicBezTo>
                  <a:pt x="51" y="45"/>
                  <a:pt x="51" y="45"/>
                  <a:pt x="51" y="45"/>
                </a:cubicBezTo>
                <a:cubicBezTo>
                  <a:pt x="53" y="49"/>
                  <a:pt x="53" y="49"/>
                  <a:pt x="53" y="49"/>
                </a:cubicBezTo>
                <a:cubicBezTo>
                  <a:pt x="48" y="52"/>
                  <a:pt x="48" y="52"/>
                  <a:pt x="48" y="52"/>
                </a:cubicBezTo>
                <a:cubicBezTo>
                  <a:pt x="46" y="57"/>
                  <a:pt x="46" y="57"/>
                  <a:pt x="46" y="57"/>
                </a:cubicBezTo>
                <a:cubicBezTo>
                  <a:pt x="50" y="59"/>
                  <a:pt x="50" y="59"/>
                  <a:pt x="50" y="59"/>
                </a:cubicBezTo>
                <a:cubicBezTo>
                  <a:pt x="43" y="69"/>
                  <a:pt x="43" y="69"/>
                  <a:pt x="43" y="69"/>
                </a:cubicBezTo>
                <a:cubicBezTo>
                  <a:pt x="50" y="80"/>
                  <a:pt x="50" y="80"/>
                  <a:pt x="50" y="80"/>
                </a:cubicBezTo>
                <a:cubicBezTo>
                  <a:pt x="52" y="72"/>
                  <a:pt x="52" y="72"/>
                  <a:pt x="52" y="72"/>
                </a:cubicBezTo>
                <a:cubicBezTo>
                  <a:pt x="52" y="86"/>
                  <a:pt x="52" y="86"/>
                  <a:pt x="52" y="86"/>
                </a:cubicBezTo>
                <a:cubicBezTo>
                  <a:pt x="54" y="88"/>
                  <a:pt x="54" y="88"/>
                  <a:pt x="54" y="88"/>
                </a:cubicBezTo>
                <a:cubicBezTo>
                  <a:pt x="55" y="81"/>
                  <a:pt x="55" y="81"/>
                  <a:pt x="55" y="81"/>
                </a:cubicBezTo>
                <a:cubicBezTo>
                  <a:pt x="56" y="81"/>
                  <a:pt x="56" y="81"/>
                  <a:pt x="56" y="81"/>
                </a:cubicBezTo>
                <a:cubicBezTo>
                  <a:pt x="55" y="89"/>
                  <a:pt x="55" y="89"/>
                  <a:pt x="55" y="89"/>
                </a:cubicBezTo>
                <a:cubicBezTo>
                  <a:pt x="47" y="86"/>
                  <a:pt x="37" y="82"/>
                  <a:pt x="27" y="74"/>
                </a:cubicBezTo>
                <a:cubicBezTo>
                  <a:pt x="25" y="79"/>
                  <a:pt x="25" y="79"/>
                  <a:pt x="25" y="79"/>
                </a:cubicBezTo>
                <a:cubicBezTo>
                  <a:pt x="22" y="76"/>
                  <a:pt x="20" y="74"/>
                  <a:pt x="17" y="71"/>
                </a:cubicBezTo>
                <a:cubicBezTo>
                  <a:pt x="17" y="71"/>
                  <a:pt x="21" y="64"/>
                  <a:pt x="12" y="60"/>
                </a:cubicBezTo>
                <a:cubicBezTo>
                  <a:pt x="10" y="63"/>
                  <a:pt x="10" y="63"/>
                  <a:pt x="10" y="63"/>
                </a:cubicBezTo>
                <a:cubicBezTo>
                  <a:pt x="10" y="63"/>
                  <a:pt x="9" y="63"/>
                  <a:pt x="6" y="61"/>
                </a:cubicBezTo>
                <a:cubicBezTo>
                  <a:pt x="4" y="60"/>
                  <a:pt x="0" y="78"/>
                  <a:pt x="13" y="78"/>
                </a:cubicBezTo>
                <a:cubicBezTo>
                  <a:pt x="13" y="78"/>
                  <a:pt x="16" y="81"/>
                  <a:pt x="21" y="85"/>
                </a:cubicBezTo>
                <a:cubicBezTo>
                  <a:pt x="19" y="87"/>
                  <a:pt x="19" y="87"/>
                  <a:pt x="19" y="87"/>
                </a:cubicBezTo>
                <a:cubicBezTo>
                  <a:pt x="19" y="87"/>
                  <a:pt x="54" y="112"/>
                  <a:pt x="80" y="118"/>
                </a:cubicBezTo>
                <a:cubicBezTo>
                  <a:pt x="99" y="151"/>
                  <a:pt x="99" y="151"/>
                  <a:pt x="99" y="151"/>
                </a:cubicBezTo>
                <a:cubicBezTo>
                  <a:pt x="108" y="151"/>
                  <a:pt x="108" y="151"/>
                  <a:pt x="108" y="151"/>
                </a:cubicBezTo>
                <a:cubicBezTo>
                  <a:pt x="91" y="196"/>
                  <a:pt x="91" y="196"/>
                  <a:pt x="91" y="196"/>
                </a:cubicBezTo>
                <a:cubicBezTo>
                  <a:pt x="96" y="197"/>
                  <a:pt x="96" y="197"/>
                  <a:pt x="96" y="197"/>
                </a:cubicBezTo>
                <a:cubicBezTo>
                  <a:pt x="94" y="201"/>
                  <a:pt x="94" y="201"/>
                  <a:pt x="94" y="201"/>
                </a:cubicBezTo>
                <a:cubicBezTo>
                  <a:pt x="79" y="205"/>
                  <a:pt x="79" y="205"/>
                  <a:pt x="79" y="205"/>
                </a:cubicBezTo>
                <a:cubicBezTo>
                  <a:pt x="68" y="210"/>
                  <a:pt x="77" y="218"/>
                  <a:pt x="77" y="218"/>
                </a:cubicBezTo>
                <a:cubicBezTo>
                  <a:pt x="82" y="221"/>
                  <a:pt x="103" y="223"/>
                  <a:pt x="103" y="223"/>
                </a:cubicBezTo>
                <a:cubicBezTo>
                  <a:pt x="114" y="224"/>
                  <a:pt x="111" y="211"/>
                  <a:pt x="111" y="211"/>
                </a:cubicBezTo>
                <a:cubicBezTo>
                  <a:pt x="113" y="202"/>
                  <a:pt x="113" y="202"/>
                  <a:pt x="113" y="202"/>
                </a:cubicBezTo>
                <a:cubicBezTo>
                  <a:pt x="111" y="201"/>
                  <a:pt x="111" y="201"/>
                  <a:pt x="111" y="201"/>
                </a:cubicBezTo>
                <a:cubicBezTo>
                  <a:pt x="113" y="202"/>
                  <a:pt x="113" y="202"/>
                  <a:pt x="113" y="202"/>
                </a:cubicBezTo>
                <a:cubicBezTo>
                  <a:pt x="118" y="198"/>
                  <a:pt x="118" y="198"/>
                  <a:pt x="118" y="198"/>
                </a:cubicBezTo>
                <a:cubicBezTo>
                  <a:pt x="118" y="198"/>
                  <a:pt x="123" y="178"/>
                  <a:pt x="126" y="174"/>
                </a:cubicBezTo>
                <a:cubicBezTo>
                  <a:pt x="128" y="170"/>
                  <a:pt x="138" y="148"/>
                  <a:pt x="146" y="143"/>
                </a:cubicBezTo>
                <a:cubicBezTo>
                  <a:pt x="153" y="138"/>
                  <a:pt x="203" y="148"/>
                  <a:pt x="210" y="142"/>
                </a:cubicBezTo>
                <a:cubicBezTo>
                  <a:pt x="210" y="142"/>
                  <a:pt x="211" y="140"/>
                  <a:pt x="211" y="138"/>
                </a:cubicBezTo>
                <a:cubicBezTo>
                  <a:pt x="219" y="140"/>
                  <a:pt x="219" y="140"/>
                  <a:pt x="219" y="140"/>
                </a:cubicBezTo>
                <a:cubicBezTo>
                  <a:pt x="219" y="140"/>
                  <a:pt x="229" y="148"/>
                  <a:pt x="234" y="140"/>
                </a:cubicBezTo>
                <a:cubicBezTo>
                  <a:pt x="234" y="140"/>
                  <a:pt x="242" y="121"/>
                  <a:pt x="241" y="115"/>
                </a:cubicBezTo>
                <a:close/>
                <a:moveTo>
                  <a:pt x="121" y="49"/>
                </a:moveTo>
                <a:cubicBezTo>
                  <a:pt x="121" y="50"/>
                  <a:pt x="120" y="51"/>
                  <a:pt x="120" y="51"/>
                </a:cubicBezTo>
                <a:cubicBezTo>
                  <a:pt x="119" y="51"/>
                  <a:pt x="119" y="51"/>
                  <a:pt x="119" y="51"/>
                </a:cubicBezTo>
                <a:cubicBezTo>
                  <a:pt x="118" y="47"/>
                  <a:pt x="118" y="47"/>
                  <a:pt x="118" y="47"/>
                </a:cubicBezTo>
                <a:lnTo>
                  <a:pt x="121" y="49"/>
                </a:lnTo>
                <a:close/>
                <a:moveTo>
                  <a:pt x="111" y="43"/>
                </a:moveTo>
                <a:cubicBezTo>
                  <a:pt x="111" y="43"/>
                  <a:pt x="111" y="43"/>
                  <a:pt x="111" y="43"/>
                </a:cubicBezTo>
                <a:cubicBezTo>
                  <a:pt x="110" y="42"/>
                  <a:pt x="110" y="42"/>
                  <a:pt x="110" y="42"/>
                </a:cubicBezTo>
                <a:lnTo>
                  <a:pt x="111" y="4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27" name="TextBox 26">
            <a:extLst>
              <a:ext uri="{FF2B5EF4-FFF2-40B4-BE49-F238E27FC236}">
                <a16:creationId xmlns:a16="http://schemas.microsoft.com/office/drawing/2014/main" id="{36049686-E54C-4A7A-A974-34ACF198B928}"/>
              </a:ext>
            </a:extLst>
          </p:cNvPr>
          <p:cNvSpPr txBox="1"/>
          <p:nvPr/>
        </p:nvSpPr>
        <p:spPr>
          <a:xfrm>
            <a:off x="1099745" y="1296379"/>
            <a:ext cx="7811725" cy="1915909"/>
          </a:xfrm>
          <a:prstGeom prst="rect">
            <a:avLst/>
          </a:prstGeom>
          <a:noFill/>
        </p:spPr>
        <p:txBody>
          <a:bodyPr wrap="square" anchor="ctr">
            <a:spAutoFit/>
          </a:bodyPr>
          <a:lstStyle/>
          <a:p>
            <a:pPr>
              <a:spcBef>
                <a:spcPts val="500"/>
              </a:spcBef>
            </a:pPr>
            <a:r>
              <a:rPr lang="en-GB" sz="1550" b="1" dirty="0">
                <a:latin typeface="Calibri" panose="020F0502020204030204" pitchFamily="34" charset="0"/>
              </a:rPr>
              <a:t>Paediatric dolutegravir 10 mg dispersible, scored tablets (pDTG) </a:t>
            </a:r>
            <a:r>
              <a:rPr lang="en-GB" sz="1550" dirty="0">
                <a:latin typeface="Calibri" panose="020F0502020204030204" pitchFamily="34" charset="0"/>
              </a:rPr>
              <a:t>is a new generic formulation of DTG that allows antiretroviral treatment (ART) for children living with HIV (CLHIV) who are at least 4 weeks of age and weigh 3 to &lt;20 kg.</a:t>
            </a:r>
          </a:p>
          <a:p>
            <a:pPr>
              <a:spcBef>
                <a:spcPts val="1200"/>
              </a:spcBef>
            </a:pPr>
            <a:r>
              <a:rPr lang="en-GB" sz="1550" dirty="0">
                <a:solidFill>
                  <a:schemeClr val="tx1"/>
                </a:solidFill>
                <a:latin typeface="Calibri" panose="020F0502020204030204" pitchFamily="34" charset="0"/>
              </a:rPr>
              <a:t>Until now, available products (DTG 50 mg) have only allowed </a:t>
            </a:r>
            <a:r>
              <a:rPr lang="en-GB" sz="1550" b="1" dirty="0">
                <a:solidFill>
                  <a:schemeClr val="tx1"/>
                </a:solidFill>
                <a:highlight>
                  <a:srgbClr val="FFFF00"/>
                </a:highlight>
                <a:latin typeface="Calibri" panose="020F0502020204030204" pitchFamily="34" charset="0"/>
              </a:rPr>
              <a:t>Country X</a:t>
            </a:r>
            <a:r>
              <a:rPr lang="en-GB" sz="1550" b="1" dirty="0">
                <a:solidFill>
                  <a:schemeClr val="tx1"/>
                </a:solidFill>
                <a:latin typeface="Calibri" panose="020F0502020204030204" pitchFamily="34" charset="0"/>
              </a:rPr>
              <a:t> </a:t>
            </a:r>
            <a:r>
              <a:rPr lang="en-GB" sz="1550" dirty="0">
                <a:solidFill>
                  <a:schemeClr val="tx1"/>
                </a:solidFill>
                <a:latin typeface="Calibri" panose="020F0502020204030204" pitchFamily="34" charset="0"/>
              </a:rPr>
              <a:t>to provide DTG-based treatment to CLHIV and adolescents ≥20 kg. Unlike past new paediatric formulations, </a:t>
            </a:r>
            <a:r>
              <a:rPr lang="en-GB" sz="1550" b="1" dirty="0">
                <a:solidFill>
                  <a:schemeClr val="tx1"/>
                </a:solidFill>
                <a:latin typeface="Calibri" panose="020F0502020204030204" pitchFamily="34" charset="0"/>
              </a:rPr>
              <a:t>pDTG</a:t>
            </a:r>
            <a:r>
              <a:rPr lang="en-GB" sz="1550" b="1" dirty="0">
                <a:latin typeface="Calibri" panose="020F0502020204030204" pitchFamily="34" charset="0"/>
              </a:rPr>
              <a:t>’s simpler formulation is much easier to manufacture, resulting in improved supply security</a:t>
            </a:r>
            <a:r>
              <a:rPr lang="en-GB" sz="1550" dirty="0">
                <a:latin typeface="Calibri" panose="020F0502020204030204" pitchFamily="34" charset="0"/>
              </a:rPr>
              <a:t>. W</a:t>
            </a:r>
            <a:r>
              <a:rPr lang="en-GB" sz="1550" dirty="0">
                <a:solidFill>
                  <a:schemeClr val="tx1"/>
                </a:solidFill>
                <a:latin typeface="Calibri" panose="020F0502020204030204" pitchFamily="34" charset="0"/>
              </a:rPr>
              <a:t>ith pDTG 10mg available on the market, </a:t>
            </a:r>
            <a:r>
              <a:rPr lang="en-GB" sz="1550" b="1" dirty="0">
                <a:latin typeface="Calibri" panose="020F0502020204030204" pitchFamily="34" charset="0"/>
              </a:rPr>
              <a:t>all children can access and reap the benefits of DTG.</a:t>
            </a:r>
            <a:endParaRPr lang="en-GB" sz="1550" dirty="0"/>
          </a:p>
        </p:txBody>
      </p:sp>
      <p:sp>
        <p:nvSpPr>
          <p:cNvPr id="7" name="Freeform 16">
            <a:extLst>
              <a:ext uri="{FF2B5EF4-FFF2-40B4-BE49-F238E27FC236}">
                <a16:creationId xmlns:a16="http://schemas.microsoft.com/office/drawing/2014/main" id="{7BCFE0CB-A599-4815-9EE1-A6CCADE30EBB}"/>
              </a:ext>
            </a:extLst>
          </p:cNvPr>
          <p:cNvSpPr>
            <a:spLocks noEditPoints="1"/>
          </p:cNvSpPr>
          <p:nvPr/>
        </p:nvSpPr>
        <p:spPr bwMode="auto">
          <a:xfrm rot="2486579">
            <a:off x="300953" y="2254532"/>
            <a:ext cx="765323" cy="859536"/>
          </a:xfrm>
          <a:custGeom>
            <a:avLst/>
            <a:gdLst>
              <a:gd name="T0" fmla="*/ 145 w 167"/>
              <a:gd name="T1" fmla="*/ 150 h 214"/>
              <a:gd name="T2" fmla="*/ 122 w 167"/>
              <a:gd name="T3" fmla="*/ 144 h 214"/>
              <a:gd name="T4" fmla="*/ 108 w 167"/>
              <a:gd name="T5" fmla="*/ 93 h 214"/>
              <a:gd name="T6" fmla="*/ 111 w 167"/>
              <a:gd name="T7" fmla="*/ 94 h 214"/>
              <a:gd name="T8" fmla="*/ 141 w 167"/>
              <a:gd name="T9" fmla="*/ 94 h 214"/>
              <a:gd name="T10" fmla="*/ 153 w 167"/>
              <a:gd name="T11" fmla="*/ 90 h 214"/>
              <a:gd name="T12" fmla="*/ 143 w 167"/>
              <a:gd name="T13" fmla="*/ 80 h 214"/>
              <a:gd name="T14" fmla="*/ 117 w 167"/>
              <a:gd name="T15" fmla="*/ 80 h 214"/>
              <a:gd name="T16" fmla="*/ 113 w 167"/>
              <a:gd name="T17" fmla="*/ 73 h 214"/>
              <a:gd name="T18" fmla="*/ 111 w 167"/>
              <a:gd name="T19" fmla="*/ 71 h 214"/>
              <a:gd name="T20" fmla="*/ 105 w 167"/>
              <a:gd name="T21" fmla="*/ 16 h 214"/>
              <a:gd name="T22" fmla="*/ 55 w 167"/>
              <a:gd name="T23" fmla="*/ 25 h 214"/>
              <a:gd name="T24" fmla="*/ 44 w 167"/>
              <a:gd name="T25" fmla="*/ 61 h 214"/>
              <a:gd name="T26" fmla="*/ 43 w 167"/>
              <a:gd name="T27" fmla="*/ 77 h 214"/>
              <a:gd name="T28" fmla="*/ 14 w 167"/>
              <a:gd name="T29" fmla="*/ 73 h 214"/>
              <a:gd name="T30" fmla="*/ 7 w 167"/>
              <a:gd name="T31" fmla="*/ 82 h 214"/>
              <a:gd name="T32" fmla="*/ 4 w 167"/>
              <a:gd name="T33" fmla="*/ 92 h 214"/>
              <a:gd name="T34" fmla="*/ 17 w 167"/>
              <a:gd name="T35" fmla="*/ 89 h 214"/>
              <a:gd name="T36" fmla="*/ 35 w 167"/>
              <a:gd name="T37" fmla="*/ 96 h 214"/>
              <a:gd name="T38" fmla="*/ 41 w 167"/>
              <a:gd name="T39" fmla="*/ 96 h 214"/>
              <a:gd name="T40" fmla="*/ 43 w 167"/>
              <a:gd name="T41" fmla="*/ 95 h 214"/>
              <a:gd name="T42" fmla="*/ 48 w 167"/>
              <a:gd name="T43" fmla="*/ 92 h 214"/>
              <a:gd name="T44" fmla="*/ 32 w 167"/>
              <a:gd name="T45" fmla="*/ 160 h 214"/>
              <a:gd name="T46" fmla="*/ 30 w 167"/>
              <a:gd name="T47" fmla="*/ 208 h 214"/>
              <a:gd name="T48" fmla="*/ 29 w 167"/>
              <a:gd name="T49" fmla="*/ 210 h 214"/>
              <a:gd name="T50" fmla="*/ 52 w 167"/>
              <a:gd name="T51" fmla="*/ 203 h 214"/>
              <a:gd name="T52" fmla="*/ 59 w 167"/>
              <a:gd name="T53" fmla="*/ 191 h 214"/>
              <a:gd name="T54" fmla="*/ 64 w 167"/>
              <a:gd name="T55" fmla="*/ 175 h 214"/>
              <a:gd name="T56" fmla="*/ 82 w 167"/>
              <a:gd name="T57" fmla="*/ 177 h 214"/>
              <a:gd name="T58" fmla="*/ 130 w 167"/>
              <a:gd name="T59" fmla="*/ 166 h 214"/>
              <a:gd name="T60" fmla="*/ 133 w 167"/>
              <a:gd name="T61" fmla="*/ 167 h 214"/>
              <a:gd name="T62" fmla="*/ 136 w 167"/>
              <a:gd name="T63" fmla="*/ 167 h 214"/>
              <a:gd name="T64" fmla="*/ 143 w 167"/>
              <a:gd name="T65" fmla="*/ 168 h 214"/>
              <a:gd name="T66" fmla="*/ 167 w 167"/>
              <a:gd name="T67" fmla="*/ 155 h 214"/>
              <a:gd name="T68" fmla="*/ 100 w 167"/>
              <a:gd name="T69" fmla="*/ 105 h 214"/>
              <a:gd name="T70" fmla="*/ 112 w 167"/>
              <a:gd name="T71" fmla="*/ 80 h 214"/>
              <a:gd name="T72" fmla="*/ 100 w 167"/>
              <a:gd name="T73" fmla="*/ 73 h 214"/>
              <a:gd name="T74" fmla="*/ 100 w 167"/>
              <a:gd name="T75" fmla="*/ 73 h 214"/>
              <a:gd name="T76" fmla="*/ 59 w 167"/>
              <a:gd name="T77" fmla="*/ 78 h 214"/>
              <a:gd name="T78" fmla="*/ 54 w 167"/>
              <a:gd name="T79" fmla="*/ 74 h 214"/>
              <a:gd name="T80" fmla="*/ 53 w 167"/>
              <a:gd name="T81" fmla="*/ 75 h 214"/>
              <a:gd name="T82" fmla="*/ 53 w 167"/>
              <a:gd name="T83" fmla="*/ 82 h 214"/>
              <a:gd name="T84" fmla="*/ 51 w 167"/>
              <a:gd name="T85" fmla="*/ 78 h 214"/>
              <a:gd name="T86" fmla="*/ 44 w 167"/>
              <a:gd name="T87" fmla="*/ 7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7" h="214">
                <a:moveTo>
                  <a:pt x="164" y="154"/>
                </a:moveTo>
                <a:cubicBezTo>
                  <a:pt x="159" y="153"/>
                  <a:pt x="154" y="154"/>
                  <a:pt x="151" y="155"/>
                </a:cubicBezTo>
                <a:cubicBezTo>
                  <a:pt x="150" y="153"/>
                  <a:pt x="148" y="152"/>
                  <a:pt x="145" y="150"/>
                </a:cubicBezTo>
                <a:cubicBezTo>
                  <a:pt x="145" y="150"/>
                  <a:pt x="145" y="150"/>
                  <a:pt x="145" y="150"/>
                </a:cubicBezTo>
                <a:cubicBezTo>
                  <a:pt x="145" y="150"/>
                  <a:pt x="145" y="150"/>
                  <a:pt x="145" y="150"/>
                </a:cubicBezTo>
                <a:cubicBezTo>
                  <a:pt x="140" y="147"/>
                  <a:pt x="133" y="145"/>
                  <a:pt x="122" y="144"/>
                </a:cubicBezTo>
                <a:cubicBezTo>
                  <a:pt x="120" y="140"/>
                  <a:pt x="117" y="135"/>
                  <a:pt x="109" y="130"/>
                </a:cubicBezTo>
                <a:cubicBezTo>
                  <a:pt x="101" y="122"/>
                  <a:pt x="99" y="113"/>
                  <a:pt x="100" y="105"/>
                </a:cubicBezTo>
                <a:cubicBezTo>
                  <a:pt x="102" y="104"/>
                  <a:pt x="106" y="99"/>
                  <a:pt x="108" y="93"/>
                </a:cubicBezTo>
                <a:cubicBezTo>
                  <a:pt x="109" y="93"/>
                  <a:pt x="109" y="93"/>
                  <a:pt x="110" y="93"/>
                </a:cubicBezTo>
                <a:cubicBezTo>
                  <a:pt x="110" y="97"/>
                  <a:pt x="109" y="102"/>
                  <a:pt x="109" y="102"/>
                </a:cubicBezTo>
                <a:cubicBezTo>
                  <a:pt x="110" y="100"/>
                  <a:pt x="111" y="97"/>
                  <a:pt x="111" y="94"/>
                </a:cubicBezTo>
                <a:cubicBezTo>
                  <a:pt x="125" y="98"/>
                  <a:pt x="135" y="92"/>
                  <a:pt x="135" y="92"/>
                </a:cubicBezTo>
                <a:cubicBezTo>
                  <a:pt x="133" y="93"/>
                  <a:pt x="139" y="98"/>
                  <a:pt x="139" y="98"/>
                </a:cubicBezTo>
                <a:cubicBezTo>
                  <a:pt x="141" y="96"/>
                  <a:pt x="141" y="94"/>
                  <a:pt x="141" y="94"/>
                </a:cubicBezTo>
                <a:cubicBezTo>
                  <a:pt x="144" y="95"/>
                  <a:pt x="148" y="96"/>
                  <a:pt x="148" y="96"/>
                </a:cubicBezTo>
                <a:cubicBezTo>
                  <a:pt x="150" y="93"/>
                  <a:pt x="145" y="91"/>
                  <a:pt x="145" y="91"/>
                </a:cubicBezTo>
                <a:cubicBezTo>
                  <a:pt x="149" y="92"/>
                  <a:pt x="153" y="90"/>
                  <a:pt x="153" y="90"/>
                </a:cubicBezTo>
                <a:cubicBezTo>
                  <a:pt x="151" y="87"/>
                  <a:pt x="147" y="87"/>
                  <a:pt x="147" y="87"/>
                </a:cubicBezTo>
                <a:cubicBezTo>
                  <a:pt x="152" y="86"/>
                  <a:pt x="150" y="82"/>
                  <a:pt x="150" y="82"/>
                </a:cubicBezTo>
                <a:cubicBezTo>
                  <a:pt x="145" y="79"/>
                  <a:pt x="143" y="80"/>
                  <a:pt x="143" y="80"/>
                </a:cubicBezTo>
                <a:cubicBezTo>
                  <a:pt x="143" y="76"/>
                  <a:pt x="141" y="76"/>
                  <a:pt x="141" y="76"/>
                </a:cubicBezTo>
                <a:cubicBezTo>
                  <a:pt x="136" y="78"/>
                  <a:pt x="136" y="83"/>
                  <a:pt x="136" y="83"/>
                </a:cubicBezTo>
                <a:cubicBezTo>
                  <a:pt x="132" y="80"/>
                  <a:pt x="124" y="80"/>
                  <a:pt x="117" y="80"/>
                </a:cubicBezTo>
                <a:cubicBezTo>
                  <a:pt x="116" y="79"/>
                  <a:pt x="115" y="78"/>
                  <a:pt x="113" y="77"/>
                </a:cubicBezTo>
                <a:cubicBezTo>
                  <a:pt x="114" y="76"/>
                  <a:pt x="115" y="75"/>
                  <a:pt x="116" y="72"/>
                </a:cubicBezTo>
                <a:cubicBezTo>
                  <a:pt x="116" y="72"/>
                  <a:pt x="115" y="73"/>
                  <a:pt x="113" y="73"/>
                </a:cubicBezTo>
                <a:cubicBezTo>
                  <a:pt x="113" y="73"/>
                  <a:pt x="114" y="71"/>
                  <a:pt x="114" y="70"/>
                </a:cubicBezTo>
                <a:cubicBezTo>
                  <a:pt x="114" y="70"/>
                  <a:pt x="114" y="66"/>
                  <a:pt x="112" y="63"/>
                </a:cubicBezTo>
                <a:cubicBezTo>
                  <a:pt x="112" y="63"/>
                  <a:pt x="113" y="70"/>
                  <a:pt x="111" y="71"/>
                </a:cubicBezTo>
                <a:cubicBezTo>
                  <a:pt x="110" y="70"/>
                  <a:pt x="110" y="69"/>
                  <a:pt x="109" y="68"/>
                </a:cubicBezTo>
                <a:cubicBezTo>
                  <a:pt x="110" y="66"/>
                  <a:pt x="110" y="65"/>
                  <a:pt x="110" y="64"/>
                </a:cubicBezTo>
                <a:cubicBezTo>
                  <a:pt x="112" y="48"/>
                  <a:pt x="113" y="25"/>
                  <a:pt x="105" y="16"/>
                </a:cubicBezTo>
                <a:cubicBezTo>
                  <a:pt x="99" y="10"/>
                  <a:pt x="93" y="9"/>
                  <a:pt x="91" y="13"/>
                </a:cubicBezTo>
                <a:cubicBezTo>
                  <a:pt x="84" y="0"/>
                  <a:pt x="63" y="16"/>
                  <a:pt x="57" y="23"/>
                </a:cubicBezTo>
                <a:cubicBezTo>
                  <a:pt x="56" y="23"/>
                  <a:pt x="55" y="24"/>
                  <a:pt x="55" y="25"/>
                </a:cubicBezTo>
                <a:cubicBezTo>
                  <a:pt x="49" y="30"/>
                  <a:pt x="40" y="40"/>
                  <a:pt x="45" y="46"/>
                </a:cubicBezTo>
                <a:cubicBezTo>
                  <a:pt x="45" y="46"/>
                  <a:pt x="42" y="41"/>
                  <a:pt x="49" y="34"/>
                </a:cubicBezTo>
                <a:cubicBezTo>
                  <a:pt x="47" y="41"/>
                  <a:pt x="45" y="50"/>
                  <a:pt x="44" y="61"/>
                </a:cubicBezTo>
                <a:cubicBezTo>
                  <a:pt x="41" y="78"/>
                  <a:pt x="35" y="63"/>
                  <a:pt x="35" y="63"/>
                </a:cubicBezTo>
                <a:cubicBezTo>
                  <a:pt x="34" y="77"/>
                  <a:pt x="41" y="76"/>
                  <a:pt x="43" y="75"/>
                </a:cubicBezTo>
                <a:cubicBezTo>
                  <a:pt x="43" y="75"/>
                  <a:pt x="43" y="76"/>
                  <a:pt x="43" y="77"/>
                </a:cubicBezTo>
                <a:cubicBezTo>
                  <a:pt x="42" y="79"/>
                  <a:pt x="40" y="81"/>
                  <a:pt x="39" y="81"/>
                </a:cubicBezTo>
                <a:cubicBezTo>
                  <a:pt x="33" y="80"/>
                  <a:pt x="23" y="79"/>
                  <a:pt x="18" y="81"/>
                </a:cubicBezTo>
                <a:cubicBezTo>
                  <a:pt x="18" y="81"/>
                  <a:pt x="19" y="76"/>
                  <a:pt x="14" y="73"/>
                </a:cubicBezTo>
                <a:cubicBezTo>
                  <a:pt x="14" y="73"/>
                  <a:pt x="12" y="72"/>
                  <a:pt x="11" y="76"/>
                </a:cubicBezTo>
                <a:cubicBezTo>
                  <a:pt x="11" y="76"/>
                  <a:pt x="9" y="75"/>
                  <a:pt x="4" y="77"/>
                </a:cubicBezTo>
                <a:cubicBezTo>
                  <a:pt x="4" y="77"/>
                  <a:pt x="2" y="81"/>
                  <a:pt x="7" y="82"/>
                </a:cubicBezTo>
                <a:cubicBezTo>
                  <a:pt x="7" y="82"/>
                  <a:pt x="3" y="82"/>
                  <a:pt x="0" y="84"/>
                </a:cubicBezTo>
                <a:cubicBezTo>
                  <a:pt x="0" y="84"/>
                  <a:pt x="3" y="87"/>
                  <a:pt x="8" y="87"/>
                </a:cubicBezTo>
                <a:cubicBezTo>
                  <a:pt x="8" y="87"/>
                  <a:pt x="3" y="88"/>
                  <a:pt x="4" y="92"/>
                </a:cubicBezTo>
                <a:cubicBezTo>
                  <a:pt x="4" y="92"/>
                  <a:pt x="8" y="91"/>
                  <a:pt x="11" y="90"/>
                </a:cubicBezTo>
                <a:cubicBezTo>
                  <a:pt x="11" y="90"/>
                  <a:pt x="11" y="93"/>
                  <a:pt x="12" y="95"/>
                </a:cubicBezTo>
                <a:cubicBezTo>
                  <a:pt x="12" y="95"/>
                  <a:pt x="19" y="91"/>
                  <a:pt x="17" y="89"/>
                </a:cubicBezTo>
                <a:cubicBezTo>
                  <a:pt x="17" y="89"/>
                  <a:pt x="23" y="94"/>
                  <a:pt x="32" y="96"/>
                </a:cubicBezTo>
                <a:cubicBezTo>
                  <a:pt x="30" y="96"/>
                  <a:pt x="28" y="96"/>
                  <a:pt x="28" y="96"/>
                </a:cubicBezTo>
                <a:cubicBezTo>
                  <a:pt x="30" y="97"/>
                  <a:pt x="33" y="97"/>
                  <a:pt x="35" y="96"/>
                </a:cubicBezTo>
                <a:cubicBezTo>
                  <a:pt x="36" y="96"/>
                  <a:pt x="37" y="96"/>
                  <a:pt x="38" y="96"/>
                </a:cubicBezTo>
                <a:cubicBezTo>
                  <a:pt x="33" y="101"/>
                  <a:pt x="29" y="100"/>
                  <a:pt x="29" y="100"/>
                </a:cubicBezTo>
                <a:cubicBezTo>
                  <a:pt x="33" y="102"/>
                  <a:pt x="37" y="100"/>
                  <a:pt x="41" y="96"/>
                </a:cubicBezTo>
                <a:cubicBezTo>
                  <a:pt x="41" y="96"/>
                  <a:pt x="42" y="96"/>
                  <a:pt x="42" y="95"/>
                </a:cubicBezTo>
                <a:cubicBezTo>
                  <a:pt x="42" y="96"/>
                  <a:pt x="41" y="97"/>
                  <a:pt x="41" y="97"/>
                </a:cubicBezTo>
                <a:cubicBezTo>
                  <a:pt x="42" y="96"/>
                  <a:pt x="43" y="96"/>
                  <a:pt x="43" y="95"/>
                </a:cubicBezTo>
                <a:cubicBezTo>
                  <a:pt x="44" y="95"/>
                  <a:pt x="45" y="95"/>
                  <a:pt x="46" y="95"/>
                </a:cubicBezTo>
                <a:cubicBezTo>
                  <a:pt x="47" y="97"/>
                  <a:pt x="47" y="95"/>
                  <a:pt x="48" y="93"/>
                </a:cubicBezTo>
                <a:cubicBezTo>
                  <a:pt x="48" y="93"/>
                  <a:pt x="48" y="93"/>
                  <a:pt x="48" y="92"/>
                </a:cubicBezTo>
                <a:cubicBezTo>
                  <a:pt x="49" y="94"/>
                  <a:pt x="50" y="97"/>
                  <a:pt x="53" y="100"/>
                </a:cubicBezTo>
                <a:cubicBezTo>
                  <a:pt x="53" y="100"/>
                  <a:pt x="52" y="120"/>
                  <a:pt x="43" y="134"/>
                </a:cubicBezTo>
                <a:cubicBezTo>
                  <a:pt x="35" y="142"/>
                  <a:pt x="17" y="147"/>
                  <a:pt x="32" y="160"/>
                </a:cubicBezTo>
                <a:cubicBezTo>
                  <a:pt x="32" y="160"/>
                  <a:pt x="38" y="164"/>
                  <a:pt x="47" y="169"/>
                </a:cubicBezTo>
                <a:cubicBezTo>
                  <a:pt x="43" y="173"/>
                  <a:pt x="38" y="181"/>
                  <a:pt x="38" y="199"/>
                </a:cubicBezTo>
                <a:cubicBezTo>
                  <a:pt x="34" y="202"/>
                  <a:pt x="31" y="206"/>
                  <a:pt x="30" y="208"/>
                </a:cubicBezTo>
                <a:cubicBezTo>
                  <a:pt x="30" y="208"/>
                  <a:pt x="30" y="208"/>
                  <a:pt x="30" y="208"/>
                </a:cubicBezTo>
                <a:cubicBezTo>
                  <a:pt x="30" y="208"/>
                  <a:pt x="30" y="208"/>
                  <a:pt x="30" y="208"/>
                </a:cubicBezTo>
                <a:cubicBezTo>
                  <a:pt x="29" y="208"/>
                  <a:pt x="27" y="207"/>
                  <a:pt x="29" y="210"/>
                </a:cubicBezTo>
                <a:cubicBezTo>
                  <a:pt x="30" y="214"/>
                  <a:pt x="56" y="210"/>
                  <a:pt x="56" y="210"/>
                </a:cubicBezTo>
                <a:cubicBezTo>
                  <a:pt x="59" y="207"/>
                  <a:pt x="56" y="208"/>
                  <a:pt x="56" y="208"/>
                </a:cubicBezTo>
                <a:cubicBezTo>
                  <a:pt x="54" y="206"/>
                  <a:pt x="53" y="204"/>
                  <a:pt x="52" y="203"/>
                </a:cubicBezTo>
                <a:cubicBezTo>
                  <a:pt x="53" y="202"/>
                  <a:pt x="54" y="201"/>
                  <a:pt x="55" y="200"/>
                </a:cubicBezTo>
                <a:cubicBezTo>
                  <a:pt x="55" y="200"/>
                  <a:pt x="57" y="196"/>
                  <a:pt x="59" y="191"/>
                </a:cubicBezTo>
                <a:cubicBezTo>
                  <a:pt x="59" y="191"/>
                  <a:pt x="59" y="191"/>
                  <a:pt x="59" y="191"/>
                </a:cubicBezTo>
                <a:cubicBezTo>
                  <a:pt x="60" y="188"/>
                  <a:pt x="60" y="188"/>
                  <a:pt x="60" y="188"/>
                </a:cubicBezTo>
                <a:cubicBezTo>
                  <a:pt x="60" y="188"/>
                  <a:pt x="60" y="188"/>
                  <a:pt x="60" y="188"/>
                </a:cubicBezTo>
                <a:cubicBezTo>
                  <a:pt x="62" y="184"/>
                  <a:pt x="63" y="179"/>
                  <a:pt x="64" y="175"/>
                </a:cubicBezTo>
                <a:cubicBezTo>
                  <a:pt x="70" y="177"/>
                  <a:pt x="76" y="177"/>
                  <a:pt x="82" y="177"/>
                </a:cubicBezTo>
                <a:cubicBezTo>
                  <a:pt x="82" y="177"/>
                  <a:pt x="82" y="177"/>
                  <a:pt x="82" y="177"/>
                </a:cubicBezTo>
                <a:cubicBezTo>
                  <a:pt x="82" y="177"/>
                  <a:pt x="82" y="177"/>
                  <a:pt x="82" y="177"/>
                </a:cubicBezTo>
                <a:cubicBezTo>
                  <a:pt x="94" y="177"/>
                  <a:pt x="106" y="173"/>
                  <a:pt x="117" y="162"/>
                </a:cubicBezTo>
                <a:cubicBezTo>
                  <a:pt x="117" y="162"/>
                  <a:pt x="118" y="163"/>
                  <a:pt x="118" y="163"/>
                </a:cubicBezTo>
                <a:cubicBezTo>
                  <a:pt x="118" y="163"/>
                  <a:pt x="124" y="165"/>
                  <a:pt x="130" y="166"/>
                </a:cubicBezTo>
                <a:cubicBezTo>
                  <a:pt x="130" y="166"/>
                  <a:pt x="130" y="166"/>
                  <a:pt x="130" y="166"/>
                </a:cubicBezTo>
                <a:cubicBezTo>
                  <a:pt x="131" y="166"/>
                  <a:pt x="131" y="166"/>
                  <a:pt x="131" y="166"/>
                </a:cubicBezTo>
                <a:cubicBezTo>
                  <a:pt x="131" y="166"/>
                  <a:pt x="132" y="167"/>
                  <a:pt x="133" y="167"/>
                </a:cubicBezTo>
                <a:cubicBezTo>
                  <a:pt x="133" y="167"/>
                  <a:pt x="133" y="167"/>
                  <a:pt x="133" y="167"/>
                </a:cubicBezTo>
                <a:cubicBezTo>
                  <a:pt x="133" y="167"/>
                  <a:pt x="133" y="167"/>
                  <a:pt x="133" y="167"/>
                </a:cubicBezTo>
                <a:cubicBezTo>
                  <a:pt x="134" y="167"/>
                  <a:pt x="135" y="167"/>
                  <a:pt x="136" y="167"/>
                </a:cubicBezTo>
                <a:cubicBezTo>
                  <a:pt x="137" y="168"/>
                  <a:pt x="137" y="168"/>
                  <a:pt x="137" y="168"/>
                </a:cubicBezTo>
                <a:cubicBezTo>
                  <a:pt x="137" y="168"/>
                  <a:pt x="137" y="168"/>
                  <a:pt x="137" y="168"/>
                </a:cubicBezTo>
                <a:cubicBezTo>
                  <a:pt x="139" y="168"/>
                  <a:pt x="141" y="168"/>
                  <a:pt x="143" y="168"/>
                </a:cubicBezTo>
                <a:cubicBezTo>
                  <a:pt x="143" y="171"/>
                  <a:pt x="144" y="172"/>
                  <a:pt x="144" y="172"/>
                </a:cubicBezTo>
                <a:cubicBezTo>
                  <a:pt x="144" y="172"/>
                  <a:pt x="141" y="174"/>
                  <a:pt x="146" y="175"/>
                </a:cubicBezTo>
                <a:cubicBezTo>
                  <a:pt x="151" y="175"/>
                  <a:pt x="167" y="155"/>
                  <a:pt x="167" y="155"/>
                </a:cubicBezTo>
                <a:cubicBezTo>
                  <a:pt x="166" y="151"/>
                  <a:pt x="164" y="154"/>
                  <a:pt x="164" y="154"/>
                </a:cubicBezTo>
                <a:close/>
                <a:moveTo>
                  <a:pt x="102" y="101"/>
                </a:moveTo>
                <a:cubicBezTo>
                  <a:pt x="101" y="103"/>
                  <a:pt x="101" y="104"/>
                  <a:pt x="100" y="105"/>
                </a:cubicBezTo>
                <a:cubicBezTo>
                  <a:pt x="101" y="104"/>
                  <a:pt x="101" y="102"/>
                  <a:pt x="102" y="101"/>
                </a:cubicBezTo>
                <a:close/>
                <a:moveTo>
                  <a:pt x="115" y="80"/>
                </a:moveTo>
                <a:cubicBezTo>
                  <a:pt x="114" y="80"/>
                  <a:pt x="113" y="80"/>
                  <a:pt x="112" y="80"/>
                </a:cubicBezTo>
                <a:cubicBezTo>
                  <a:pt x="112" y="79"/>
                  <a:pt x="112" y="79"/>
                  <a:pt x="111" y="77"/>
                </a:cubicBezTo>
                <a:cubicBezTo>
                  <a:pt x="112" y="79"/>
                  <a:pt x="114" y="79"/>
                  <a:pt x="115" y="80"/>
                </a:cubicBezTo>
                <a:close/>
                <a:moveTo>
                  <a:pt x="100" y="73"/>
                </a:moveTo>
                <a:cubicBezTo>
                  <a:pt x="101" y="75"/>
                  <a:pt x="101" y="77"/>
                  <a:pt x="100" y="80"/>
                </a:cubicBezTo>
                <a:cubicBezTo>
                  <a:pt x="99" y="79"/>
                  <a:pt x="98" y="78"/>
                  <a:pt x="96" y="78"/>
                </a:cubicBezTo>
                <a:cubicBezTo>
                  <a:pt x="98" y="76"/>
                  <a:pt x="99" y="75"/>
                  <a:pt x="100" y="73"/>
                </a:cubicBezTo>
                <a:close/>
                <a:moveTo>
                  <a:pt x="57" y="69"/>
                </a:moveTo>
                <a:cubicBezTo>
                  <a:pt x="58" y="71"/>
                  <a:pt x="59" y="73"/>
                  <a:pt x="61" y="74"/>
                </a:cubicBezTo>
                <a:cubicBezTo>
                  <a:pt x="59" y="78"/>
                  <a:pt x="59" y="78"/>
                  <a:pt x="59" y="78"/>
                </a:cubicBezTo>
                <a:cubicBezTo>
                  <a:pt x="58" y="79"/>
                  <a:pt x="58" y="79"/>
                  <a:pt x="58" y="79"/>
                </a:cubicBezTo>
                <a:cubicBezTo>
                  <a:pt x="57" y="76"/>
                  <a:pt x="57" y="73"/>
                  <a:pt x="57" y="69"/>
                </a:cubicBezTo>
                <a:close/>
                <a:moveTo>
                  <a:pt x="54" y="74"/>
                </a:moveTo>
                <a:cubicBezTo>
                  <a:pt x="55" y="76"/>
                  <a:pt x="55" y="78"/>
                  <a:pt x="56" y="80"/>
                </a:cubicBezTo>
                <a:cubicBezTo>
                  <a:pt x="55" y="80"/>
                  <a:pt x="55" y="80"/>
                  <a:pt x="54" y="81"/>
                </a:cubicBezTo>
                <a:cubicBezTo>
                  <a:pt x="53" y="79"/>
                  <a:pt x="53" y="78"/>
                  <a:pt x="53" y="75"/>
                </a:cubicBezTo>
                <a:cubicBezTo>
                  <a:pt x="53" y="75"/>
                  <a:pt x="54" y="74"/>
                  <a:pt x="54" y="74"/>
                </a:cubicBezTo>
                <a:close/>
                <a:moveTo>
                  <a:pt x="51" y="78"/>
                </a:moveTo>
                <a:cubicBezTo>
                  <a:pt x="52" y="80"/>
                  <a:pt x="52" y="81"/>
                  <a:pt x="53" y="82"/>
                </a:cubicBezTo>
                <a:cubicBezTo>
                  <a:pt x="52" y="82"/>
                  <a:pt x="52" y="82"/>
                  <a:pt x="51" y="83"/>
                </a:cubicBezTo>
                <a:cubicBezTo>
                  <a:pt x="51" y="82"/>
                  <a:pt x="51" y="82"/>
                  <a:pt x="51" y="82"/>
                </a:cubicBezTo>
                <a:cubicBezTo>
                  <a:pt x="51" y="81"/>
                  <a:pt x="51" y="79"/>
                  <a:pt x="51" y="78"/>
                </a:cubicBezTo>
                <a:close/>
                <a:moveTo>
                  <a:pt x="44" y="75"/>
                </a:moveTo>
                <a:cubicBezTo>
                  <a:pt x="44" y="75"/>
                  <a:pt x="44" y="75"/>
                  <a:pt x="44" y="75"/>
                </a:cubicBezTo>
                <a:cubicBezTo>
                  <a:pt x="44" y="75"/>
                  <a:pt x="44" y="75"/>
                  <a:pt x="44" y="75"/>
                </a:cubicBezTo>
                <a:cubicBezTo>
                  <a:pt x="44" y="75"/>
                  <a:pt x="44" y="75"/>
                  <a:pt x="44" y="7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GB" dirty="0">
              <a:solidFill>
                <a:srgbClr val="0070C0"/>
              </a:solidFill>
            </a:endParaRPr>
          </a:p>
        </p:txBody>
      </p:sp>
      <p:sp>
        <p:nvSpPr>
          <p:cNvPr id="30" name="Rectangle 29">
            <a:extLst>
              <a:ext uri="{FF2B5EF4-FFF2-40B4-BE49-F238E27FC236}">
                <a16:creationId xmlns:a16="http://schemas.microsoft.com/office/drawing/2014/main" id="{1667B01E-7C18-4BC9-834C-58C9B609B9C6}"/>
              </a:ext>
            </a:extLst>
          </p:cNvPr>
          <p:cNvSpPr/>
          <p:nvPr/>
        </p:nvSpPr>
        <p:spPr bwMode="auto">
          <a:xfrm>
            <a:off x="1838998" y="976845"/>
            <a:ext cx="5526157" cy="369332"/>
          </a:xfrm>
          <a:prstGeom prst="rect">
            <a:avLst/>
          </a:prstGeom>
          <a:no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dirty="0">
                <a:ln>
                  <a:noFill/>
                </a:ln>
                <a:solidFill>
                  <a:schemeClr val="tx1"/>
                </a:solidFill>
                <a:effectLst/>
                <a:uLnTx/>
                <a:uFillTx/>
                <a:latin typeface="Calibri"/>
                <a:ea typeface="+mn-ea"/>
                <a:cs typeface="Arial"/>
              </a:rPr>
              <a:t>What is paediatric DTG (pDTG)?</a:t>
            </a:r>
          </a:p>
        </p:txBody>
      </p:sp>
    </p:spTree>
    <p:extLst>
      <p:ext uri="{BB962C8B-B14F-4D97-AF65-F5344CB8AC3E}">
        <p14:creationId xmlns:p14="http://schemas.microsoft.com/office/powerpoint/2010/main" val="23997012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Dosing</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129747"/>
            <a:ext cx="8918712" cy="493974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17. How does dosing differ between DTG dispersible and film-coated tablets?</a:t>
            </a:r>
          </a:p>
          <a:p>
            <a:pPr lvl="1">
              <a:spcBef>
                <a:spcPts val="0"/>
              </a:spcBef>
              <a:spcAft>
                <a:spcPts val="600"/>
              </a:spcAft>
            </a:pPr>
            <a:r>
              <a:rPr lang="en-GB" sz="1800" dirty="0">
                <a:solidFill>
                  <a:schemeClr val="tx1"/>
                </a:solidFill>
                <a:effectLst/>
                <a:ea typeface="Calibri" panose="020F0502020204030204" pitchFamily="34" charset="0"/>
                <a:cs typeface="Times New Roman" panose="02020603050405020304" pitchFamily="18" charset="0"/>
              </a:rPr>
              <a:t>Dispersible tablets have greater bioavailability than film-coated tablets (FCTs). For example, DTG dose exposure of 50 mg FCT is approximately equal to 30 mg of dispersible tablet (i.e. 3 x 10 mg DTs). In the event that there is a need to transition between the two formulations, ensure appropriate DTG dosing, especially in older children. The originator (ViiV</a:t>
            </a:r>
            <a:r>
              <a:rPr lang="en-GB" sz="1800" dirty="0">
                <a:solidFill>
                  <a:schemeClr val="tx1"/>
                </a:solidFill>
                <a:ea typeface="Calibri" panose="020F0502020204030204" pitchFamily="34" charset="0"/>
                <a:cs typeface="Times New Roman" panose="02020603050405020304" pitchFamily="18" charset="0"/>
              </a:rPr>
              <a:t>)</a:t>
            </a:r>
            <a:r>
              <a:rPr lang="en-GB" sz="1800" dirty="0">
                <a:solidFill>
                  <a:schemeClr val="tx1"/>
                </a:solidFill>
                <a:effectLst/>
                <a:ea typeface="Calibri" panose="020F0502020204030204" pitchFamily="34" charset="0"/>
                <a:cs typeface="Times New Roman" panose="02020603050405020304" pitchFamily="18" charset="0"/>
              </a:rPr>
              <a:t> 10 mg FCT and the 10 mg dispersible tablet are </a:t>
            </a:r>
            <a:r>
              <a:rPr lang="en-GB" sz="1800" b="1" dirty="0">
                <a:solidFill>
                  <a:schemeClr val="tx1"/>
                </a:solidFill>
                <a:effectLst/>
                <a:ea typeface="Calibri" panose="020F0502020204030204" pitchFamily="34" charset="0"/>
                <a:cs typeface="Times New Roman" panose="02020603050405020304" pitchFamily="18" charset="0"/>
              </a:rPr>
              <a:t>NOT</a:t>
            </a:r>
            <a:r>
              <a:rPr lang="en-GB" sz="1800" dirty="0">
                <a:solidFill>
                  <a:schemeClr val="tx1"/>
                </a:solidFill>
                <a:effectLst/>
                <a:ea typeface="Calibri" panose="020F0502020204030204" pitchFamily="34" charset="0"/>
                <a:cs typeface="Times New Roman" panose="02020603050405020304" pitchFamily="18" charset="0"/>
              </a:rPr>
              <a:t> interchangeable.</a:t>
            </a:r>
          </a:p>
          <a:p>
            <a:pPr lvl="1">
              <a:spcBef>
                <a:spcPts val="0"/>
              </a:spcBef>
              <a:spcAft>
                <a:spcPts val="600"/>
              </a:spcAft>
            </a:pPr>
            <a:endParaRPr lang="en-GB" sz="18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18. How was the dosing of pDTG determined?</a:t>
            </a:r>
          </a:p>
          <a:p>
            <a:pPr lvl="1">
              <a:spcBef>
                <a:spcPts val="0"/>
              </a:spcBef>
              <a:spcAft>
                <a:spcPts val="600"/>
              </a:spcAft>
            </a:pPr>
            <a:r>
              <a:rPr lang="en-GB" sz="1800" dirty="0">
                <a:solidFill>
                  <a:schemeClr val="tx1"/>
                </a:solidFill>
                <a:effectLst/>
                <a:ea typeface="Times New Roman" panose="02020603050405020304" pitchFamily="18" charset="0"/>
                <a:cs typeface="Times New Roman" panose="02020603050405020304" pitchFamily="18" charset="0"/>
              </a:rPr>
              <a:t>Drug absorption and metabolism in children is affected by many factors, notably their growth and maturation as reflected by weight, body surface area, and age. Accurate determination of the safe and effective dosing of a drug for any individual depends on an understanding of the drug’s pharmacokinetics (PK) (what the body does to the drug), through PK studies. These are usually conducted in adults first, and then studies in children aim to find the right dose in children of different ages and weights to achieve the same levels as in adults. Two randomised, multi-country PK studies were conducted in children (ODYSSEY &amp; IMPAACT P1093) and have provided the necessary safety data and dosing of pDTG in children. </a:t>
            </a:r>
          </a:p>
        </p:txBody>
      </p:sp>
    </p:spTree>
    <p:extLst>
      <p:ext uri="{BB962C8B-B14F-4D97-AF65-F5344CB8AC3E}">
        <p14:creationId xmlns:p14="http://schemas.microsoft.com/office/powerpoint/2010/main" val="27055826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Dosing</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172816"/>
            <a:ext cx="8918712" cy="269681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a typeface="Times New Roman" panose="02020603050405020304" pitchFamily="18" charset="0"/>
                <a:cs typeface="Times New Roman" panose="02020603050405020304" pitchFamily="18" charset="0"/>
              </a:rPr>
              <a:t>19</a:t>
            </a:r>
            <a:r>
              <a:rPr lang="en-GB" b="1" i="1" dirty="0">
                <a:solidFill>
                  <a:schemeClr val="tx2">
                    <a:lumMod val="50000"/>
                  </a:schemeClr>
                </a:solidFill>
                <a:effectLst/>
                <a:ea typeface="Times New Roman" panose="02020603050405020304" pitchFamily="18" charset="0"/>
                <a:cs typeface="Times New Roman" panose="02020603050405020304" pitchFamily="18" charset="0"/>
              </a:rPr>
              <a:t>. </a:t>
            </a:r>
            <a:r>
              <a:rPr lang="en-US" b="1" i="1" dirty="0">
                <a:solidFill>
                  <a:schemeClr val="tx2">
                    <a:lumMod val="50000"/>
                  </a:schemeClr>
                </a:solidFill>
                <a:effectLst/>
                <a:ea typeface="Times New Roman" panose="02020603050405020304" pitchFamily="18" charset="0"/>
                <a:cs typeface="Times New Roman" panose="02020603050405020304" pitchFamily="18" charset="0"/>
              </a:rPr>
              <a:t>Why does pDTG dosing jump from 0.5 to 1.5 between the 3 to &lt;6 kg and 6 to &lt;10 kg weight bands?</a:t>
            </a:r>
            <a:endParaRPr lang="en-GB" b="1" i="1" dirty="0">
              <a:solidFill>
                <a:schemeClr val="tx2">
                  <a:lumMod val="50000"/>
                </a:schemeClr>
              </a:solidFill>
              <a:effectLst/>
              <a:ea typeface="Times New Roman" panose="02020603050405020304" pitchFamily="18" charset="0"/>
              <a:cs typeface="Times New Roman" panose="02020603050405020304" pitchFamily="18" charset="0"/>
            </a:endParaRPr>
          </a:p>
          <a:p>
            <a:pPr lvl="1">
              <a:spcBef>
                <a:spcPts val="0"/>
              </a:spcBef>
              <a:spcAft>
                <a:spcPts val="0"/>
              </a:spcAft>
            </a:pPr>
            <a:r>
              <a:rPr lang="en-US" sz="1800" dirty="0">
                <a:solidFill>
                  <a:schemeClr val="tx1"/>
                </a:solidFill>
                <a:effectLst/>
                <a:ea typeface="Times New Roman" panose="02020603050405020304" pitchFamily="18" charset="0"/>
                <a:cs typeface="Times New Roman" panose="02020603050405020304" pitchFamily="18" charset="0"/>
              </a:rPr>
              <a:t>Drug metabolism in young children varies significantly as they age. The PK studies of pDTG in children showed considerable variability in drug levels for children in the 6 months – 2 years of age and 2 – 6 years of age groups, with some children having levels that were lower than the target levels determined in adult studies. For this reason, a higher dose in those age groups was studied and found to reliably achieve the target drug levels for all children studied. Those ages roughly correspond to the weight bands of 6 to &lt;10 kg, 10 to &lt;14 kg, and 14 to &lt;20 kg.</a:t>
            </a:r>
            <a:endParaRPr lang="en-GB" sz="1800" dirty="0">
              <a:solidFill>
                <a:schemeClr val="tx1"/>
              </a:solidFill>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233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F9F076A-F504-44BD-9709-159E0F61FFAB}"/>
              </a:ext>
            </a:extLst>
          </p:cNvPr>
          <p:cNvSpPr/>
          <p:nvPr/>
        </p:nvSpPr>
        <p:spPr bwMode="gray">
          <a:xfrm>
            <a:off x="300120" y="2499274"/>
            <a:ext cx="8609482" cy="1321904"/>
          </a:xfrm>
          <a:prstGeom prst="rect">
            <a:avLst/>
          </a:prstGeom>
          <a:solidFill>
            <a:schemeClr val="accent5">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Bef>
                <a:spcPts val="500"/>
              </a:spcBef>
            </a:pPr>
            <a:endParaRPr lang="en-GB" sz="1800" dirty="0">
              <a:solidFill>
                <a:schemeClr val="bg1"/>
              </a:solidFill>
            </a:endParaRPr>
          </a:p>
        </p:txBody>
      </p:sp>
      <p:graphicFrame>
        <p:nvGraphicFramePr>
          <p:cNvPr id="6" name="Object 5"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3316" name="think-cell Slide" r:id="rId5" imgW="270" imgH="270" progId="TCLayout.ActiveDocument.1">
                  <p:embed/>
                </p:oleObj>
              </mc:Choice>
              <mc:Fallback>
                <p:oleObj name="think-cell Slide" r:id="rId5" imgW="270" imgH="270" progId="TCLayout.ActiveDocument.1">
                  <p:embed/>
                  <p:pic>
                    <p:nvPicPr>
                      <p:cNvPr id="6" name="Object 5"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231" name="Title 3">
            <a:extLst>
              <a:ext uri="{FF2B5EF4-FFF2-40B4-BE49-F238E27FC236}">
                <a16:creationId xmlns:a16="http://schemas.microsoft.com/office/drawing/2014/main" id="{6C85968A-0444-44F2-A6F3-5BA8DD9CDB01}"/>
              </a:ext>
            </a:extLst>
          </p:cNvPr>
          <p:cNvSpPr>
            <a:spLocks noGrp="1"/>
          </p:cNvSpPr>
          <p:nvPr>
            <p:ph type="title"/>
          </p:nvPr>
        </p:nvSpPr>
        <p:spPr>
          <a:xfrm>
            <a:off x="228600" y="0"/>
            <a:ext cx="8713312" cy="914400"/>
          </a:xfrm>
        </p:spPr>
        <p:txBody>
          <a:bodyPr>
            <a:noAutofit/>
          </a:bodyPr>
          <a:lstStyle/>
          <a:p>
            <a:r>
              <a:rPr kumimoji="0" lang="en-GB" sz="2000" b="1" i="0" u="none" strike="noStrike" kern="1200" cap="none" spc="0" normalizeH="0" baseline="0" dirty="0">
                <a:ln>
                  <a:noFill/>
                </a:ln>
                <a:effectLst/>
                <a:uLnTx/>
                <a:uFillTx/>
                <a:latin typeface="Calibri" panose="020F0502020204030204" pitchFamily="34" charset="0"/>
                <a:ea typeface="Times New Roman" panose="02020603050405020304" pitchFamily="18" charset="0"/>
                <a:cs typeface="Calibri" panose="020F0502020204030204" pitchFamily="34" charset="0"/>
              </a:rPr>
              <a:t>Per WHO guidance, DTG formulations are recommended for all children 4 weeks of age and older, with dosing determined according to a child’s weight</a:t>
            </a:r>
            <a:endParaRPr lang="en-GB" sz="2000" dirty="0"/>
          </a:p>
        </p:txBody>
      </p:sp>
      <p:graphicFrame>
        <p:nvGraphicFramePr>
          <p:cNvPr id="4" name="Table 3">
            <a:extLst>
              <a:ext uri="{FF2B5EF4-FFF2-40B4-BE49-F238E27FC236}">
                <a16:creationId xmlns:a16="http://schemas.microsoft.com/office/drawing/2014/main" id="{1C5A2AFD-13FB-4167-8199-2430C8FF1619}"/>
              </a:ext>
            </a:extLst>
          </p:cNvPr>
          <p:cNvGraphicFramePr>
            <a:graphicFrameLocks noGrp="1"/>
          </p:cNvGraphicFramePr>
          <p:nvPr/>
        </p:nvGraphicFramePr>
        <p:xfrm>
          <a:off x="300120" y="990599"/>
          <a:ext cx="8596420" cy="1458980"/>
        </p:xfrm>
        <a:graphic>
          <a:graphicData uri="http://schemas.openxmlformats.org/drawingml/2006/table">
            <a:tbl>
              <a:tblPr firstRow="1" bandRow="1"/>
              <a:tblGrid>
                <a:gridCol w="1224000">
                  <a:extLst>
                    <a:ext uri="{9D8B030D-6E8A-4147-A177-3AD203B41FA5}">
                      <a16:colId xmlns:a16="http://schemas.microsoft.com/office/drawing/2014/main" val="2047856277"/>
                    </a:ext>
                  </a:extLst>
                </a:gridCol>
                <a:gridCol w="3566495">
                  <a:extLst>
                    <a:ext uri="{9D8B030D-6E8A-4147-A177-3AD203B41FA5}">
                      <a16:colId xmlns:a16="http://schemas.microsoft.com/office/drawing/2014/main" val="873294321"/>
                    </a:ext>
                  </a:extLst>
                </a:gridCol>
                <a:gridCol w="3805925">
                  <a:extLst>
                    <a:ext uri="{9D8B030D-6E8A-4147-A177-3AD203B41FA5}">
                      <a16:colId xmlns:a16="http://schemas.microsoft.com/office/drawing/2014/main" val="3183627151"/>
                    </a:ext>
                  </a:extLst>
                </a:gridCol>
              </a:tblGrid>
              <a:tr h="285905">
                <a:tc gridSpan="3">
                  <a:txBody>
                    <a:bodyPr/>
                    <a:lstStyle>
                      <a:lvl1pPr marL="0" algn="l" defTabSz="457200" rtl="0" eaLnBrk="1" latinLnBrk="0" hangingPunct="1">
                        <a:defRPr sz="1800" b="1" kern="1200">
                          <a:solidFill>
                            <a:schemeClr val="lt1"/>
                          </a:solidFill>
                          <a:latin typeface="Verdana"/>
                          <a:ea typeface="Arial"/>
                          <a:cs typeface="Arial"/>
                        </a:defRPr>
                      </a:lvl1pPr>
                      <a:lvl2pPr marL="457200" algn="l" defTabSz="457200" rtl="0" eaLnBrk="1" latinLnBrk="0" hangingPunct="1">
                        <a:defRPr sz="1800" b="1" kern="1200">
                          <a:solidFill>
                            <a:schemeClr val="lt1"/>
                          </a:solidFill>
                          <a:latin typeface="Verdana"/>
                          <a:ea typeface="Arial"/>
                          <a:cs typeface="Arial"/>
                        </a:defRPr>
                      </a:lvl2pPr>
                      <a:lvl3pPr marL="914400" algn="l" defTabSz="457200" rtl="0" eaLnBrk="1" latinLnBrk="0" hangingPunct="1">
                        <a:defRPr sz="1800" b="1" kern="1200">
                          <a:solidFill>
                            <a:schemeClr val="lt1"/>
                          </a:solidFill>
                          <a:latin typeface="Verdana"/>
                          <a:ea typeface="Arial"/>
                          <a:cs typeface="Arial"/>
                        </a:defRPr>
                      </a:lvl3pPr>
                      <a:lvl4pPr marL="1371600" algn="l" defTabSz="457200" rtl="0" eaLnBrk="1" latinLnBrk="0" hangingPunct="1">
                        <a:defRPr sz="1800" b="1" kern="1200">
                          <a:solidFill>
                            <a:schemeClr val="lt1"/>
                          </a:solidFill>
                          <a:latin typeface="Verdana"/>
                          <a:ea typeface="Arial"/>
                          <a:cs typeface="Arial"/>
                        </a:defRPr>
                      </a:lvl4pPr>
                      <a:lvl5pPr marL="1828800" algn="l" defTabSz="457200" rtl="0" eaLnBrk="1" latinLnBrk="0" hangingPunct="1">
                        <a:defRPr sz="1800" b="1" kern="1200">
                          <a:solidFill>
                            <a:schemeClr val="lt1"/>
                          </a:solidFill>
                          <a:latin typeface="Verdana"/>
                          <a:ea typeface="Arial"/>
                          <a:cs typeface="Arial"/>
                        </a:defRPr>
                      </a:lvl5pPr>
                      <a:lvl6pPr marL="2286000" algn="l" defTabSz="457200" rtl="0" eaLnBrk="1" latinLnBrk="0" hangingPunct="1">
                        <a:defRPr sz="1800" b="1" kern="1200">
                          <a:solidFill>
                            <a:schemeClr val="lt1"/>
                          </a:solidFill>
                          <a:latin typeface="Verdana"/>
                          <a:ea typeface="Arial"/>
                          <a:cs typeface="Arial"/>
                        </a:defRPr>
                      </a:lvl6pPr>
                      <a:lvl7pPr marL="2743200" algn="l" defTabSz="457200" rtl="0" eaLnBrk="1" latinLnBrk="0" hangingPunct="1">
                        <a:defRPr sz="1800" b="1" kern="1200">
                          <a:solidFill>
                            <a:schemeClr val="lt1"/>
                          </a:solidFill>
                          <a:latin typeface="Verdana"/>
                          <a:ea typeface="Arial"/>
                          <a:cs typeface="Arial"/>
                        </a:defRPr>
                      </a:lvl7pPr>
                      <a:lvl8pPr marL="3200400" algn="l" defTabSz="457200" rtl="0" eaLnBrk="1" latinLnBrk="0" hangingPunct="1">
                        <a:defRPr sz="1800" b="1" kern="1200">
                          <a:solidFill>
                            <a:schemeClr val="lt1"/>
                          </a:solidFill>
                          <a:latin typeface="Verdana"/>
                          <a:ea typeface="Arial"/>
                          <a:cs typeface="Arial"/>
                        </a:defRPr>
                      </a:lvl8pPr>
                      <a:lvl9pPr marL="3657600" algn="l" defTabSz="457200" rtl="0" eaLnBrk="1" latinLnBrk="0" hangingPunct="1">
                        <a:defRPr sz="1800" b="1" kern="1200">
                          <a:solidFill>
                            <a:schemeClr val="lt1"/>
                          </a:solidFill>
                          <a:latin typeface="Verdana"/>
                          <a:ea typeface="Arial"/>
                          <a:cs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1" dirty="0">
                          <a:latin typeface="+mn-lt"/>
                          <a:cs typeface="Calibri" panose="020F0502020204030204" pitchFamily="34" charset="0"/>
                        </a:rPr>
                        <a:t>Preferred 1L Paediatric Treatment Regimens, WHO 2020</a:t>
                      </a:r>
                      <a:endParaRPr lang="en-US" sz="1600" b="1" dirty="0">
                        <a:solidFill>
                          <a:schemeClr val="accent2"/>
                        </a:solidFill>
                        <a:latin typeface="+mn-lt"/>
                        <a:cs typeface="Calibri" panose="020F0502020204030204" pitchFamily="34"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hMerge="1">
                  <a:txBody>
                    <a:bodyPr/>
                    <a:lstStyle/>
                    <a:p>
                      <a:pPr algn="ctr"/>
                      <a:endParaRPr lang="en-US" dirty="0">
                        <a:latin typeface="Calibri" panose="020F0502020204030204" pitchFamily="34" charset="0"/>
                      </a:endParaRPr>
                    </a:p>
                  </a:txBody>
                  <a:tcPr marL="45720" marR="45720" anchor="ctr"/>
                </a:tc>
                <a:tc hMerge="1">
                  <a:txBody>
                    <a:bodyPr/>
                    <a:lstStyle/>
                    <a:p>
                      <a:pPr algn="ctr"/>
                      <a:endParaRPr lang="en-US" dirty="0">
                        <a:latin typeface="Calibri" panose="020F0502020204030204" pitchFamily="34" charset="0"/>
                      </a:endParaRPr>
                    </a:p>
                  </a:txBody>
                  <a:tcPr marL="45720" marR="45720" anchor="ctr"/>
                </a:tc>
                <a:extLst>
                  <a:ext uri="{0D108BD9-81ED-4DB2-BD59-A6C34878D82A}">
                    <a16:rowId xmlns:a16="http://schemas.microsoft.com/office/drawing/2014/main" val="2539468745"/>
                  </a:ext>
                </a:extLst>
              </a:tr>
              <a:tr h="285905">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b="1" dirty="0">
                          <a:solidFill>
                            <a:schemeClr val="bg1"/>
                          </a:solidFill>
                          <a:latin typeface="+mn-lt"/>
                        </a:rPr>
                        <a:t>Population</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b="1" dirty="0">
                          <a:solidFill>
                            <a:schemeClr val="bg1"/>
                          </a:solidFill>
                          <a:latin typeface="+mn-lt"/>
                        </a:rPr>
                        <a:t>Preferred 1L Regimen</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b="1" dirty="0">
                          <a:solidFill>
                            <a:schemeClr val="bg1"/>
                          </a:solidFill>
                          <a:latin typeface="+mn-lt"/>
                        </a:rPr>
                        <a:t>Alternative 1L </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459698085"/>
                  </a:ext>
                </a:extLst>
              </a:tr>
              <a:tr h="533542">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dirty="0">
                          <a:latin typeface="+mn-lt"/>
                        </a:rPr>
                        <a:t>Children </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15000"/>
                        </a:lnSpc>
                        <a:spcBef>
                          <a:spcPts val="0"/>
                        </a:spcBef>
                        <a:spcAft>
                          <a:spcPts val="0"/>
                        </a:spcAft>
                      </a:pPr>
                      <a:r>
                        <a:rPr lang="en-US" sz="1600" b="1" dirty="0">
                          <a:effectLst/>
                          <a:latin typeface="+mn-lt"/>
                          <a:ea typeface="Calibri" panose="020F0502020204030204" pitchFamily="34" charset="0"/>
                          <a:cs typeface="Times New Roman" panose="02020603050405020304" pitchFamily="18" charset="0"/>
                        </a:rPr>
                        <a:t>ABC + 3TC + </a:t>
                      </a:r>
                      <a:r>
                        <a:rPr lang="en-US" sz="1600" b="1" dirty="0">
                          <a:solidFill>
                            <a:srgbClr val="00B050"/>
                          </a:solidFill>
                          <a:effectLst/>
                          <a:latin typeface="+mn-lt"/>
                          <a:ea typeface="Calibri" panose="020F0502020204030204" pitchFamily="34" charset="0"/>
                          <a:cs typeface="Times New Roman" panose="02020603050405020304" pitchFamily="18" charset="0"/>
                        </a:rPr>
                        <a:t>DTG</a:t>
                      </a:r>
                      <a:endParaRPr lang="en-US" sz="1600" b="1" baseline="30000" dirty="0">
                        <a:solidFill>
                          <a:srgbClr val="00B050"/>
                        </a:solidFill>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05000"/>
                        </a:lnSpc>
                        <a:spcBef>
                          <a:spcPts val="0"/>
                        </a:spcBef>
                        <a:spcAft>
                          <a:spcPts val="0"/>
                        </a:spcAft>
                      </a:pPr>
                      <a:r>
                        <a:rPr lang="en-US" sz="1600" b="0" dirty="0">
                          <a:effectLst/>
                          <a:latin typeface="+mn-lt"/>
                          <a:ea typeface="Calibri" panose="020F0502020204030204" pitchFamily="34" charset="0"/>
                          <a:cs typeface="Times New Roman" panose="02020603050405020304" pitchFamily="18" charset="0"/>
                        </a:rPr>
                        <a:t>ABC + 3TC +</a:t>
                      </a:r>
                      <a:r>
                        <a:rPr lang="en-US" sz="1600" b="0" baseline="0" dirty="0">
                          <a:effectLst/>
                          <a:latin typeface="+mn-lt"/>
                          <a:ea typeface="Calibri" panose="020F0502020204030204" pitchFamily="34" charset="0"/>
                          <a:cs typeface="Times New Roman" panose="02020603050405020304" pitchFamily="18" charset="0"/>
                        </a:rPr>
                        <a:t> (LPV/r or RAL)</a:t>
                      </a:r>
                    </a:p>
                    <a:p>
                      <a:pPr marL="0" marR="0" algn="ctr">
                        <a:lnSpc>
                          <a:spcPct val="105000"/>
                        </a:lnSpc>
                        <a:spcBef>
                          <a:spcPts val="0"/>
                        </a:spcBef>
                        <a:spcAft>
                          <a:spcPts val="0"/>
                        </a:spcAft>
                      </a:pPr>
                      <a:r>
                        <a:rPr lang="en-US" sz="1600" b="0" baseline="0" dirty="0">
                          <a:effectLst/>
                          <a:latin typeface="+mn-lt"/>
                          <a:ea typeface="Calibri" panose="020F0502020204030204" pitchFamily="34" charset="0"/>
                          <a:cs typeface="Times New Roman" panose="02020603050405020304" pitchFamily="18" charset="0"/>
                        </a:rPr>
                        <a:t>TAF + (3TC or FTC) + DTG</a:t>
                      </a:r>
                      <a:endParaRPr lang="en-US" sz="1600" b="0" baseline="30000" dirty="0">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41089956"/>
                  </a:ext>
                </a:extLst>
              </a:tr>
              <a:tr h="287995">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dirty="0">
                          <a:latin typeface="+mn-lt"/>
                        </a:rPr>
                        <a:t>Neonates</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15000"/>
                        </a:lnSpc>
                        <a:spcBef>
                          <a:spcPts val="0"/>
                        </a:spcBef>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AZT + 3TC + RAL</a:t>
                      </a:r>
                      <a:endParaRPr lang="en-US" sz="1600" b="0" baseline="30000" dirty="0">
                        <a:solidFill>
                          <a:schemeClr val="tx1"/>
                        </a:solidFill>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US" sz="1600" b="0" dirty="0">
                          <a:effectLst/>
                          <a:latin typeface="+mn-lt"/>
                          <a:ea typeface="Calibri" panose="020F0502020204030204" pitchFamily="34" charset="0"/>
                          <a:cs typeface="Times New Roman" panose="02020603050405020304" pitchFamily="18" charset="0"/>
                        </a:rPr>
                        <a:t>AZT + 3TC + NVP</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962676586"/>
                  </a:ext>
                </a:extLst>
              </a:tr>
            </a:tbl>
          </a:graphicData>
        </a:graphic>
      </p:graphicFrame>
      <p:sp>
        <p:nvSpPr>
          <p:cNvPr id="19" name="Rectangle 18">
            <a:extLst>
              <a:ext uri="{FF2B5EF4-FFF2-40B4-BE49-F238E27FC236}">
                <a16:creationId xmlns:a16="http://schemas.microsoft.com/office/drawing/2014/main" id="{B2E8D0CA-7F96-49C3-96C4-15668BE792AD}"/>
              </a:ext>
            </a:extLst>
          </p:cNvPr>
          <p:cNvSpPr/>
          <p:nvPr/>
        </p:nvSpPr>
        <p:spPr>
          <a:xfrm>
            <a:off x="139955" y="6637235"/>
            <a:ext cx="8876095" cy="246221"/>
          </a:xfrm>
          <a:prstGeom prst="rect">
            <a:avLst/>
          </a:prstGeom>
        </p:spPr>
        <p:txBody>
          <a:bodyPr wrap="square">
            <a:spAutoFit/>
          </a:bodyPr>
          <a:lstStyle/>
          <a:p>
            <a:pPr defTabSz="914400" fontAlgn="auto">
              <a:spcBef>
                <a:spcPts val="0"/>
              </a:spcBef>
              <a:spcAft>
                <a:spcPts val="0"/>
              </a:spcAft>
              <a:defRPr/>
            </a:pPr>
            <a:r>
              <a:rPr kumimoji="0" lang="en-GB" sz="1000" b="0" i="0" u="none" strike="noStrike" kern="0" cap="none" spc="0" normalizeH="0" baseline="0" dirty="0">
                <a:ln>
                  <a:noFill/>
                </a:ln>
                <a:solidFill>
                  <a:srgbClr val="000000"/>
                </a:solidFill>
                <a:effectLst/>
                <a:uLnTx/>
                <a:uFillTx/>
                <a:latin typeface="Calibri" panose="020F0502020204030204" pitchFamily="34" charset="0"/>
                <a:ea typeface="+mn-ea"/>
                <a:cs typeface="Calibri" panose="020F0502020204030204" pitchFamily="34" charset="0"/>
              </a:rPr>
              <a:t>Source: </a:t>
            </a:r>
            <a:r>
              <a:rPr lang="en-GB" sz="1000" kern="0" dirty="0">
                <a:solidFill>
                  <a:srgbClr val="000000"/>
                </a:solidFill>
                <a:latin typeface="+mj-lt"/>
                <a:cs typeface="Arial"/>
                <a:hlinkClick r:id="rId7"/>
              </a:rPr>
              <a:t>WHO 2021 ART Guidelines</a:t>
            </a:r>
            <a:r>
              <a:rPr lang="en-GB" sz="1000" kern="0" dirty="0">
                <a:solidFill>
                  <a:srgbClr val="000000"/>
                </a:solidFill>
                <a:latin typeface="+mj-lt"/>
                <a:cs typeface="Arial"/>
              </a:rPr>
              <a:t>; </a:t>
            </a:r>
            <a:r>
              <a:rPr lang="en-GB" sz="1000" dirty="0">
                <a:latin typeface="Calibri" panose="020F0502020204030204" pitchFamily="34" charset="0"/>
                <a:ea typeface="+mn-ea"/>
                <a:cs typeface="Calibri" panose="020F0502020204030204" pitchFamily="34" charset="0"/>
              </a:rPr>
              <a:t>*Switch only if child can swallow pills</a:t>
            </a:r>
            <a:r>
              <a:rPr kumimoji="0" lang="en-GB" sz="1000" b="0" i="0" u="none" strike="noStrike" kern="0" cap="none" spc="0" normalizeH="0" baseline="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n-GB" sz="1050" b="0" i="0" u="none" strike="noStrike" kern="1200" cap="none" spc="0" normalizeH="0" baseline="0" dirty="0">
              <a:ln>
                <a:noFill/>
              </a:ln>
              <a:solidFill>
                <a:prstClr val="black"/>
              </a:solidFill>
              <a:effectLst/>
              <a:uLnTx/>
              <a:uFillTx/>
              <a:latin typeface="Calibri"/>
              <a:ea typeface="+mn-ea"/>
              <a:cs typeface="+mn-cs"/>
            </a:endParaRPr>
          </a:p>
        </p:txBody>
      </p:sp>
      <p:graphicFrame>
        <p:nvGraphicFramePr>
          <p:cNvPr id="20" name="Table 19">
            <a:extLst>
              <a:ext uri="{FF2B5EF4-FFF2-40B4-BE49-F238E27FC236}">
                <a16:creationId xmlns:a16="http://schemas.microsoft.com/office/drawing/2014/main" id="{082673F4-235A-46B3-BBAE-66B8664272AC}"/>
              </a:ext>
            </a:extLst>
          </p:cNvPr>
          <p:cNvGraphicFramePr>
            <a:graphicFrameLocks noGrp="1"/>
          </p:cNvGraphicFramePr>
          <p:nvPr/>
        </p:nvGraphicFramePr>
        <p:xfrm>
          <a:off x="4751621" y="4432441"/>
          <a:ext cx="4140234" cy="2198821"/>
        </p:xfrm>
        <a:graphic>
          <a:graphicData uri="http://schemas.openxmlformats.org/drawingml/2006/table">
            <a:tbl>
              <a:tblPr firstRow="1" firstCol="1" bandRow="1">
                <a:effectLst/>
                <a:tableStyleId>{5C22544A-7EE6-4342-B048-85BDC9FD1C3A}</a:tableStyleId>
              </a:tblPr>
              <a:tblGrid>
                <a:gridCol w="1120892">
                  <a:extLst>
                    <a:ext uri="{9D8B030D-6E8A-4147-A177-3AD203B41FA5}">
                      <a16:colId xmlns:a16="http://schemas.microsoft.com/office/drawing/2014/main" val="2539087607"/>
                    </a:ext>
                  </a:extLst>
                </a:gridCol>
                <a:gridCol w="3019342">
                  <a:extLst>
                    <a:ext uri="{9D8B030D-6E8A-4147-A177-3AD203B41FA5}">
                      <a16:colId xmlns:a16="http://schemas.microsoft.com/office/drawing/2014/main" val="339160122"/>
                    </a:ext>
                  </a:extLst>
                </a:gridCol>
              </a:tblGrid>
              <a:tr h="464784">
                <a:tc>
                  <a:txBody>
                    <a:bodyPr/>
                    <a:lstStyle/>
                    <a:p>
                      <a:pPr marL="0" marR="0" algn="l">
                        <a:lnSpc>
                          <a:spcPct val="115000"/>
                        </a:lnSpc>
                        <a:spcBef>
                          <a:spcPts val="0"/>
                        </a:spcBef>
                        <a:spcAft>
                          <a:spcPts val="0"/>
                        </a:spcAft>
                      </a:pPr>
                      <a:r>
                        <a:rPr lang="en-US" sz="1400" b="1" kern="1200" dirty="0">
                          <a:solidFill>
                            <a:schemeClr val="bg1"/>
                          </a:solidFill>
                          <a:effectLst/>
                          <a:latin typeface="+mn-lt"/>
                          <a:ea typeface="Calibri" panose="020F0502020204030204" pitchFamily="34" charset="0"/>
                          <a:cs typeface="Calibri" panose="020F0502020204030204" pitchFamily="34" charset="0"/>
                        </a:rPr>
                        <a:t>Weight</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a:txBody>
                    <a:bodyPr/>
                    <a:lstStyle/>
                    <a:p>
                      <a:pPr marL="0" marR="0" algn="l">
                        <a:lnSpc>
                          <a:spcPct val="95000"/>
                        </a:lnSpc>
                        <a:spcBef>
                          <a:spcPts val="300"/>
                        </a:spcBef>
                        <a:spcAft>
                          <a:spcPts val="300"/>
                        </a:spcAft>
                      </a:pPr>
                      <a:r>
                        <a:rPr lang="en-US" sz="1400" b="1" kern="1200" dirty="0">
                          <a:solidFill>
                            <a:schemeClr val="bg1"/>
                          </a:solidFill>
                          <a:effectLst/>
                          <a:latin typeface="+mn-lt"/>
                          <a:ea typeface="Calibri" panose="020F0502020204030204" pitchFamily="34" charset="0"/>
                          <a:cs typeface="Calibri" panose="020F0502020204030204" pitchFamily="34" charset="0"/>
                        </a:rPr>
                        <a:t>Formulation</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1444650204"/>
                  </a:ext>
                </a:extLst>
              </a:tr>
              <a:tr h="433677">
                <a:tc>
                  <a:txBody>
                    <a:bodyPr/>
                    <a:lstStyle/>
                    <a:p>
                      <a:pPr marL="0" marR="0" algn="l">
                        <a:lnSpc>
                          <a:spcPct val="115000"/>
                        </a:lnSpc>
                        <a:spcBef>
                          <a:spcPts val="0"/>
                        </a:spcBef>
                        <a:spcAft>
                          <a:spcPts val="0"/>
                        </a:spcAft>
                      </a:pPr>
                      <a:r>
                        <a:rPr lang="en-US" sz="1400" b="0" dirty="0">
                          <a:solidFill>
                            <a:schemeClr val="tx1"/>
                          </a:solidFill>
                          <a:effectLst/>
                          <a:latin typeface="+mn-lt"/>
                          <a:ea typeface="Calibri" panose="020F0502020204030204" pitchFamily="34" charset="0"/>
                          <a:cs typeface="Calibri" panose="020F0502020204030204" pitchFamily="34" charset="0"/>
                        </a:rPr>
                        <a:t>&lt; 20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0000"/>
                        </a:lnSpc>
                        <a:spcBef>
                          <a:spcPts val="300"/>
                        </a:spcBef>
                        <a:spcAft>
                          <a:spcPts val="300"/>
                        </a:spcAft>
                      </a:pPr>
                      <a:r>
                        <a:rPr lang="en-GB" sz="1400" b="1" dirty="0">
                          <a:solidFill>
                            <a:srgbClr val="00B050"/>
                          </a:solidFill>
                          <a:effectLst/>
                          <a:latin typeface="+mn-lt"/>
                          <a:ea typeface="Calibri" panose="020F0502020204030204" pitchFamily="34" charset="0"/>
                          <a:cs typeface="Calibri" panose="020F0502020204030204" pitchFamily="34" charset="0"/>
                        </a:rPr>
                        <a:t>DTG 10 mg scored dispersible tablet </a:t>
                      </a:r>
                      <a:r>
                        <a:rPr lang="en-GB" sz="1400" b="0" dirty="0">
                          <a:solidFill>
                            <a:schemeClr val="tx1"/>
                          </a:solidFill>
                          <a:effectLst/>
                          <a:latin typeface="+mn-lt"/>
                          <a:ea typeface="Calibri" panose="020F0502020204030204" pitchFamily="34" charset="0"/>
                          <a:cs typeface="Calibri" panose="020F0502020204030204" pitchFamily="34" charset="0"/>
                        </a:rPr>
                        <a:t>+ </a:t>
                      </a:r>
                      <a:r>
                        <a:rPr lang="en-US" sz="1400" b="0" i="0" dirty="0">
                          <a:solidFill>
                            <a:schemeClr val="tx1"/>
                          </a:solidFill>
                          <a:effectLst/>
                          <a:latin typeface="+mn-lt"/>
                          <a:ea typeface="Calibri" panose="020F0502020204030204" pitchFamily="34" charset="0"/>
                          <a:cs typeface="Calibri" panose="020F0502020204030204" pitchFamily="34" charset="0"/>
                        </a:rPr>
                        <a:t>ABC/3TC (120/60 mg) dispersible dual</a:t>
                      </a:r>
                      <a:endParaRPr lang="en-US" sz="1400" b="1"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2600272"/>
                  </a:ext>
                </a:extLst>
              </a:tr>
              <a:tr h="433677">
                <a:tc>
                  <a:txBody>
                    <a:bodyPr/>
                    <a:lstStyle/>
                    <a:p>
                      <a:pPr marL="0" marR="0" algn="l">
                        <a:lnSpc>
                          <a:spcPct val="115000"/>
                        </a:lnSpc>
                        <a:spcBef>
                          <a:spcPts val="0"/>
                        </a:spcBef>
                        <a:spcAft>
                          <a:spcPts val="0"/>
                        </a:spcAft>
                      </a:pPr>
                      <a:r>
                        <a:rPr lang="en-US" sz="1400" b="0" i="0" dirty="0">
                          <a:solidFill>
                            <a:schemeClr val="tx1"/>
                          </a:solidFill>
                          <a:effectLst/>
                          <a:latin typeface="+mn-lt"/>
                          <a:ea typeface="Calibri" panose="020F0502020204030204" pitchFamily="34" charset="0"/>
                          <a:cs typeface="Calibri" panose="020F0502020204030204" pitchFamily="34" charset="0"/>
                        </a:rPr>
                        <a:t>20 - 24.9 kg*</a:t>
                      </a:r>
                      <a:endParaRPr lang="en-US" sz="140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0000"/>
                        </a:lnSpc>
                        <a:spcBef>
                          <a:spcPts val="300"/>
                        </a:spcBef>
                        <a:spcAft>
                          <a:spcPts val="300"/>
                        </a:spcAft>
                      </a:pPr>
                      <a:r>
                        <a:rPr lang="en-US" sz="1400" b="1" i="0" dirty="0">
                          <a:solidFill>
                            <a:srgbClr val="00B050"/>
                          </a:solidFill>
                          <a:effectLst/>
                          <a:latin typeface="+mn-lt"/>
                          <a:ea typeface="Calibri" panose="020F0502020204030204" pitchFamily="34" charset="0"/>
                          <a:cs typeface="Calibri" panose="020F0502020204030204" pitchFamily="34" charset="0"/>
                        </a:rPr>
                        <a:t>DTG 50 mg single </a:t>
                      </a:r>
                      <a:r>
                        <a:rPr lang="en-US" sz="1400" b="0" i="0" dirty="0">
                          <a:solidFill>
                            <a:schemeClr val="tx1"/>
                          </a:solidFill>
                          <a:effectLst/>
                          <a:latin typeface="+mn-lt"/>
                          <a:ea typeface="Calibri" panose="020F0502020204030204" pitchFamily="34" charset="0"/>
                          <a:cs typeface="Calibri" panose="020F0502020204030204" pitchFamily="34" charset="0"/>
                        </a:rPr>
                        <a:t>+ ABC/3TC (120/60 mg) dispersible dual</a:t>
                      </a:r>
                      <a:endParaRPr lang="en-US" sz="1400"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8562659"/>
                  </a:ext>
                </a:extLst>
              </a:tr>
              <a:tr h="433677">
                <a:tc>
                  <a:txBody>
                    <a:bodyPr/>
                    <a:lstStyle/>
                    <a:p>
                      <a:pPr marL="0" marR="0" algn="l">
                        <a:lnSpc>
                          <a:spcPct val="115000"/>
                        </a:lnSpc>
                        <a:spcBef>
                          <a:spcPts val="0"/>
                        </a:spcBef>
                        <a:spcAft>
                          <a:spcPts val="0"/>
                        </a:spcAft>
                      </a:pPr>
                      <a:r>
                        <a:rPr lang="en-US" sz="1400" b="0" i="0" dirty="0">
                          <a:solidFill>
                            <a:schemeClr val="tx1"/>
                          </a:solidFill>
                          <a:effectLst/>
                          <a:latin typeface="+mn-lt"/>
                          <a:ea typeface="Calibri" panose="020F0502020204030204" pitchFamily="34" charset="0"/>
                          <a:cs typeface="Calibri" panose="020F0502020204030204" pitchFamily="34" charset="0"/>
                        </a:rPr>
                        <a:t>25 - 29.9 kg</a:t>
                      </a:r>
                      <a:endParaRPr lang="en-US" sz="140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0000"/>
                        </a:lnSpc>
                        <a:spcBef>
                          <a:spcPts val="300"/>
                        </a:spcBef>
                        <a:spcAft>
                          <a:spcPts val="300"/>
                        </a:spcAft>
                      </a:pPr>
                      <a:r>
                        <a:rPr lang="en-US" sz="1400" b="1" i="0" dirty="0">
                          <a:solidFill>
                            <a:srgbClr val="00B050"/>
                          </a:solidFill>
                          <a:effectLst/>
                          <a:latin typeface="+mn-lt"/>
                          <a:ea typeface="Calibri" panose="020F0502020204030204" pitchFamily="34" charset="0"/>
                          <a:cs typeface="Calibri" panose="020F0502020204030204" pitchFamily="34" charset="0"/>
                        </a:rPr>
                        <a:t>DTG 50 mg single </a:t>
                      </a:r>
                      <a:r>
                        <a:rPr lang="en-US" sz="1400" b="0" i="0" dirty="0">
                          <a:solidFill>
                            <a:schemeClr val="tx1"/>
                          </a:solidFill>
                          <a:effectLst/>
                          <a:latin typeface="+mn-lt"/>
                          <a:ea typeface="Calibri" panose="020F0502020204030204" pitchFamily="34" charset="0"/>
                          <a:cs typeface="Calibri" panose="020F0502020204030204" pitchFamily="34" charset="0"/>
                        </a:rPr>
                        <a:t>+ ABC/3TC (600/300 mg) dual</a:t>
                      </a:r>
                      <a:endParaRPr lang="en-US" sz="1400"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99278544"/>
                  </a:ext>
                </a:extLst>
              </a:tr>
              <a:tr h="411142">
                <a:tc>
                  <a:txBody>
                    <a:bodyPr/>
                    <a:lstStyle/>
                    <a:p>
                      <a:pPr marL="0" marR="0" algn="l">
                        <a:lnSpc>
                          <a:spcPct val="95000"/>
                        </a:lnSpc>
                        <a:spcBef>
                          <a:spcPts val="0"/>
                        </a:spcBef>
                        <a:spcAft>
                          <a:spcPts val="0"/>
                        </a:spcAft>
                      </a:pPr>
                      <a:r>
                        <a:rPr lang="en-US" sz="1400" b="0" i="0" dirty="0">
                          <a:solidFill>
                            <a:schemeClr val="tx1"/>
                          </a:solidFill>
                          <a:effectLst/>
                          <a:latin typeface="+mn-lt"/>
                          <a:ea typeface="Calibri" panose="020F0502020204030204" pitchFamily="34" charset="0"/>
                          <a:cs typeface="Calibri" panose="020F0502020204030204" pitchFamily="34" charset="0"/>
                        </a:rPr>
                        <a:t>≥ 30 kg </a:t>
                      </a:r>
                      <a:r>
                        <a:rPr lang="en-US" sz="1400" b="0" i="1" dirty="0">
                          <a:solidFill>
                            <a:schemeClr val="tx1"/>
                          </a:solidFill>
                          <a:effectLst/>
                          <a:latin typeface="+mn-lt"/>
                          <a:ea typeface="Calibri" panose="020F0502020204030204" pitchFamily="34" charset="0"/>
                          <a:cs typeface="Calibri" panose="020F0502020204030204" pitchFamily="34" charset="0"/>
                        </a:rPr>
                        <a:t>and</a:t>
                      </a:r>
                      <a:r>
                        <a:rPr lang="en-US" sz="1400" b="0" i="0" dirty="0">
                          <a:solidFill>
                            <a:schemeClr val="tx1"/>
                          </a:solidFill>
                          <a:effectLst/>
                          <a:latin typeface="+mn-lt"/>
                          <a:ea typeface="Calibri" panose="020F0502020204030204" pitchFamily="34" charset="0"/>
                          <a:cs typeface="Calibri" panose="020F0502020204030204" pitchFamily="34" charset="0"/>
                        </a:rPr>
                        <a:t> </a:t>
                      </a:r>
                    </a:p>
                    <a:p>
                      <a:pPr marL="0" marR="0" algn="l">
                        <a:lnSpc>
                          <a:spcPct val="95000"/>
                        </a:lnSpc>
                        <a:spcBef>
                          <a:spcPts val="0"/>
                        </a:spcBef>
                        <a:spcAft>
                          <a:spcPts val="0"/>
                        </a:spcAft>
                      </a:pPr>
                      <a:r>
                        <a:rPr lang="en-US" sz="1400" b="0" i="0" dirty="0">
                          <a:solidFill>
                            <a:schemeClr val="tx1"/>
                          </a:solidFill>
                          <a:effectLst/>
                          <a:latin typeface="+mn-lt"/>
                          <a:ea typeface="Calibri" panose="020F0502020204030204" pitchFamily="34" charset="0"/>
                          <a:cs typeface="Calibri" panose="020F0502020204030204" pitchFamily="34" charset="0"/>
                        </a:rPr>
                        <a:t>≥ 10 years old</a:t>
                      </a:r>
                      <a:endParaRPr lang="en-US" sz="140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a:txBody>
                    <a:bodyPr/>
                    <a:lstStyle/>
                    <a:p>
                      <a:pPr marL="0" marR="0" algn="l">
                        <a:lnSpc>
                          <a:spcPct val="90000"/>
                        </a:lnSpc>
                        <a:spcBef>
                          <a:spcPts val="300"/>
                        </a:spcBef>
                        <a:spcAft>
                          <a:spcPts val="300"/>
                        </a:spcAft>
                      </a:pPr>
                      <a:r>
                        <a:rPr lang="en-US" sz="1400" b="1" i="0" dirty="0">
                          <a:solidFill>
                            <a:srgbClr val="00B050"/>
                          </a:solidFill>
                          <a:effectLst/>
                          <a:latin typeface="+mn-lt"/>
                          <a:ea typeface="Calibri" panose="020F0502020204030204" pitchFamily="34" charset="0"/>
                          <a:cs typeface="Calibri" panose="020F0502020204030204" pitchFamily="34" charset="0"/>
                        </a:rPr>
                        <a:t>TDF/3TC/DTG</a:t>
                      </a:r>
                      <a:r>
                        <a:rPr lang="en-US" sz="1400" b="0" i="0" dirty="0">
                          <a:solidFill>
                            <a:srgbClr val="00B050"/>
                          </a:solidFill>
                          <a:effectLst/>
                          <a:latin typeface="+mn-lt"/>
                          <a:ea typeface="Calibri" panose="020F0502020204030204" pitchFamily="34" charset="0"/>
                          <a:cs typeface="Calibri" panose="020F0502020204030204" pitchFamily="34" charset="0"/>
                        </a:rPr>
                        <a:t> </a:t>
                      </a:r>
                      <a:r>
                        <a:rPr lang="en-US" sz="1400" b="0" i="0" dirty="0">
                          <a:solidFill>
                            <a:schemeClr val="tx1"/>
                          </a:solidFill>
                          <a:effectLst/>
                          <a:latin typeface="+mn-lt"/>
                          <a:ea typeface="Calibri" panose="020F0502020204030204" pitchFamily="34" charset="0"/>
                          <a:cs typeface="Calibri" panose="020F0502020204030204" pitchFamily="34" charset="0"/>
                        </a:rPr>
                        <a:t>(300/300/50 mg) FDC</a:t>
                      </a:r>
                      <a:endParaRPr lang="en-US" sz="1400"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47955746"/>
                  </a:ext>
                </a:extLst>
              </a:tr>
            </a:tbl>
          </a:graphicData>
        </a:graphic>
      </p:graphicFrame>
      <p:graphicFrame>
        <p:nvGraphicFramePr>
          <p:cNvPr id="22" name="Table 21">
            <a:extLst>
              <a:ext uri="{FF2B5EF4-FFF2-40B4-BE49-F238E27FC236}">
                <a16:creationId xmlns:a16="http://schemas.microsoft.com/office/drawing/2014/main" id="{2B627E6D-58A0-4A90-9A6A-E024A2FF2C09}"/>
              </a:ext>
            </a:extLst>
          </p:cNvPr>
          <p:cNvGraphicFramePr>
            <a:graphicFrameLocks noGrp="1"/>
          </p:cNvGraphicFramePr>
          <p:nvPr/>
        </p:nvGraphicFramePr>
        <p:xfrm>
          <a:off x="296611" y="4432441"/>
          <a:ext cx="3789922" cy="2176957"/>
        </p:xfrm>
        <a:graphic>
          <a:graphicData uri="http://schemas.openxmlformats.org/drawingml/2006/table">
            <a:tbl>
              <a:tblPr firstRow="1" firstCol="1" bandRow="1">
                <a:effectLst/>
                <a:tableStyleId>{5C22544A-7EE6-4342-B048-85BDC9FD1C3A}</a:tableStyleId>
              </a:tblPr>
              <a:tblGrid>
                <a:gridCol w="1119490">
                  <a:extLst>
                    <a:ext uri="{9D8B030D-6E8A-4147-A177-3AD203B41FA5}">
                      <a16:colId xmlns:a16="http://schemas.microsoft.com/office/drawing/2014/main" val="2539087607"/>
                    </a:ext>
                  </a:extLst>
                </a:gridCol>
                <a:gridCol w="1481084">
                  <a:extLst>
                    <a:ext uri="{9D8B030D-6E8A-4147-A177-3AD203B41FA5}">
                      <a16:colId xmlns:a16="http://schemas.microsoft.com/office/drawing/2014/main" val="339160122"/>
                    </a:ext>
                  </a:extLst>
                </a:gridCol>
                <a:gridCol w="1189348">
                  <a:extLst>
                    <a:ext uri="{9D8B030D-6E8A-4147-A177-3AD203B41FA5}">
                      <a16:colId xmlns:a16="http://schemas.microsoft.com/office/drawing/2014/main" val="4044167126"/>
                    </a:ext>
                  </a:extLst>
                </a:gridCol>
              </a:tblGrid>
              <a:tr h="465197">
                <a:tc>
                  <a:txBody>
                    <a:bodyPr/>
                    <a:lstStyle/>
                    <a:p>
                      <a:pPr marL="0" marR="0" algn="l">
                        <a:lnSpc>
                          <a:spcPct val="115000"/>
                        </a:lnSpc>
                        <a:spcBef>
                          <a:spcPts val="0"/>
                        </a:spcBef>
                        <a:spcAft>
                          <a:spcPts val="0"/>
                        </a:spcAft>
                      </a:pPr>
                      <a:r>
                        <a:rPr lang="en-US" sz="1400" b="1"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Weight</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a:txBody>
                    <a:bodyPr/>
                    <a:lstStyle/>
                    <a:p>
                      <a:pPr marL="0" marR="0" algn="l">
                        <a:lnSpc>
                          <a:spcPct val="95000"/>
                        </a:lnSpc>
                        <a:spcBef>
                          <a:spcPts val="300"/>
                        </a:spcBef>
                        <a:spcAft>
                          <a:spcPts val="300"/>
                        </a:spcAft>
                      </a:pPr>
                      <a:r>
                        <a:rPr lang="en-US" sz="1400" b="1"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Recommended Dose</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a:txBody>
                    <a:bodyPr/>
                    <a:lstStyle/>
                    <a:p>
                      <a:pPr marL="0" marR="0" algn="l">
                        <a:lnSpc>
                          <a:spcPct val="95000"/>
                        </a:lnSpc>
                        <a:spcBef>
                          <a:spcPts val="300"/>
                        </a:spcBef>
                        <a:spcAft>
                          <a:spcPts val="300"/>
                        </a:spcAft>
                      </a:pPr>
                      <a:r>
                        <a:rPr lang="en-US" sz="1400" b="1"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Number of Tablets</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1444650204"/>
                  </a:ext>
                </a:extLst>
              </a:tr>
              <a:tr h="427940">
                <a:tc>
                  <a:txBody>
                    <a:bodyPr/>
                    <a:lstStyle/>
                    <a:p>
                      <a:pPr marL="0" marR="0" algn="l">
                        <a:lnSpc>
                          <a:spcPct val="115000"/>
                        </a:lnSpc>
                        <a:spcBef>
                          <a:spcPts val="0"/>
                        </a:spcBef>
                        <a:spcAft>
                          <a:spcPts val="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 to &lt; 6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5 mg once daily</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ctr">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0.5</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2600272"/>
                  </a:ext>
                </a:extLst>
              </a:tr>
              <a:tr h="427940">
                <a:tc>
                  <a:txBody>
                    <a:bodyPr/>
                    <a:lstStyle/>
                    <a:p>
                      <a:pPr marL="0" marR="0" algn="l">
                        <a:lnSpc>
                          <a:spcPct val="115000"/>
                        </a:lnSpc>
                        <a:spcBef>
                          <a:spcPts val="0"/>
                        </a:spcBef>
                        <a:spcAft>
                          <a:spcPts val="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6 to &lt; 10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15 mg once daily</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ctr">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1.5</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8562659"/>
                  </a:ext>
                </a:extLst>
              </a:tr>
              <a:tr h="427940">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10 to &lt; 14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 mg once daily</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ctr">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99278544"/>
                  </a:ext>
                </a:extLst>
              </a:tr>
              <a:tr h="427940">
                <a:tc>
                  <a:txBody>
                    <a:bodyPr/>
                    <a:lstStyle/>
                    <a:p>
                      <a:pPr marL="0" marR="0" lvl="0" indent="0" algn="l" defTabSz="457200" rtl="0" eaLnBrk="1" fontAlgn="auto" latinLnBrk="0" hangingPunct="1">
                        <a:lnSpc>
                          <a:spcPct val="95000"/>
                        </a:lnSpc>
                        <a:spcBef>
                          <a:spcPts val="0"/>
                        </a:spcBef>
                        <a:spcAft>
                          <a:spcPts val="0"/>
                        </a:spcAft>
                        <a:buClrTx/>
                        <a:buSzTx/>
                        <a:buFontTx/>
                        <a:buNone/>
                        <a:tabLst/>
                        <a:defRPr/>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14 to &lt; 20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a:txBody>
                    <a:bodyPr/>
                    <a:lstStyle/>
                    <a:p>
                      <a:pPr marL="0" marR="0" algn="l">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25 mg once daily</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a:txBody>
                    <a:bodyPr/>
                    <a:lstStyle/>
                    <a:p>
                      <a:pPr marL="0" marR="0" algn="ctr">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2.5</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47955746"/>
                  </a:ext>
                </a:extLst>
              </a:tr>
            </a:tbl>
          </a:graphicData>
        </a:graphic>
      </p:graphicFrame>
      <p:sp>
        <p:nvSpPr>
          <p:cNvPr id="68" name="Rectangle 67">
            <a:extLst>
              <a:ext uri="{FF2B5EF4-FFF2-40B4-BE49-F238E27FC236}">
                <a16:creationId xmlns:a16="http://schemas.microsoft.com/office/drawing/2014/main" id="{E4F9D0CE-3428-45E3-B8D1-6BD6D6DC0C4F}"/>
              </a:ext>
            </a:extLst>
          </p:cNvPr>
          <p:cNvSpPr/>
          <p:nvPr/>
        </p:nvSpPr>
        <p:spPr>
          <a:xfrm>
            <a:off x="1497847" y="1581294"/>
            <a:ext cx="3600026" cy="55068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0" name="Rectangle 69">
            <a:extLst>
              <a:ext uri="{FF2B5EF4-FFF2-40B4-BE49-F238E27FC236}">
                <a16:creationId xmlns:a16="http://schemas.microsoft.com/office/drawing/2014/main" id="{18E7D976-E4B0-43A7-AA53-A3686C4297AE}"/>
              </a:ext>
            </a:extLst>
          </p:cNvPr>
          <p:cNvSpPr/>
          <p:nvPr/>
        </p:nvSpPr>
        <p:spPr>
          <a:xfrm>
            <a:off x="282372" y="2566662"/>
            <a:ext cx="8609482" cy="313932"/>
          </a:xfrm>
          <a:prstGeom prst="rect">
            <a:avLst/>
          </a:prstGeom>
        </p:spPr>
        <p:txBody>
          <a:bodyPr wrap="square">
            <a:spAutoFit/>
          </a:bodyPr>
          <a:lstStyle/>
          <a:p>
            <a:pPr>
              <a:lnSpc>
                <a:spcPct val="90000"/>
              </a:lnSpc>
              <a:spcBef>
                <a:spcPts val="0"/>
              </a:spcBef>
              <a:spcAft>
                <a:spcPts val="300"/>
              </a:spcAft>
            </a:pPr>
            <a:r>
              <a:rPr lang="en-GB" sz="1600" dirty="0">
                <a:latin typeface="Calibri" panose="020F0502020204030204" pitchFamily="34" charset="0"/>
              </a:rPr>
              <a:t>DTG is part of the </a:t>
            </a:r>
            <a:r>
              <a:rPr lang="en-GB" sz="1600" b="1" dirty="0">
                <a:latin typeface="Calibri" panose="020F0502020204030204" pitchFamily="34" charset="0"/>
              </a:rPr>
              <a:t>preferred paediatric 1L regimen for all CLHIV ≥4 weeks and ≥3 kg</a:t>
            </a:r>
            <a:endParaRPr lang="en-GB" sz="1600" strike="sngStrike" dirty="0">
              <a:solidFill>
                <a:srgbClr val="FF0000"/>
              </a:solidFill>
              <a:latin typeface="Calibri" panose="020F0502020204030204" pitchFamily="34" charset="0"/>
            </a:endParaRPr>
          </a:p>
        </p:txBody>
      </p:sp>
      <p:grpSp>
        <p:nvGrpSpPr>
          <p:cNvPr id="65" name="Group 64">
            <a:extLst>
              <a:ext uri="{FF2B5EF4-FFF2-40B4-BE49-F238E27FC236}">
                <a16:creationId xmlns:a16="http://schemas.microsoft.com/office/drawing/2014/main" id="{27BBB75A-8303-4D74-8C52-936398A042AB}"/>
              </a:ext>
            </a:extLst>
          </p:cNvPr>
          <p:cNvGrpSpPr/>
          <p:nvPr/>
        </p:nvGrpSpPr>
        <p:grpSpPr>
          <a:xfrm>
            <a:off x="152400" y="3947634"/>
            <a:ext cx="5720552" cy="90327"/>
            <a:chOff x="528739" y="4363760"/>
            <a:chExt cx="7908852" cy="149552"/>
          </a:xfrm>
        </p:grpSpPr>
        <p:sp>
          <p:nvSpPr>
            <p:cNvPr id="66" name="Rectangle 65">
              <a:extLst>
                <a:ext uri="{FF2B5EF4-FFF2-40B4-BE49-F238E27FC236}">
                  <a16:creationId xmlns:a16="http://schemas.microsoft.com/office/drawing/2014/main" id="{07EABAA3-4B8F-4CA1-8888-14148AA6C17C}"/>
                </a:ext>
              </a:extLst>
            </p:cNvPr>
            <p:cNvSpPr/>
            <p:nvPr/>
          </p:nvSpPr>
          <p:spPr>
            <a:xfrm rot="5400000">
              <a:off x="4840441"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67" name="Rectangle 66">
              <a:extLst>
                <a:ext uri="{FF2B5EF4-FFF2-40B4-BE49-F238E27FC236}">
                  <a16:creationId xmlns:a16="http://schemas.microsoft.com/office/drawing/2014/main" id="{4CBE5AE0-FF0E-47B9-B2E4-CEE11FB8F46F}"/>
                </a:ext>
              </a:extLst>
            </p:cNvPr>
            <p:cNvSpPr/>
            <p:nvPr/>
          </p:nvSpPr>
          <p:spPr>
            <a:xfrm rot="5400000">
              <a:off x="4408389"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69" name="Rectangle 68">
              <a:extLst>
                <a:ext uri="{FF2B5EF4-FFF2-40B4-BE49-F238E27FC236}">
                  <a16:creationId xmlns:a16="http://schemas.microsoft.com/office/drawing/2014/main" id="{F5D0BBB4-8B84-4D98-9905-EA968FAB3216}"/>
                </a:ext>
              </a:extLst>
            </p:cNvPr>
            <p:cNvSpPr/>
            <p:nvPr/>
          </p:nvSpPr>
          <p:spPr>
            <a:xfrm rot="5400000">
              <a:off x="3112233"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1" name="Rectangle 70">
              <a:extLst>
                <a:ext uri="{FF2B5EF4-FFF2-40B4-BE49-F238E27FC236}">
                  <a16:creationId xmlns:a16="http://schemas.microsoft.com/office/drawing/2014/main" id="{0DA6A845-1C2B-4DAF-9CCE-A22D8D86CD9A}"/>
                </a:ext>
              </a:extLst>
            </p:cNvPr>
            <p:cNvSpPr/>
            <p:nvPr/>
          </p:nvSpPr>
          <p:spPr>
            <a:xfrm rot="5400000">
              <a:off x="2680181"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2" name="Rectangle 71">
              <a:extLst>
                <a:ext uri="{FF2B5EF4-FFF2-40B4-BE49-F238E27FC236}">
                  <a16:creationId xmlns:a16="http://schemas.microsoft.com/office/drawing/2014/main" id="{2055DC29-4F4F-42FD-B8C3-A138B1B30604}"/>
                </a:ext>
              </a:extLst>
            </p:cNvPr>
            <p:cNvSpPr/>
            <p:nvPr/>
          </p:nvSpPr>
          <p:spPr>
            <a:xfrm rot="5400000">
              <a:off x="5272493"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3" name="Rectangle 72">
              <a:extLst>
                <a:ext uri="{FF2B5EF4-FFF2-40B4-BE49-F238E27FC236}">
                  <a16:creationId xmlns:a16="http://schemas.microsoft.com/office/drawing/2014/main" id="{013BD029-E963-4A0A-8475-DF2D635F220E}"/>
                </a:ext>
              </a:extLst>
            </p:cNvPr>
            <p:cNvSpPr/>
            <p:nvPr/>
          </p:nvSpPr>
          <p:spPr>
            <a:xfrm rot="5400000">
              <a:off x="3976337"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4" name="Rectangle 73">
              <a:extLst>
                <a:ext uri="{FF2B5EF4-FFF2-40B4-BE49-F238E27FC236}">
                  <a16:creationId xmlns:a16="http://schemas.microsoft.com/office/drawing/2014/main" id="{60E5B801-520F-4077-AEF7-6A4B3B6D35B8}"/>
                </a:ext>
              </a:extLst>
            </p:cNvPr>
            <p:cNvSpPr/>
            <p:nvPr/>
          </p:nvSpPr>
          <p:spPr>
            <a:xfrm rot="5400000">
              <a:off x="3544285"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5" name="Rectangle 74">
              <a:extLst>
                <a:ext uri="{FF2B5EF4-FFF2-40B4-BE49-F238E27FC236}">
                  <a16:creationId xmlns:a16="http://schemas.microsoft.com/office/drawing/2014/main" id="{24071304-3500-4D70-8734-519D34C2EA23}"/>
                </a:ext>
              </a:extLst>
            </p:cNvPr>
            <p:cNvSpPr/>
            <p:nvPr/>
          </p:nvSpPr>
          <p:spPr>
            <a:xfrm rot="5400000">
              <a:off x="2248129"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6" name="Rectangle 75">
              <a:extLst>
                <a:ext uri="{FF2B5EF4-FFF2-40B4-BE49-F238E27FC236}">
                  <a16:creationId xmlns:a16="http://schemas.microsoft.com/office/drawing/2014/main" id="{19D6C30A-ED11-449F-B621-04BECB6F51ED}"/>
                </a:ext>
              </a:extLst>
            </p:cNvPr>
            <p:cNvSpPr/>
            <p:nvPr/>
          </p:nvSpPr>
          <p:spPr>
            <a:xfrm rot="5400000">
              <a:off x="1816077"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7" name="Rectangle 76">
              <a:extLst>
                <a:ext uri="{FF2B5EF4-FFF2-40B4-BE49-F238E27FC236}">
                  <a16:creationId xmlns:a16="http://schemas.microsoft.com/office/drawing/2014/main" id="{ED9B397A-D39C-400B-A592-34C86C9D645A}"/>
                </a:ext>
              </a:extLst>
            </p:cNvPr>
            <p:cNvSpPr/>
            <p:nvPr/>
          </p:nvSpPr>
          <p:spPr>
            <a:xfrm rot="5400000">
              <a:off x="519921"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8" name="Rectangle 77">
              <a:extLst>
                <a:ext uri="{FF2B5EF4-FFF2-40B4-BE49-F238E27FC236}">
                  <a16:creationId xmlns:a16="http://schemas.microsoft.com/office/drawing/2014/main" id="{DFC04778-FDA7-4F38-A19E-085BA88BF2C6}"/>
                </a:ext>
              </a:extLst>
            </p:cNvPr>
            <p:cNvSpPr/>
            <p:nvPr/>
          </p:nvSpPr>
          <p:spPr>
            <a:xfrm rot="5400000">
              <a:off x="1384025"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9" name="Rectangle 78">
              <a:extLst>
                <a:ext uri="{FF2B5EF4-FFF2-40B4-BE49-F238E27FC236}">
                  <a16:creationId xmlns:a16="http://schemas.microsoft.com/office/drawing/2014/main" id="{04579594-72A0-4E1C-B23D-0219632C3B12}"/>
                </a:ext>
              </a:extLst>
            </p:cNvPr>
            <p:cNvSpPr/>
            <p:nvPr/>
          </p:nvSpPr>
          <p:spPr>
            <a:xfrm rot="5400000">
              <a:off x="951973"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0" name="Rectangle 79">
              <a:extLst>
                <a:ext uri="{FF2B5EF4-FFF2-40B4-BE49-F238E27FC236}">
                  <a16:creationId xmlns:a16="http://schemas.microsoft.com/office/drawing/2014/main" id="{0CC6CB6E-5025-4203-AF31-F9102C3FCA44}"/>
                </a:ext>
              </a:extLst>
            </p:cNvPr>
            <p:cNvSpPr/>
            <p:nvPr/>
          </p:nvSpPr>
          <p:spPr>
            <a:xfrm rot="5400000">
              <a:off x="8296857"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1" name="Rectangle 80">
              <a:extLst>
                <a:ext uri="{FF2B5EF4-FFF2-40B4-BE49-F238E27FC236}">
                  <a16:creationId xmlns:a16="http://schemas.microsoft.com/office/drawing/2014/main" id="{8EDB5B77-BE03-4962-8894-2D9DFFC39A56}"/>
                </a:ext>
              </a:extLst>
            </p:cNvPr>
            <p:cNvSpPr/>
            <p:nvPr/>
          </p:nvSpPr>
          <p:spPr>
            <a:xfrm rot="5400000">
              <a:off x="7864805"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2" name="Rectangle 81">
              <a:extLst>
                <a:ext uri="{FF2B5EF4-FFF2-40B4-BE49-F238E27FC236}">
                  <a16:creationId xmlns:a16="http://schemas.microsoft.com/office/drawing/2014/main" id="{C62DAC63-D5BC-42A9-8C85-A36D59147D64}"/>
                </a:ext>
              </a:extLst>
            </p:cNvPr>
            <p:cNvSpPr/>
            <p:nvPr/>
          </p:nvSpPr>
          <p:spPr>
            <a:xfrm rot="5400000">
              <a:off x="7432753"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3" name="Rectangle 82">
              <a:extLst>
                <a:ext uri="{FF2B5EF4-FFF2-40B4-BE49-F238E27FC236}">
                  <a16:creationId xmlns:a16="http://schemas.microsoft.com/office/drawing/2014/main" id="{B29F89F4-3E02-4205-A0B3-7DC845D2A8A3}"/>
                </a:ext>
              </a:extLst>
            </p:cNvPr>
            <p:cNvSpPr/>
            <p:nvPr/>
          </p:nvSpPr>
          <p:spPr>
            <a:xfrm rot="5400000">
              <a:off x="7000701"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4" name="Rectangle 83">
              <a:extLst>
                <a:ext uri="{FF2B5EF4-FFF2-40B4-BE49-F238E27FC236}">
                  <a16:creationId xmlns:a16="http://schemas.microsoft.com/office/drawing/2014/main" id="{57A288AA-02C2-4A10-B2C5-4C0335A7FC7E}"/>
                </a:ext>
              </a:extLst>
            </p:cNvPr>
            <p:cNvSpPr/>
            <p:nvPr/>
          </p:nvSpPr>
          <p:spPr>
            <a:xfrm rot="5400000">
              <a:off x="5704545"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5" name="Rectangle 84">
              <a:extLst>
                <a:ext uri="{FF2B5EF4-FFF2-40B4-BE49-F238E27FC236}">
                  <a16:creationId xmlns:a16="http://schemas.microsoft.com/office/drawing/2014/main" id="{5C5048A5-DAAF-418C-86D9-5D36B65E0C6A}"/>
                </a:ext>
              </a:extLst>
            </p:cNvPr>
            <p:cNvSpPr/>
            <p:nvPr/>
          </p:nvSpPr>
          <p:spPr>
            <a:xfrm rot="5400000">
              <a:off x="6568649"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6" name="Rectangle 85">
              <a:extLst>
                <a:ext uri="{FF2B5EF4-FFF2-40B4-BE49-F238E27FC236}">
                  <a16:creationId xmlns:a16="http://schemas.microsoft.com/office/drawing/2014/main" id="{5C0E0813-E51D-47B4-9193-E0FF1233620F}"/>
                </a:ext>
              </a:extLst>
            </p:cNvPr>
            <p:cNvSpPr/>
            <p:nvPr/>
          </p:nvSpPr>
          <p:spPr>
            <a:xfrm rot="5400000">
              <a:off x="6136597" y="4372578"/>
              <a:ext cx="149552" cy="131916"/>
            </a:xfrm>
            <a:prstGeom prst="rect">
              <a:avLst/>
            </a:prstGeom>
            <a:solidFill>
              <a:schemeClr val="accent5">
                <a:lumMod val="60000"/>
                <a:lumOff val="4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grpSp>
      <p:grpSp>
        <p:nvGrpSpPr>
          <p:cNvPr id="87" name="Group 86">
            <a:extLst>
              <a:ext uri="{FF2B5EF4-FFF2-40B4-BE49-F238E27FC236}">
                <a16:creationId xmlns:a16="http://schemas.microsoft.com/office/drawing/2014/main" id="{C725E7B5-48F8-4553-ACDA-D90D102780E3}"/>
              </a:ext>
            </a:extLst>
          </p:cNvPr>
          <p:cNvGrpSpPr/>
          <p:nvPr/>
        </p:nvGrpSpPr>
        <p:grpSpPr>
          <a:xfrm>
            <a:off x="6079287" y="3947634"/>
            <a:ext cx="2907984" cy="90327"/>
            <a:chOff x="528739" y="4363760"/>
            <a:chExt cx="4020384" cy="149552"/>
          </a:xfrm>
        </p:grpSpPr>
        <p:sp>
          <p:nvSpPr>
            <p:cNvPr id="88" name="Rectangle 87">
              <a:extLst>
                <a:ext uri="{FF2B5EF4-FFF2-40B4-BE49-F238E27FC236}">
                  <a16:creationId xmlns:a16="http://schemas.microsoft.com/office/drawing/2014/main" id="{064BA68F-999B-477D-AA10-6664D80AE5D6}"/>
                </a:ext>
              </a:extLst>
            </p:cNvPr>
            <p:cNvSpPr/>
            <p:nvPr/>
          </p:nvSpPr>
          <p:spPr>
            <a:xfrm rot="5400000">
              <a:off x="4408389"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9" name="Rectangle 88">
              <a:extLst>
                <a:ext uri="{FF2B5EF4-FFF2-40B4-BE49-F238E27FC236}">
                  <a16:creationId xmlns:a16="http://schemas.microsoft.com/office/drawing/2014/main" id="{06506835-BBE3-4F36-BD84-1132B1AD8706}"/>
                </a:ext>
              </a:extLst>
            </p:cNvPr>
            <p:cNvSpPr/>
            <p:nvPr/>
          </p:nvSpPr>
          <p:spPr>
            <a:xfrm rot="5400000">
              <a:off x="3112233"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0" name="Rectangle 89">
              <a:extLst>
                <a:ext uri="{FF2B5EF4-FFF2-40B4-BE49-F238E27FC236}">
                  <a16:creationId xmlns:a16="http://schemas.microsoft.com/office/drawing/2014/main" id="{0D7829EE-93D6-48E2-8CEB-57DB696EBFEF}"/>
                </a:ext>
              </a:extLst>
            </p:cNvPr>
            <p:cNvSpPr/>
            <p:nvPr/>
          </p:nvSpPr>
          <p:spPr>
            <a:xfrm rot="5400000">
              <a:off x="2680181"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1" name="Rectangle 90">
              <a:extLst>
                <a:ext uri="{FF2B5EF4-FFF2-40B4-BE49-F238E27FC236}">
                  <a16:creationId xmlns:a16="http://schemas.microsoft.com/office/drawing/2014/main" id="{E7DED9EE-649C-4623-820E-4E2AB0A31540}"/>
                </a:ext>
              </a:extLst>
            </p:cNvPr>
            <p:cNvSpPr/>
            <p:nvPr/>
          </p:nvSpPr>
          <p:spPr>
            <a:xfrm rot="5400000">
              <a:off x="3976337"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2" name="Rectangle 91">
              <a:extLst>
                <a:ext uri="{FF2B5EF4-FFF2-40B4-BE49-F238E27FC236}">
                  <a16:creationId xmlns:a16="http://schemas.microsoft.com/office/drawing/2014/main" id="{F90A2FD7-D990-4196-BF5A-D1247DA6DC69}"/>
                </a:ext>
              </a:extLst>
            </p:cNvPr>
            <p:cNvSpPr/>
            <p:nvPr/>
          </p:nvSpPr>
          <p:spPr>
            <a:xfrm rot="5400000">
              <a:off x="3544285"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3" name="Rectangle 92">
              <a:extLst>
                <a:ext uri="{FF2B5EF4-FFF2-40B4-BE49-F238E27FC236}">
                  <a16:creationId xmlns:a16="http://schemas.microsoft.com/office/drawing/2014/main" id="{80DACCEA-EE2C-49A9-9663-DD55EADF50AC}"/>
                </a:ext>
              </a:extLst>
            </p:cNvPr>
            <p:cNvSpPr/>
            <p:nvPr/>
          </p:nvSpPr>
          <p:spPr>
            <a:xfrm rot="5400000">
              <a:off x="2248129"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4" name="Rectangle 93">
              <a:extLst>
                <a:ext uri="{FF2B5EF4-FFF2-40B4-BE49-F238E27FC236}">
                  <a16:creationId xmlns:a16="http://schemas.microsoft.com/office/drawing/2014/main" id="{06442291-F760-4BBC-8542-ECCC7FBB119F}"/>
                </a:ext>
              </a:extLst>
            </p:cNvPr>
            <p:cNvSpPr/>
            <p:nvPr/>
          </p:nvSpPr>
          <p:spPr>
            <a:xfrm rot="5400000">
              <a:off x="1816077"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5" name="Rectangle 94">
              <a:extLst>
                <a:ext uri="{FF2B5EF4-FFF2-40B4-BE49-F238E27FC236}">
                  <a16:creationId xmlns:a16="http://schemas.microsoft.com/office/drawing/2014/main" id="{DC2849A8-76D8-48FB-BC60-29149CA50797}"/>
                </a:ext>
              </a:extLst>
            </p:cNvPr>
            <p:cNvSpPr/>
            <p:nvPr/>
          </p:nvSpPr>
          <p:spPr>
            <a:xfrm rot="5400000">
              <a:off x="519921"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6" name="Rectangle 95">
              <a:extLst>
                <a:ext uri="{FF2B5EF4-FFF2-40B4-BE49-F238E27FC236}">
                  <a16:creationId xmlns:a16="http://schemas.microsoft.com/office/drawing/2014/main" id="{BF655215-1F24-44B0-8BA6-F9170D7F94E4}"/>
                </a:ext>
              </a:extLst>
            </p:cNvPr>
            <p:cNvSpPr/>
            <p:nvPr/>
          </p:nvSpPr>
          <p:spPr>
            <a:xfrm rot="5400000">
              <a:off x="1384025"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7" name="Rectangle 96">
              <a:extLst>
                <a:ext uri="{FF2B5EF4-FFF2-40B4-BE49-F238E27FC236}">
                  <a16:creationId xmlns:a16="http://schemas.microsoft.com/office/drawing/2014/main" id="{896C7BC7-44F4-49A3-A5A7-EEC76BB45170}"/>
                </a:ext>
              </a:extLst>
            </p:cNvPr>
            <p:cNvSpPr/>
            <p:nvPr/>
          </p:nvSpPr>
          <p:spPr>
            <a:xfrm rot="5400000">
              <a:off x="951973"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grpSp>
      <p:sp>
        <p:nvSpPr>
          <p:cNvPr id="54" name="Rectangle 53">
            <a:extLst>
              <a:ext uri="{FF2B5EF4-FFF2-40B4-BE49-F238E27FC236}">
                <a16:creationId xmlns:a16="http://schemas.microsoft.com/office/drawing/2014/main" id="{DA656E73-5077-4F82-8B11-3F528CBB3942}"/>
              </a:ext>
            </a:extLst>
          </p:cNvPr>
          <p:cNvSpPr/>
          <p:nvPr/>
        </p:nvSpPr>
        <p:spPr>
          <a:xfrm>
            <a:off x="857492" y="2884048"/>
            <a:ext cx="7970827" cy="906402"/>
          </a:xfrm>
          <a:prstGeom prst="rect">
            <a:avLst/>
          </a:prstGeom>
        </p:spPr>
        <p:txBody>
          <a:bodyPr wrap="square">
            <a:spAutoFit/>
          </a:bodyPr>
          <a:lstStyle/>
          <a:p>
            <a:pPr>
              <a:lnSpc>
                <a:spcPct val="90000"/>
              </a:lnSpc>
              <a:spcBef>
                <a:spcPts val="0"/>
              </a:spcBef>
              <a:spcAft>
                <a:spcPts val="300"/>
              </a:spcAft>
            </a:pPr>
            <a:r>
              <a:rPr lang="en-GB" sz="1600" b="1" dirty="0">
                <a:latin typeface="Calibri" panose="020F0502020204030204" pitchFamily="34" charset="0"/>
              </a:rPr>
              <a:t>All newly initiating CLHIV on ART and existing virally suppressed 1L children ≥4 weeks and 3 to &lt;20 kg should be transitioned to pDTG. </a:t>
            </a:r>
          </a:p>
          <a:p>
            <a:pPr marL="171450" indent="-171450">
              <a:lnSpc>
                <a:spcPct val="90000"/>
              </a:lnSpc>
              <a:spcBef>
                <a:spcPts val="0"/>
              </a:spcBef>
              <a:spcAft>
                <a:spcPts val="300"/>
              </a:spcAft>
              <a:buFont typeface="Arial" panose="020B0604020202020204" pitchFamily="34" charset="0"/>
              <a:buChar char="•"/>
            </a:pPr>
            <a:r>
              <a:rPr lang="en-GB" sz="1200" dirty="0">
                <a:latin typeface="Calibri" panose="020F0502020204030204" pitchFamily="34" charset="0"/>
              </a:rPr>
              <a:t>Viral suppression is defined as HIV-1 RNA &lt;1,000 copies/ml from a test completed within the past 12 months. However, viral load testing should </a:t>
            </a:r>
            <a:r>
              <a:rPr lang="en-GB" sz="1200" u="sng" dirty="0">
                <a:latin typeface="Calibri" panose="020F0502020204030204" pitchFamily="34" charset="0"/>
              </a:rPr>
              <a:t>not</a:t>
            </a:r>
            <a:r>
              <a:rPr lang="en-GB" sz="1200" dirty="0">
                <a:latin typeface="Calibri" panose="020F0502020204030204" pitchFamily="34" charset="0"/>
              </a:rPr>
              <a:t> be a barrier to pDTG access and all 1L patients should be transitioned to pDTG. </a:t>
            </a:r>
          </a:p>
        </p:txBody>
      </p:sp>
      <p:pic>
        <p:nvPicPr>
          <p:cNvPr id="7" name="Picture 6">
            <a:extLst>
              <a:ext uri="{FF2B5EF4-FFF2-40B4-BE49-F238E27FC236}">
                <a16:creationId xmlns:a16="http://schemas.microsoft.com/office/drawing/2014/main" id="{033980A9-1525-4E16-8AA7-896D37014273}"/>
              </a:ext>
            </a:extLst>
          </p:cNvPr>
          <p:cNvPicPr>
            <a:picLocks noChangeAspect="1"/>
          </p:cNvPicPr>
          <p:nvPr/>
        </p:nvPicPr>
        <p:blipFill rotWithShape="1">
          <a:blip r:embed="rId8">
            <a:clrChange>
              <a:clrFrom>
                <a:srgbClr val="FFFFFF"/>
              </a:clrFrom>
              <a:clrTo>
                <a:srgbClr val="FFFFFF">
                  <a:alpha val="0"/>
                </a:srgbClr>
              </a:clrTo>
            </a:clrChange>
          </a:blip>
          <a:srcRect t="24057"/>
          <a:stretch/>
        </p:blipFill>
        <p:spPr>
          <a:xfrm>
            <a:off x="393673" y="2835185"/>
            <a:ext cx="718246" cy="458934"/>
          </a:xfrm>
          <a:prstGeom prst="rect">
            <a:avLst/>
          </a:prstGeom>
        </p:spPr>
      </p:pic>
      <p:sp>
        <p:nvSpPr>
          <p:cNvPr id="8" name="Rectangle 7">
            <a:extLst>
              <a:ext uri="{FF2B5EF4-FFF2-40B4-BE49-F238E27FC236}">
                <a16:creationId xmlns:a16="http://schemas.microsoft.com/office/drawing/2014/main" id="{7DAC80B3-EABA-41F6-9096-1F3F5FF45FC7}"/>
              </a:ext>
            </a:extLst>
          </p:cNvPr>
          <p:cNvSpPr/>
          <p:nvPr/>
        </p:nvSpPr>
        <p:spPr>
          <a:xfrm>
            <a:off x="230350" y="4150825"/>
            <a:ext cx="3918387" cy="281616"/>
          </a:xfrm>
          <a:prstGeom prst="rect">
            <a:avLst/>
          </a:prstGeom>
        </p:spPr>
        <p:txBody>
          <a:bodyPr wrap="square">
            <a:spAutoFit/>
          </a:bodyPr>
          <a:lstStyle/>
          <a:p>
            <a:pPr algn="ctr" defTabSz="914400" fontAlgn="auto">
              <a:lnSpc>
                <a:spcPct val="80000"/>
              </a:lnSpc>
              <a:spcBef>
                <a:spcPts val="0"/>
              </a:spcBef>
              <a:spcAft>
                <a:spcPts val="0"/>
              </a:spcAft>
            </a:pPr>
            <a:r>
              <a:rPr lang="en-GB" sz="1500" b="1" dirty="0">
                <a:solidFill>
                  <a:prstClr val="black"/>
                </a:solidFill>
                <a:latin typeface="Calibri" panose="020F0502020204030204" pitchFamily="34" charset="0"/>
                <a:cs typeface="Calibri" panose="020F0502020204030204" pitchFamily="34" charset="0"/>
              </a:rPr>
              <a:t>pDTG dosing based on a child’s weight</a:t>
            </a:r>
          </a:p>
        </p:txBody>
      </p:sp>
      <p:sp>
        <p:nvSpPr>
          <p:cNvPr id="9" name="Rectangle 8">
            <a:extLst>
              <a:ext uri="{FF2B5EF4-FFF2-40B4-BE49-F238E27FC236}">
                <a16:creationId xmlns:a16="http://schemas.microsoft.com/office/drawing/2014/main" id="{7CAAF989-A5FE-485D-8476-5B58AE70F8BF}"/>
              </a:ext>
            </a:extLst>
          </p:cNvPr>
          <p:cNvSpPr/>
          <p:nvPr/>
        </p:nvSpPr>
        <p:spPr>
          <a:xfrm>
            <a:off x="4724939" y="4150825"/>
            <a:ext cx="4193597" cy="281616"/>
          </a:xfrm>
          <a:prstGeom prst="rect">
            <a:avLst/>
          </a:prstGeom>
        </p:spPr>
        <p:txBody>
          <a:bodyPr wrap="square">
            <a:spAutoFit/>
          </a:bodyPr>
          <a:lstStyle/>
          <a:p>
            <a:pPr algn="ctr" defTabSz="914400" fontAlgn="auto">
              <a:lnSpc>
                <a:spcPct val="80000"/>
              </a:lnSpc>
              <a:spcBef>
                <a:spcPts val="0"/>
              </a:spcBef>
              <a:spcAft>
                <a:spcPts val="0"/>
              </a:spcAft>
            </a:pPr>
            <a:r>
              <a:rPr lang="en-GB" sz="1500" b="1" dirty="0">
                <a:solidFill>
                  <a:prstClr val="black"/>
                </a:solidFill>
                <a:latin typeface="Calibri" panose="020F0502020204030204" pitchFamily="34" charset="0"/>
                <a:cs typeface="Calibri" panose="020F0502020204030204" pitchFamily="34" charset="0"/>
              </a:rPr>
              <a:t>A child should switch DTG formulations after 20kg</a:t>
            </a:r>
            <a:r>
              <a:rPr lang="en-GB" sz="1500" b="1" baseline="30000" dirty="0">
                <a:solidFill>
                  <a:prstClr val="black"/>
                </a:solidFill>
                <a:latin typeface="Calibri" panose="020F0502020204030204" pitchFamily="34" charset="0"/>
                <a:cs typeface="Calibri" panose="020F0502020204030204" pitchFamily="34" charset="0"/>
              </a:rPr>
              <a:t>*</a:t>
            </a:r>
            <a:endParaRPr lang="en-GB" sz="1500" b="1" dirty="0">
              <a:solidFill>
                <a:prstClr val="black"/>
              </a:solidFill>
              <a:latin typeface="Calibri" panose="020F0502020204030204" pitchFamily="34" charset="0"/>
              <a:cs typeface="Calibri" panose="020F0502020204030204" pitchFamily="34" charset="0"/>
            </a:endParaRPr>
          </a:p>
        </p:txBody>
      </p:sp>
      <p:sp>
        <p:nvSpPr>
          <p:cNvPr id="3" name="Isosceles Triangle 2">
            <a:extLst>
              <a:ext uri="{FF2B5EF4-FFF2-40B4-BE49-F238E27FC236}">
                <a16:creationId xmlns:a16="http://schemas.microsoft.com/office/drawing/2014/main" id="{A8731321-09A3-438A-A455-1CE608D9A148}"/>
              </a:ext>
            </a:extLst>
          </p:cNvPr>
          <p:cNvSpPr/>
          <p:nvPr/>
        </p:nvSpPr>
        <p:spPr>
          <a:xfrm rot="5400000">
            <a:off x="3844904" y="5591979"/>
            <a:ext cx="1193213" cy="345790"/>
          </a:xfrm>
          <a:prstGeom prst="triangl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02665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WHO recommended dosing for focal ABC/3TC &amp; DTG-based formulations </a:t>
            </a:r>
          </a:p>
        </p:txBody>
      </p:sp>
      <p:graphicFrame>
        <p:nvGraphicFramePr>
          <p:cNvPr id="6" name="Table 5">
            <a:extLst>
              <a:ext uri="{FF2B5EF4-FFF2-40B4-BE49-F238E27FC236}">
                <a16:creationId xmlns:a16="http://schemas.microsoft.com/office/drawing/2014/main" id="{06121E3A-180E-4564-89DD-5A7AA8B1539C}"/>
              </a:ext>
            </a:extLst>
          </p:cNvPr>
          <p:cNvGraphicFramePr>
            <a:graphicFrameLocks noGrp="1"/>
          </p:cNvGraphicFramePr>
          <p:nvPr/>
        </p:nvGraphicFramePr>
        <p:xfrm>
          <a:off x="228600" y="1161157"/>
          <a:ext cx="8686800" cy="5280477"/>
        </p:xfrm>
        <a:graphic>
          <a:graphicData uri="http://schemas.openxmlformats.org/drawingml/2006/table">
            <a:tbl>
              <a:tblPr firstRow="1" bandRow="1">
                <a:tableStyleId>{2D5ABB26-0587-4C30-8999-92F81FD0307C}</a:tableStyleId>
              </a:tblPr>
              <a:tblGrid>
                <a:gridCol w="1480930">
                  <a:extLst>
                    <a:ext uri="{9D8B030D-6E8A-4147-A177-3AD203B41FA5}">
                      <a16:colId xmlns:a16="http://schemas.microsoft.com/office/drawing/2014/main" val="1901530034"/>
                    </a:ext>
                  </a:extLst>
                </a:gridCol>
                <a:gridCol w="1029410">
                  <a:extLst>
                    <a:ext uri="{9D8B030D-6E8A-4147-A177-3AD203B41FA5}">
                      <a16:colId xmlns:a16="http://schemas.microsoft.com/office/drawing/2014/main" val="2585513829"/>
                    </a:ext>
                  </a:extLst>
                </a:gridCol>
                <a:gridCol w="1029410">
                  <a:extLst>
                    <a:ext uri="{9D8B030D-6E8A-4147-A177-3AD203B41FA5}">
                      <a16:colId xmlns:a16="http://schemas.microsoft.com/office/drawing/2014/main" val="3130688460"/>
                    </a:ext>
                  </a:extLst>
                </a:gridCol>
                <a:gridCol w="1029410">
                  <a:extLst>
                    <a:ext uri="{9D8B030D-6E8A-4147-A177-3AD203B41FA5}">
                      <a16:colId xmlns:a16="http://schemas.microsoft.com/office/drawing/2014/main" val="3485226219"/>
                    </a:ext>
                  </a:extLst>
                </a:gridCol>
                <a:gridCol w="1029410">
                  <a:extLst>
                    <a:ext uri="{9D8B030D-6E8A-4147-A177-3AD203B41FA5}">
                      <a16:colId xmlns:a16="http://schemas.microsoft.com/office/drawing/2014/main" val="6870931"/>
                    </a:ext>
                  </a:extLst>
                </a:gridCol>
                <a:gridCol w="1029410">
                  <a:extLst>
                    <a:ext uri="{9D8B030D-6E8A-4147-A177-3AD203B41FA5}">
                      <a16:colId xmlns:a16="http://schemas.microsoft.com/office/drawing/2014/main" val="3673523014"/>
                    </a:ext>
                  </a:extLst>
                </a:gridCol>
                <a:gridCol w="1029410">
                  <a:extLst>
                    <a:ext uri="{9D8B030D-6E8A-4147-A177-3AD203B41FA5}">
                      <a16:colId xmlns:a16="http://schemas.microsoft.com/office/drawing/2014/main" val="1804779200"/>
                    </a:ext>
                  </a:extLst>
                </a:gridCol>
                <a:gridCol w="1029410">
                  <a:extLst>
                    <a:ext uri="{9D8B030D-6E8A-4147-A177-3AD203B41FA5}">
                      <a16:colId xmlns:a16="http://schemas.microsoft.com/office/drawing/2014/main" val="3310297818"/>
                    </a:ext>
                  </a:extLst>
                </a:gridCol>
              </a:tblGrid>
              <a:tr h="443209">
                <a:tc gridSpan="8">
                  <a:txBody>
                    <a:bodyPr/>
                    <a:lstStyle/>
                    <a:p>
                      <a:pPr algn="ctr"/>
                      <a:r>
                        <a:rPr lang="en-US" sz="2000" b="1" dirty="0">
                          <a:solidFill>
                            <a:schemeClr val="bg1"/>
                          </a:solidFill>
                        </a:rPr>
                        <a:t>WHO Recommended Daily Dosing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hMerge="1">
                  <a:txBody>
                    <a:bodyPr/>
                    <a:lstStyle/>
                    <a:p>
                      <a:pPr algn="ct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indent="0" algn="ctr">
                        <a:buFont typeface="Arial" panose="020B0604020202020204" pitchFamily="34" charset="0"/>
                        <a:buNone/>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indent="0" algn="ctr">
                        <a:buFont typeface="Arial" panose="020B0604020202020204" pitchFamily="34" charset="0"/>
                        <a:buNone/>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1258395562"/>
                  </a:ext>
                </a:extLst>
              </a:tr>
              <a:tr h="647768">
                <a:tc>
                  <a:txBody>
                    <a:bodyPr/>
                    <a:lstStyle/>
                    <a:p>
                      <a:pPr algn="ctr"/>
                      <a:r>
                        <a:rPr lang="en-US" sz="1600" b="1" dirty="0">
                          <a:solidFill>
                            <a:schemeClr val="bg1"/>
                          </a:solidFill>
                        </a:rPr>
                        <a:t>Formulation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lang="en-US" sz="1600" b="1" dirty="0">
                          <a:solidFill>
                            <a:schemeClr val="bg1"/>
                          </a:solidFill>
                        </a:rPr>
                        <a:t>3 – 5.9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indent="0" algn="ctr">
                        <a:buFont typeface="Arial" panose="020B0604020202020204" pitchFamily="34" charset="0"/>
                        <a:buNone/>
                      </a:pPr>
                      <a:r>
                        <a:rPr lang="en-US" sz="1600" b="1" dirty="0">
                          <a:solidFill>
                            <a:schemeClr val="bg1"/>
                          </a:solidFill>
                        </a:rPr>
                        <a:t>6 – 9.9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indent="0" algn="ctr">
                        <a:buFont typeface="Arial" panose="020B0604020202020204" pitchFamily="34" charset="0"/>
                        <a:buNone/>
                      </a:pPr>
                      <a:r>
                        <a:rPr lang="en-US" sz="1600" b="1" dirty="0">
                          <a:solidFill>
                            <a:schemeClr val="bg1"/>
                          </a:solidFill>
                        </a:rPr>
                        <a:t>10 – 13.9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a:solidFill>
                            <a:schemeClr val="bg1"/>
                          </a:solidFill>
                        </a:rPr>
                        <a:t>14 – 19.9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a:solidFill>
                            <a:schemeClr val="bg1"/>
                          </a:solidFill>
                        </a:rPr>
                        <a:t>20 – 24.9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a:solidFill>
                            <a:schemeClr val="bg1"/>
                          </a:solidFill>
                        </a:rPr>
                        <a:t>25 – 29.9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a:solidFill>
                            <a:schemeClr val="bg1"/>
                          </a:solidFill>
                        </a:rPr>
                        <a:t>≥ 30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2195864024"/>
                  </a:ext>
                </a:extLst>
              </a:tr>
              <a:tr h="837900">
                <a:tc>
                  <a:txBody>
                    <a:bodyPr/>
                    <a:lstStyle/>
                    <a:p>
                      <a:pPr algn="ctr"/>
                      <a:r>
                        <a:rPr lang="en-US" sz="1400" b="1" dirty="0"/>
                        <a:t>ABC/3TC 120/60mg scored dispersible tablet</a:t>
                      </a:r>
                      <a:endParaRPr lang="en-US" sz="6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1.5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2</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2.5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3</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600" dirty="0"/>
                        <a:t>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a:t>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61702798"/>
                  </a:ext>
                </a:extLst>
              </a:tr>
              <a:tr h="837900">
                <a:tc>
                  <a:txBody>
                    <a:bodyPr/>
                    <a:lstStyle/>
                    <a:p>
                      <a:pPr algn="ctr"/>
                      <a:r>
                        <a:rPr lang="en-US" sz="1400" b="1" dirty="0"/>
                        <a:t>DTG 10mg scored dispersible tablet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a:t>0.5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1.5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2</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2.5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200" i="1" dirty="0"/>
                        <a:t>[transition to DTG 50mg]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84083163"/>
                  </a:ext>
                </a:extLst>
              </a:tr>
              <a:tr h="837900">
                <a:tc>
                  <a:txBody>
                    <a:bodyPr/>
                    <a:lstStyle/>
                    <a:p>
                      <a:pPr algn="ctr"/>
                      <a:r>
                        <a:rPr lang="en-US" sz="1400" b="1" dirty="0"/>
                        <a:t>ABC/3TC 600/300 mg tablet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342900" rtl="0" eaLnBrk="1" fontAlgn="auto" latinLnBrk="0" hangingPunct="1">
                        <a:lnSpc>
                          <a:spcPct val="100000"/>
                        </a:lnSpc>
                        <a:spcBef>
                          <a:spcPts val="0"/>
                        </a:spcBef>
                        <a:spcAft>
                          <a:spcPts val="0"/>
                        </a:spcAft>
                        <a:buClrTx/>
                        <a:buSzTx/>
                        <a:buFontTx/>
                        <a:buNone/>
                        <a:tabLst/>
                        <a:defRPr/>
                      </a:pPr>
                      <a:r>
                        <a:rPr lang="en-US" sz="1600" dirty="0"/>
                        <a:t>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a:t>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432967409"/>
                  </a:ext>
                </a:extLst>
              </a:tr>
              <a:tr h="837900">
                <a:tc>
                  <a:txBody>
                    <a:bodyPr/>
                    <a:lstStyle/>
                    <a:p>
                      <a:pPr algn="ctr"/>
                      <a:r>
                        <a:rPr lang="en-US" sz="1400" b="1" dirty="0"/>
                        <a:t>DTG 50 mg </a:t>
                      </a:r>
                      <a:r>
                        <a:rPr lang="en-US" sz="1400" b="1" dirty="0">
                          <a:solidFill>
                            <a:schemeClr val="tx1"/>
                          </a:solidFill>
                        </a:rPr>
                        <a:t>film-coated tablet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a:t>[transition to TLD]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447058712"/>
                  </a:ext>
                </a:extLst>
              </a:tr>
              <a:tr h="837900">
                <a:tc>
                  <a:txBody>
                    <a:bodyPr/>
                    <a:lstStyle/>
                    <a:p>
                      <a:pPr algn="ctr"/>
                      <a:r>
                        <a:rPr lang="en-US" sz="1400" b="1" dirty="0"/>
                        <a:t>TDF/3TC/DTG 300/300/50 mg tablet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68492866"/>
                  </a:ext>
                </a:extLst>
              </a:tr>
            </a:tbl>
          </a:graphicData>
        </a:graphic>
      </p:graphicFrame>
      <p:sp>
        <p:nvSpPr>
          <p:cNvPr id="4" name="Rectangle 3">
            <a:extLst>
              <a:ext uri="{FF2B5EF4-FFF2-40B4-BE49-F238E27FC236}">
                <a16:creationId xmlns:a16="http://schemas.microsoft.com/office/drawing/2014/main" id="{471B2DA9-DF74-4F83-A166-37E1214A26C6}"/>
              </a:ext>
            </a:extLst>
          </p:cNvPr>
          <p:cNvSpPr/>
          <p:nvPr/>
        </p:nvSpPr>
        <p:spPr>
          <a:xfrm>
            <a:off x="117206" y="6479318"/>
            <a:ext cx="8596419" cy="400110"/>
          </a:xfrm>
          <a:prstGeom prst="rect">
            <a:avLst/>
          </a:prstGeom>
        </p:spPr>
        <p:txBody>
          <a:bodyPr wrap="square">
            <a:spAutoFit/>
          </a:bodyPr>
          <a:lstStyle/>
          <a:p>
            <a:pPr defTabSz="914400" fontAlgn="auto">
              <a:spcBef>
                <a:spcPts val="0"/>
              </a:spcBef>
              <a:spcAft>
                <a:spcPts val="0"/>
              </a:spcAft>
              <a:defRPr/>
            </a:pPr>
            <a:r>
              <a:rPr kumimoji="0" lang="en-GB" sz="1000" b="0" i="0" u="none" strike="noStrike" kern="0" cap="none" spc="0" normalizeH="0" baseline="0" dirty="0">
                <a:ln>
                  <a:noFill/>
                </a:ln>
                <a:solidFill>
                  <a:srgbClr val="000000"/>
                </a:solidFill>
                <a:effectLst/>
                <a:uLnTx/>
                <a:uFillTx/>
                <a:latin typeface="Calibri" panose="020F0502020204030204" pitchFamily="34" charset="0"/>
                <a:ea typeface="+mn-ea"/>
                <a:cs typeface="Calibri" panose="020F0502020204030204" pitchFamily="34" charset="0"/>
              </a:rPr>
              <a:t>*DTG 50mg is the preferred DTG formulation starting at 20kg, however, 3 DTG 10mg DTs can be used as an alternative treatment option if required </a:t>
            </a:r>
          </a:p>
          <a:p>
            <a:pPr defTabSz="914400" fontAlgn="auto">
              <a:spcBef>
                <a:spcPts val="0"/>
              </a:spcBef>
              <a:spcAft>
                <a:spcPts val="0"/>
              </a:spcAft>
              <a:defRPr/>
            </a:pPr>
            <a:r>
              <a:rPr kumimoji="0" lang="en-GB" sz="1000" b="1" i="0" u="none" strike="noStrike" kern="0" cap="none" spc="0" normalizeH="0" baseline="0" dirty="0">
                <a:ln>
                  <a:noFill/>
                </a:ln>
                <a:solidFill>
                  <a:srgbClr val="000000"/>
                </a:solidFill>
                <a:effectLst/>
                <a:uLnTx/>
                <a:uFillTx/>
                <a:latin typeface="Calibri" panose="020F0502020204030204" pitchFamily="34" charset="0"/>
                <a:ea typeface="+mn-ea"/>
                <a:cs typeface="Calibri" panose="020F0502020204030204" pitchFamily="34" charset="0"/>
              </a:rPr>
              <a:t>Source</a:t>
            </a:r>
            <a:r>
              <a:rPr kumimoji="0" lang="en-GB" sz="1000" b="0" i="0" u="none" strike="noStrike" kern="0" cap="none" spc="0" normalizeH="0" baseline="0" dirty="0">
                <a:ln>
                  <a:noFill/>
                </a:ln>
                <a:solidFill>
                  <a:srgbClr val="000000"/>
                </a:solidFill>
                <a:effectLst/>
                <a:uLnTx/>
                <a:uFillTx/>
                <a:latin typeface="Calibri" panose="020F0502020204030204" pitchFamily="34" charset="0"/>
                <a:ea typeface="+mn-ea"/>
                <a:cs typeface="Calibri" panose="020F0502020204030204" pitchFamily="34" charset="0"/>
              </a:rPr>
              <a:t>: </a:t>
            </a:r>
            <a:r>
              <a:rPr lang="en-GB" sz="1000" kern="0" dirty="0">
                <a:solidFill>
                  <a:srgbClr val="000000"/>
                </a:solidFill>
                <a:latin typeface="+mj-lt"/>
                <a:cs typeface="Arial"/>
                <a:hlinkClick r:id="rId2"/>
              </a:rPr>
              <a:t>WHO 2021 ART Guidelines</a:t>
            </a:r>
            <a:endParaRPr lang="en-GB" sz="1000" dirty="0">
              <a:latin typeface="Calibri" panose="020F0502020204030204" pitchFamily="34" charset="0"/>
              <a:ea typeface="+mn-ea"/>
              <a:cs typeface="Calibri" panose="020F0502020204030204" pitchFamily="34" charset="0"/>
            </a:endParaRPr>
          </a:p>
        </p:txBody>
      </p:sp>
      <p:cxnSp>
        <p:nvCxnSpPr>
          <p:cNvPr id="7" name="Straight Connector 6">
            <a:extLst>
              <a:ext uri="{FF2B5EF4-FFF2-40B4-BE49-F238E27FC236}">
                <a16:creationId xmlns:a16="http://schemas.microsoft.com/office/drawing/2014/main" id="{B5C7E1AB-B929-40CE-B789-BCEFF7827D61}"/>
              </a:ext>
            </a:extLst>
          </p:cNvPr>
          <p:cNvCxnSpPr>
            <a:cxnSpLocks/>
          </p:cNvCxnSpPr>
          <p:nvPr/>
        </p:nvCxnSpPr>
        <p:spPr>
          <a:xfrm>
            <a:off x="228600" y="5597302"/>
            <a:ext cx="8686800"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3" name="Picture 12" descr="http://downloadicons.net/sites/default/files/pills-icon-63188.png">
            <a:extLst>
              <a:ext uri="{FF2B5EF4-FFF2-40B4-BE49-F238E27FC236}">
                <a16:creationId xmlns:a16="http://schemas.microsoft.com/office/drawing/2014/main" id="{CF5B8104-3534-4967-81CA-A124B35688F1}"/>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2045702" y="239363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2" descr="A picture containing shape&#10;&#10;Description automatically generated">
            <a:extLst>
              <a:ext uri="{FF2B5EF4-FFF2-40B4-BE49-F238E27FC236}">
                <a16:creationId xmlns:a16="http://schemas.microsoft.com/office/drawing/2014/main" id="{390303E5-8569-48AD-86BE-88D53B007FD5}"/>
              </a:ext>
            </a:extLst>
          </p:cNvPr>
          <p:cNvPicPr>
            <a:picLocks noChangeAspect="1"/>
          </p:cNvPicPr>
          <p:nvPr/>
        </p:nvPicPr>
        <p:blipFill>
          <a:blip r:embed="rId4" cstate="hq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8199421" y="5731612"/>
            <a:ext cx="396751" cy="396751"/>
          </a:xfrm>
          <a:prstGeom prst="rect">
            <a:avLst/>
          </a:prstGeom>
        </p:spPr>
      </p:pic>
      <p:pic>
        <p:nvPicPr>
          <p:cNvPr id="45" name="Picture 44" descr="A picture containing shape&#10;&#10;Description automatically generated">
            <a:extLst>
              <a:ext uri="{FF2B5EF4-FFF2-40B4-BE49-F238E27FC236}">
                <a16:creationId xmlns:a16="http://schemas.microsoft.com/office/drawing/2014/main" id="{D19CD07F-41FF-44B1-B713-BF787F3BF4FB}"/>
              </a:ext>
            </a:extLst>
          </p:cNvPr>
          <p:cNvPicPr>
            <a:picLocks noChangeAspect="1"/>
          </p:cNvPicPr>
          <p:nvPr/>
        </p:nvPicPr>
        <p:blipFill>
          <a:blip r:embed="rId5" cstate="hq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007448" y="4671702"/>
            <a:ext cx="708681" cy="708681"/>
          </a:xfrm>
          <a:prstGeom prst="rect">
            <a:avLst/>
          </a:prstGeom>
        </p:spPr>
      </p:pic>
      <p:pic>
        <p:nvPicPr>
          <p:cNvPr id="49" name="Picture 48" descr="http://downloadicons.net/sites/default/files/pills-icon-63188.png">
            <a:extLst>
              <a:ext uri="{FF2B5EF4-FFF2-40B4-BE49-F238E27FC236}">
                <a16:creationId xmlns:a16="http://schemas.microsoft.com/office/drawing/2014/main" id="{E156A181-FE42-436F-B538-AF8B88083010}"/>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3000718" y="239363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51" descr="http://downloadicons.net/sites/default/files/pills-icon-63188.png">
            <a:extLst>
              <a:ext uri="{FF2B5EF4-FFF2-40B4-BE49-F238E27FC236}">
                <a16:creationId xmlns:a16="http://schemas.microsoft.com/office/drawing/2014/main" id="{8D9206DF-69D1-4D4F-ABBE-1585F6AC0B87}"/>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011169" y="239363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2" descr="http://downloadicons.net/sites/default/files/pills-icon-63188.png">
            <a:extLst>
              <a:ext uri="{FF2B5EF4-FFF2-40B4-BE49-F238E27FC236}">
                <a16:creationId xmlns:a16="http://schemas.microsoft.com/office/drawing/2014/main" id="{8873B07E-0442-4020-A40F-FF84054E1027}"/>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261285" y="239363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8" descr="http://downloadicons.net/sites/default/files/pills-icon-63188.png">
            <a:extLst>
              <a:ext uri="{FF2B5EF4-FFF2-40B4-BE49-F238E27FC236}">
                <a16:creationId xmlns:a16="http://schemas.microsoft.com/office/drawing/2014/main" id="{43EB9716-B55C-41AA-B184-69195701287B}"/>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923270" y="239363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59" descr="http://downloadicons.net/sites/default/files/pills-icon-63188.png">
            <a:extLst>
              <a:ext uri="{FF2B5EF4-FFF2-40B4-BE49-F238E27FC236}">
                <a16:creationId xmlns:a16="http://schemas.microsoft.com/office/drawing/2014/main" id="{5416305C-9FA2-47AB-818F-76351898AB4E}"/>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5148070" y="239363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4" descr="http://downloadicons.net/sites/default/files/pills-icon-63188.png">
            <a:extLst>
              <a:ext uri="{FF2B5EF4-FFF2-40B4-BE49-F238E27FC236}">
                <a16:creationId xmlns:a16="http://schemas.microsoft.com/office/drawing/2014/main" id="{22F33BD7-D9B3-418A-8429-92040BA1F63A}"/>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5968333" y="2393636"/>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5" descr="http://downloadicons.net/sites/default/files/pills-icon-63188.png">
            <a:extLst>
              <a:ext uri="{FF2B5EF4-FFF2-40B4-BE49-F238E27FC236}">
                <a16:creationId xmlns:a16="http://schemas.microsoft.com/office/drawing/2014/main" id="{AE2EE0EF-887D-4BCB-93D9-CE7F4BF71E1B}"/>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6193925" y="2393636"/>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66" descr="http://downloadicons.net/sites/default/files/pills-icon-63188.png">
            <a:extLst>
              <a:ext uri="{FF2B5EF4-FFF2-40B4-BE49-F238E27FC236}">
                <a16:creationId xmlns:a16="http://schemas.microsoft.com/office/drawing/2014/main" id="{808CF47A-9314-4F12-AA62-572B7F68FDC0}"/>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6419517" y="2393636"/>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68" descr="http://downloadicons.net/sites/default/files/pills-icon-63188.png">
            <a:extLst>
              <a:ext uri="{FF2B5EF4-FFF2-40B4-BE49-F238E27FC236}">
                <a16:creationId xmlns:a16="http://schemas.microsoft.com/office/drawing/2014/main" id="{2AADF6A7-02E4-4C8C-A718-D002EFC3CD29}"/>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2102541" y="3305956"/>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70" descr="http://downloadicons.net/sites/default/files/pills-icon-63188.png">
            <a:extLst>
              <a:ext uri="{FF2B5EF4-FFF2-40B4-BE49-F238E27FC236}">
                <a16:creationId xmlns:a16="http://schemas.microsoft.com/office/drawing/2014/main" id="{BD443400-777F-4BE9-8CF7-31305BEFF5AB}"/>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41933">
            <a:off x="3001250" y="3223416"/>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71" descr="http://downloadicons.net/sites/default/files/pills-icon-63188.png">
            <a:extLst>
              <a:ext uri="{FF2B5EF4-FFF2-40B4-BE49-F238E27FC236}">
                <a16:creationId xmlns:a16="http://schemas.microsoft.com/office/drawing/2014/main" id="{56B90B24-BAC4-4564-ABDF-9D554DF187AD}"/>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011170" y="3223411"/>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72" descr="http://downloadicons.net/sites/default/files/pills-icon-63188.png">
            <a:extLst>
              <a:ext uri="{FF2B5EF4-FFF2-40B4-BE49-F238E27FC236}">
                <a16:creationId xmlns:a16="http://schemas.microsoft.com/office/drawing/2014/main" id="{31734D82-2522-4A8C-B521-67DE61FD8345}"/>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261286" y="3223411"/>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73" descr="http://downloadicons.net/sites/default/files/pills-icon-63188.png">
            <a:extLst>
              <a:ext uri="{FF2B5EF4-FFF2-40B4-BE49-F238E27FC236}">
                <a16:creationId xmlns:a16="http://schemas.microsoft.com/office/drawing/2014/main" id="{C7C5587F-7900-41F8-8764-5CEC63E17B05}"/>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923270" y="3223410"/>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74" descr="http://downloadicons.net/sites/default/files/pills-icon-63188.png">
            <a:extLst>
              <a:ext uri="{FF2B5EF4-FFF2-40B4-BE49-F238E27FC236}">
                <a16:creationId xmlns:a16="http://schemas.microsoft.com/office/drawing/2014/main" id="{6AFC4F5F-AAE1-4392-B02F-CE6152578683}"/>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5148070" y="3223410"/>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76" descr="A picture containing shape&#10;&#10;Description automatically generated">
            <a:extLst>
              <a:ext uri="{FF2B5EF4-FFF2-40B4-BE49-F238E27FC236}">
                <a16:creationId xmlns:a16="http://schemas.microsoft.com/office/drawing/2014/main" id="{ECBB9886-BF4B-46A4-ABBA-221E3454C8F5}"/>
              </a:ext>
            </a:extLst>
          </p:cNvPr>
          <p:cNvPicPr>
            <a:picLocks noChangeAspect="1"/>
          </p:cNvPicPr>
          <p:nvPr/>
        </p:nvPicPr>
        <p:blipFill>
          <a:blip r:embed="rId5" cstate="hq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17627" y="4671702"/>
            <a:ext cx="708681" cy="708681"/>
          </a:xfrm>
          <a:prstGeom prst="rect">
            <a:avLst/>
          </a:prstGeom>
        </p:spPr>
      </p:pic>
      <p:pic>
        <p:nvPicPr>
          <p:cNvPr id="82" name="Picture 81" descr="http://downloadicons.net/sites/default/files/pills-icon-63188.png">
            <a:extLst>
              <a:ext uri="{FF2B5EF4-FFF2-40B4-BE49-F238E27FC236}">
                <a16:creationId xmlns:a16="http://schemas.microsoft.com/office/drawing/2014/main" id="{2018544C-E690-42C4-BABD-8CB9AE6B08A1}"/>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3291817" y="3305957"/>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83" descr="http://downloadicons.net/sites/default/files/pills-icon-63188.png">
            <a:extLst>
              <a:ext uri="{FF2B5EF4-FFF2-40B4-BE49-F238E27FC236}">
                <a16:creationId xmlns:a16="http://schemas.microsoft.com/office/drawing/2014/main" id="{AB23414E-F43E-4D98-9357-F05FC8B25B79}"/>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5429480" y="3305958"/>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84" descr="http://downloadicons.net/sites/default/files/pills-icon-63188.png">
            <a:extLst>
              <a:ext uri="{FF2B5EF4-FFF2-40B4-BE49-F238E27FC236}">
                <a16:creationId xmlns:a16="http://schemas.microsoft.com/office/drawing/2014/main" id="{0E216AEF-10AB-4744-80FE-0857DB3C7DA1}"/>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3291817" y="2485447"/>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85" descr="http://downloadicons.net/sites/default/files/pills-icon-63188.png">
            <a:extLst>
              <a:ext uri="{FF2B5EF4-FFF2-40B4-BE49-F238E27FC236}">
                <a16:creationId xmlns:a16="http://schemas.microsoft.com/office/drawing/2014/main" id="{6B97F83F-E371-41B0-A93A-02E80D14AE1A}"/>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5429480" y="2485448"/>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86" descr="A picture containing shape&#10;&#10;Description automatically generated">
            <a:extLst>
              <a:ext uri="{FF2B5EF4-FFF2-40B4-BE49-F238E27FC236}">
                <a16:creationId xmlns:a16="http://schemas.microsoft.com/office/drawing/2014/main" id="{218F2C9B-E0D6-4E31-802B-A676D8A604D0}"/>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017627" y="3852350"/>
            <a:ext cx="708681" cy="708681"/>
          </a:xfrm>
          <a:prstGeom prst="rect">
            <a:avLst/>
          </a:prstGeom>
        </p:spPr>
      </p:pic>
    </p:spTree>
    <p:extLst>
      <p:ext uri="{BB962C8B-B14F-4D97-AF65-F5344CB8AC3E}">
        <p14:creationId xmlns:p14="http://schemas.microsoft.com/office/powerpoint/2010/main" val="1635075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736615-BAC8-47ED-A54A-DBC62B0B0125}"/>
              </a:ext>
            </a:extLst>
          </p:cNvPr>
          <p:cNvSpPr/>
          <p:nvPr/>
        </p:nvSpPr>
        <p:spPr bwMode="gray">
          <a:xfrm>
            <a:off x="225216" y="3636501"/>
            <a:ext cx="8693561" cy="2541176"/>
          </a:xfrm>
          <a:prstGeom prst="rect">
            <a:avLst/>
          </a:prstGeom>
          <a:solidFill>
            <a:schemeClr val="accent5">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Bef>
                <a:spcPts val="500"/>
              </a:spcBef>
            </a:pPr>
            <a:endParaRPr lang="en-GB" sz="1800" dirty="0">
              <a:solidFill>
                <a:schemeClr val="bg1"/>
              </a:solidFill>
            </a:endParaRPr>
          </a:p>
        </p:txBody>
      </p:sp>
      <p:sp>
        <p:nvSpPr>
          <p:cNvPr id="2" name="Title 1">
            <a:extLst>
              <a:ext uri="{FF2B5EF4-FFF2-40B4-BE49-F238E27FC236}">
                <a16:creationId xmlns:a16="http://schemas.microsoft.com/office/drawing/2014/main" id="{79504375-DE6C-46EC-AB43-654F1AA75690}"/>
              </a:ext>
            </a:extLst>
          </p:cNvPr>
          <p:cNvSpPr>
            <a:spLocks noGrp="1"/>
          </p:cNvSpPr>
          <p:nvPr>
            <p:ph type="title"/>
          </p:nvPr>
        </p:nvSpPr>
        <p:spPr>
          <a:ln>
            <a:noFill/>
          </a:ln>
        </p:spPr>
        <p:txBody>
          <a:bodyPr>
            <a:normAutofit/>
          </a:bodyPr>
          <a:lstStyle/>
          <a:p>
            <a:r>
              <a:rPr lang="en-GB" sz="2000" b="1" dirty="0"/>
              <a:t>DTG can also be used in second-line</a:t>
            </a:r>
            <a:r>
              <a:rPr lang="en-GB" sz="2000" b="1" dirty="0">
                <a:solidFill>
                  <a:srgbClr val="FF0000"/>
                </a:solidFill>
              </a:rPr>
              <a:t> </a:t>
            </a:r>
            <a:r>
              <a:rPr lang="en-GB" sz="2000" b="1" dirty="0"/>
              <a:t>(2L) after 1L failure of EFV, NVP, or LPV/r</a:t>
            </a:r>
          </a:p>
        </p:txBody>
      </p:sp>
      <p:sp>
        <p:nvSpPr>
          <p:cNvPr id="11" name="Rectangle 10">
            <a:extLst>
              <a:ext uri="{FF2B5EF4-FFF2-40B4-BE49-F238E27FC236}">
                <a16:creationId xmlns:a16="http://schemas.microsoft.com/office/drawing/2014/main" id="{B2E8D0CA-7F96-49C3-96C4-15668BE792AD}"/>
              </a:ext>
            </a:extLst>
          </p:cNvPr>
          <p:cNvSpPr/>
          <p:nvPr/>
        </p:nvSpPr>
        <p:spPr>
          <a:xfrm>
            <a:off x="162340" y="6177677"/>
            <a:ext cx="8596419" cy="661720"/>
          </a:xfrm>
          <a:prstGeom prst="rect">
            <a:avLst/>
          </a:prstGeom>
        </p:spPr>
        <p:txBody>
          <a:bodyPr wrap="square">
            <a:spAutoFit/>
          </a:bodyPr>
          <a:lstStyle/>
          <a:p>
            <a:pPr defTabSz="914400" fontAlgn="auto">
              <a:spcBef>
                <a:spcPts val="0"/>
              </a:spcBef>
              <a:spcAft>
                <a:spcPts val="0"/>
              </a:spcAft>
              <a:defRPr/>
            </a:pPr>
            <a:r>
              <a:rPr kumimoji="0" lang="en-GB" sz="1000" b="0" i="0" u="none" strike="noStrike" kern="0" cap="none" spc="0" normalizeH="0" baseline="0" dirty="0">
                <a:ln>
                  <a:noFill/>
                </a:ln>
                <a:solidFill>
                  <a:srgbClr val="000000"/>
                </a:solidFill>
                <a:effectLst/>
                <a:uLnTx/>
                <a:uFillTx/>
                <a:latin typeface="Calibri" panose="020F0502020204030204" pitchFamily="34" charset="0"/>
                <a:ea typeface="+mn-ea"/>
                <a:cs typeface="Calibri" panose="020F0502020204030204" pitchFamily="34" charset="0"/>
              </a:rPr>
              <a:t>Source: </a:t>
            </a:r>
            <a:r>
              <a:rPr kumimoji="0" lang="en-GB" sz="1000" b="0" i="0" u="none" strike="noStrike" kern="1200" cap="none" spc="0" normalizeH="0" baseline="0" dirty="0">
                <a:ln>
                  <a:noFill/>
                </a:ln>
                <a:solidFill>
                  <a:srgbClr val="FF0000"/>
                </a:solidFill>
                <a:effectLst/>
                <a:uLnTx/>
                <a:uFillTx/>
                <a:latin typeface="Calibri" panose="020F0502020204030204" pitchFamily="34" charset="0"/>
                <a:ea typeface="+mn-ea"/>
                <a:cs typeface="Calibri" panose="020F0502020204030204" pitchFamily="34" charset="0"/>
                <a:hlinkClick r:id="rId2"/>
              </a:rPr>
              <a:t>WHO Policy Brief (July 2020) For Introducing New ARVs For Children</a:t>
            </a:r>
            <a:r>
              <a:rPr lang="en-GB" sz="1000" dirty="0">
                <a:latin typeface="Calibri" panose="020F0502020204030204" pitchFamily="34" charset="0"/>
                <a:ea typeface="+mn-ea"/>
                <a:cs typeface="Calibri" panose="020F0502020204030204" pitchFamily="34" charset="0"/>
              </a:rPr>
              <a:t>; </a:t>
            </a:r>
          </a:p>
          <a:p>
            <a:pPr defTabSz="914400" fontAlgn="auto">
              <a:spcBef>
                <a:spcPts val="0"/>
              </a:spcBef>
              <a:spcAft>
                <a:spcPts val="0"/>
              </a:spcAft>
              <a:defRPr/>
            </a:pPr>
            <a:r>
              <a:rPr lang="en-GB" sz="900" dirty="0">
                <a:latin typeface="Calibri" panose="020F0502020204030204" pitchFamily="34" charset="0"/>
                <a:ea typeface="+mn-ea"/>
                <a:cs typeface="Calibri" panose="020F0502020204030204" pitchFamily="34" charset="0"/>
              </a:rPr>
              <a:t>a. ATV/r can be used as an alternative to LPV/r for children older than three months, but the limited availability of suitable formulations for children younger than 6 years, the lack of an FDC, and the need for separate administration of the ritonavir booster should be considered when choosing this regimen. </a:t>
            </a:r>
          </a:p>
          <a:p>
            <a:pPr defTabSz="914400" fontAlgn="auto">
              <a:spcBef>
                <a:spcPts val="0"/>
              </a:spcBef>
              <a:spcAft>
                <a:spcPts val="0"/>
              </a:spcAft>
              <a:defRPr/>
            </a:pPr>
            <a:r>
              <a:rPr lang="en-GB" sz="900" dirty="0">
                <a:latin typeface="Calibri" panose="020F0502020204030204" pitchFamily="34" charset="0"/>
                <a:ea typeface="+mn-ea"/>
                <a:cs typeface="Calibri" panose="020F0502020204030204" pitchFamily="34" charset="0"/>
              </a:rPr>
              <a:t>b. DRV should not be used for children younger than 3 years and should be combined with appropriate dosing of ritonavir</a:t>
            </a:r>
            <a:endParaRPr kumimoji="0" lang="en-GB" sz="1000" b="0" i="0" u="none" strike="noStrike" kern="1200" cap="none" spc="0" normalizeH="0" baseline="0" dirty="0">
              <a:ln>
                <a:noFill/>
              </a:ln>
              <a:solidFill>
                <a:prstClr val="black"/>
              </a:solidFill>
              <a:effectLst/>
              <a:uLnTx/>
              <a:uFillTx/>
              <a:latin typeface="Calibri"/>
              <a:ea typeface="+mn-ea"/>
              <a:cs typeface="+mn-cs"/>
            </a:endParaRPr>
          </a:p>
        </p:txBody>
      </p:sp>
      <p:sp>
        <p:nvSpPr>
          <p:cNvPr id="12" name="Rectangle 11">
            <a:extLst>
              <a:ext uri="{FF2B5EF4-FFF2-40B4-BE49-F238E27FC236}">
                <a16:creationId xmlns:a16="http://schemas.microsoft.com/office/drawing/2014/main" id="{4F9F076A-F504-44BD-9709-159E0F61FFAB}"/>
              </a:ext>
            </a:extLst>
          </p:cNvPr>
          <p:cNvSpPr/>
          <p:nvPr/>
        </p:nvSpPr>
        <p:spPr bwMode="gray">
          <a:xfrm>
            <a:off x="238542" y="3949148"/>
            <a:ext cx="8676858" cy="2228530"/>
          </a:xfrm>
          <a:prstGeom prst="rect">
            <a:avLst/>
          </a:prstGeom>
          <a:noFill/>
          <a:ln w="12700">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285750" indent="-285750">
              <a:lnSpc>
                <a:spcPct val="90000"/>
              </a:lnSpc>
              <a:spcBef>
                <a:spcPts val="0"/>
              </a:spcBef>
              <a:spcAft>
                <a:spcPts val="300"/>
              </a:spcAft>
              <a:buFont typeface="Arial" panose="020B0604020202020204" pitchFamily="34" charset="0"/>
              <a:buChar char="•"/>
            </a:pPr>
            <a:r>
              <a:rPr lang="en-GB" sz="1600" dirty="0">
                <a:solidFill>
                  <a:schemeClr val="tx1"/>
                </a:solidFill>
                <a:latin typeface="Calibri" panose="020F0502020204030204" pitchFamily="34" charset="0"/>
              </a:rPr>
              <a:t>DTG provides a </a:t>
            </a:r>
            <a:r>
              <a:rPr lang="en-GB" sz="1600" b="1" dirty="0">
                <a:solidFill>
                  <a:schemeClr val="tx1"/>
                </a:solidFill>
                <a:latin typeface="Calibri" panose="020F0502020204030204" pitchFamily="34" charset="0"/>
              </a:rPr>
              <a:t>potent </a:t>
            </a:r>
            <a:r>
              <a:rPr lang="en-GB" sz="1600" dirty="0">
                <a:solidFill>
                  <a:schemeClr val="tx1"/>
                </a:solidFill>
                <a:latin typeface="Calibri" panose="020F0502020204030204" pitchFamily="34" charset="0"/>
              </a:rPr>
              <a:t>and </a:t>
            </a:r>
            <a:r>
              <a:rPr lang="en-GB" sz="1600" b="1" dirty="0">
                <a:solidFill>
                  <a:schemeClr val="tx1"/>
                </a:solidFill>
                <a:latin typeface="Calibri" panose="020F0502020204030204" pitchFamily="34" charset="0"/>
              </a:rPr>
              <a:t>well tolerated </a:t>
            </a:r>
            <a:r>
              <a:rPr lang="en-GB" sz="1600" dirty="0">
                <a:solidFill>
                  <a:schemeClr val="tx1"/>
                </a:solidFill>
                <a:latin typeface="Calibri" panose="020F0502020204030204" pitchFamily="34" charset="0"/>
              </a:rPr>
              <a:t>option as the</a:t>
            </a:r>
            <a:r>
              <a:rPr lang="en-GB" sz="1600" b="1" dirty="0">
                <a:solidFill>
                  <a:schemeClr val="tx1"/>
                </a:solidFill>
                <a:latin typeface="Calibri" panose="020F0502020204030204" pitchFamily="34" charset="0"/>
              </a:rPr>
              <a:t> preferred paediatric second-line (2L) regimen for CLHIV </a:t>
            </a:r>
            <a:r>
              <a:rPr lang="en-GB" sz="1600" dirty="0">
                <a:solidFill>
                  <a:schemeClr val="tx1"/>
                </a:solidFill>
                <a:latin typeface="Calibri" panose="020F0502020204030204" pitchFamily="34" charset="0"/>
              </a:rPr>
              <a:t>who fail either LPV/r or NNRTIs. 	</a:t>
            </a:r>
          </a:p>
          <a:p>
            <a:pPr marL="285750" indent="-285750">
              <a:lnSpc>
                <a:spcPct val="90000"/>
              </a:lnSpc>
              <a:spcBef>
                <a:spcPts val="0"/>
              </a:spcBef>
              <a:spcAft>
                <a:spcPts val="900"/>
              </a:spcAft>
              <a:buFont typeface="Arial" panose="020B0604020202020204" pitchFamily="34" charset="0"/>
              <a:buChar char="•"/>
            </a:pPr>
            <a:r>
              <a:rPr lang="en-GB" sz="1600" dirty="0">
                <a:solidFill>
                  <a:schemeClr val="tx1"/>
                </a:solidFill>
                <a:latin typeface="Calibri" panose="020F0502020204030204" pitchFamily="34" charset="0"/>
              </a:rPr>
              <a:t>All CLHIV on ART failing 1L of EFV, NVP, or LPV/r and existing virally suppressed 2L children over 4 weeks and weighing 3 to &lt;20 kg should be transitioned to pDTG. </a:t>
            </a:r>
          </a:p>
          <a:p>
            <a:pPr lvl="2">
              <a:lnSpc>
                <a:spcPct val="90000"/>
              </a:lnSpc>
              <a:spcBef>
                <a:spcPts val="0"/>
              </a:spcBef>
              <a:spcAft>
                <a:spcPts val="300"/>
              </a:spcAft>
            </a:pPr>
            <a:r>
              <a:rPr lang="en-US" sz="1500" dirty="0">
                <a:solidFill>
                  <a:schemeClr val="tx1"/>
                </a:solidFill>
                <a:latin typeface="Calibri" panose="020F0502020204030204" pitchFamily="34" charset="0"/>
              </a:rPr>
              <a:t>Viral suppression is defined as HIV-1 RNA &lt;1,000 copies/ml from a test completed within the past 12 months. However, viral load testing should </a:t>
            </a:r>
            <a:r>
              <a:rPr lang="en-US" sz="1500" u="sng" dirty="0">
                <a:solidFill>
                  <a:schemeClr val="tx1"/>
                </a:solidFill>
                <a:latin typeface="Calibri" panose="020F0502020204030204" pitchFamily="34" charset="0"/>
              </a:rPr>
              <a:t>not</a:t>
            </a:r>
            <a:r>
              <a:rPr lang="en-US" sz="1500" dirty="0">
                <a:solidFill>
                  <a:schemeClr val="tx1"/>
                </a:solidFill>
                <a:latin typeface="Calibri" panose="020F0502020204030204" pitchFamily="34" charset="0"/>
              </a:rPr>
              <a:t> be a barrier to pDTG access and all 2L patients should be transitioned to pDTG. Adherence counselling should be conducted to identify any adherence barriers.</a:t>
            </a:r>
          </a:p>
          <a:p>
            <a:pPr marL="285750" indent="-285750">
              <a:lnSpc>
                <a:spcPct val="90000"/>
              </a:lnSpc>
              <a:spcBef>
                <a:spcPts val="0"/>
              </a:spcBef>
              <a:spcAft>
                <a:spcPts val="300"/>
              </a:spcAft>
              <a:buFont typeface="Arial" panose="020B0604020202020204" pitchFamily="34" charset="0"/>
              <a:buChar char="•"/>
            </a:pPr>
            <a:r>
              <a:rPr lang="en-GB" sz="1600" dirty="0">
                <a:solidFill>
                  <a:schemeClr val="tx1"/>
                </a:solidFill>
                <a:latin typeface="Calibri" panose="020F0502020204030204" pitchFamily="34" charset="0"/>
              </a:rPr>
              <a:t>Dosing for pDTG use in 2L is the same as the recommendations outlined on slides 5 and 6</a:t>
            </a:r>
          </a:p>
        </p:txBody>
      </p:sp>
      <p:graphicFrame>
        <p:nvGraphicFramePr>
          <p:cNvPr id="3" name="Table 2">
            <a:extLst>
              <a:ext uri="{FF2B5EF4-FFF2-40B4-BE49-F238E27FC236}">
                <a16:creationId xmlns:a16="http://schemas.microsoft.com/office/drawing/2014/main" id="{D25D7909-EC2E-4EEC-B455-13F58EA0DF7B}"/>
              </a:ext>
            </a:extLst>
          </p:cNvPr>
          <p:cNvGraphicFramePr>
            <a:graphicFrameLocks noGrp="1"/>
          </p:cNvGraphicFramePr>
          <p:nvPr/>
        </p:nvGraphicFramePr>
        <p:xfrm>
          <a:off x="228600" y="994115"/>
          <a:ext cx="8690178" cy="2562671"/>
        </p:xfrm>
        <a:graphic>
          <a:graphicData uri="http://schemas.openxmlformats.org/drawingml/2006/table">
            <a:tbl>
              <a:tblPr firstRow="1" bandRow="1"/>
              <a:tblGrid>
                <a:gridCol w="1036277">
                  <a:extLst>
                    <a:ext uri="{9D8B030D-6E8A-4147-A177-3AD203B41FA5}">
                      <a16:colId xmlns:a16="http://schemas.microsoft.com/office/drawing/2014/main" val="2047856277"/>
                    </a:ext>
                  </a:extLst>
                </a:gridCol>
                <a:gridCol w="2258375">
                  <a:extLst>
                    <a:ext uri="{9D8B030D-6E8A-4147-A177-3AD203B41FA5}">
                      <a16:colId xmlns:a16="http://schemas.microsoft.com/office/drawing/2014/main" val="3764699783"/>
                    </a:ext>
                  </a:extLst>
                </a:gridCol>
                <a:gridCol w="2518582">
                  <a:extLst>
                    <a:ext uri="{9D8B030D-6E8A-4147-A177-3AD203B41FA5}">
                      <a16:colId xmlns:a16="http://schemas.microsoft.com/office/drawing/2014/main" val="873294321"/>
                    </a:ext>
                  </a:extLst>
                </a:gridCol>
                <a:gridCol w="2876944">
                  <a:extLst>
                    <a:ext uri="{9D8B030D-6E8A-4147-A177-3AD203B41FA5}">
                      <a16:colId xmlns:a16="http://schemas.microsoft.com/office/drawing/2014/main" val="3183627151"/>
                    </a:ext>
                  </a:extLst>
                </a:gridCol>
              </a:tblGrid>
              <a:tr h="306251">
                <a:tc gridSpan="4">
                  <a:txBody>
                    <a:bodyPr/>
                    <a:lstStyle>
                      <a:lvl1pPr marL="0" algn="l" defTabSz="457200" rtl="0" eaLnBrk="1" latinLnBrk="0" hangingPunct="1">
                        <a:defRPr sz="1800" b="1" kern="1200">
                          <a:solidFill>
                            <a:schemeClr val="lt1"/>
                          </a:solidFill>
                          <a:latin typeface="Verdana"/>
                          <a:ea typeface="Arial"/>
                          <a:cs typeface="Arial"/>
                        </a:defRPr>
                      </a:lvl1pPr>
                      <a:lvl2pPr marL="457200" algn="l" defTabSz="457200" rtl="0" eaLnBrk="1" latinLnBrk="0" hangingPunct="1">
                        <a:defRPr sz="1800" b="1" kern="1200">
                          <a:solidFill>
                            <a:schemeClr val="lt1"/>
                          </a:solidFill>
                          <a:latin typeface="Verdana"/>
                          <a:ea typeface="Arial"/>
                          <a:cs typeface="Arial"/>
                        </a:defRPr>
                      </a:lvl2pPr>
                      <a:lvl3pPr marL="914400" algn="l" defTabSz="457200" rtl="0" eaLnBrk="1" latinLnBrk="0" hangingPunct="1">
                        <a:defRPr sz="1800" b="1" kern="1200">
                          <a:solidFill>
                            <a:schemeClr val="lt1"/>
                          </a:solidFill>
                          <a:latin typeface="Verdana"/>
                          <a:ea typeface="Arial"/>
                          <a:cs typeface="Arial"/>
                        </a:defRPr>
                      </a:lvl3pPr>
                      <a:lvl4pPr marL="1371600" algn="l" defTabSz="457200" rtl="0" eaLnBrk="1" latinLnBrk="0" hangingPunct="1">
                        <a:defRPr sz="1800" b="1" kern="1200">
                          <a:solidFill>
                            <a:schemeClr val="lt1"/>
                          </a:solidFill>
                          <a:latin typeface="Verdana"/>
                          <a:ea typeface="Arial"/>
                          <a:cs typeface="Arial"/>
                        </a:defRPr>
                      </a:lvl4pPr>
                      <a:lvl5pPr marL="1828800" algn="l" defTabSz="457200" rtl="0" eaLnBrk="1" latinLnBrk="0" hangingPunct="1">
                        <a:defRPr sz="1800" b="1" kern="1200">
                          <a:solidFill>
                            <a:schemeClr val="lt1"/>
                          </a:solidFill>
                          <a:latin typeface="Verdana"/>
                          <a:ea typeface="Arial"/>
                          <a:cs typeface="Arial"/>
                        </a:defRPr>
                      </a:lvl5pPr>
                      <a:lvl6pPr marL="2286000" algn="l" defTabSz="457200" rtl="0" eaLnBrk="1" latinLnBrk="0" hangingPunct="1">
                        <a:defRPr sz="1800" b="1" kern="1200">
                          <a:solidFill>
                            <a:schemeClr val="lt1"/>
                          </a:solidFill>
                          <a:latin typeface="Verdana"/>
                          <a:ea typeface="Arial"/>
                          <a:cs typeface="Arial"/>
                        </a:defRPr>
                      </a:lvl6pPr>
                      <a:lvl7pPr marL="2743200" algn="l" defTabSz="457200" rtl="0" eaLnBrk="1" latinLnBrk="0" hangingPunct="1">
                        <a:defRPr sz="1800" b="1" kern="1200">
                          <a:solidFill>
                            <a:schemeClr val="lt1"/>
                          </a:solidFill>
                          <a:latin typeface="Verdana"/>
                          <a:ea typeface="Arial"/>
                          <a:cs typeface="Arial"/>
                        </a:defRPr>
                      </a:lvl7pPr>
                      <a:lvl8pPr marL="3200400" algn="l" defTabSz="457200" rtl="0" eaLnBrk="1" latinLnBrk="0" hangingPunct="1">
                        <a:defRPr sz="1800" b="1" kern="1200">
                          <a:solidFill>
                            <a:schemeClr val="lt1"/>
                          </a:solidFill>
                          <a:latin typeface="Verdana"/>
                          <a:ea typeface="Arial"/>
                          <a:cs typeface="Arial"/>
                        </a:defRPr>
                      </a:lvl8pPr>
                      <a:lvl9pPr marL="3657600" algn="l" defTabSz="457200" rtl="0" eaLnBrk="1" latinLnBrk="0" hangingPunct="1">
                        <a:defRPr sz="1800" b="1" kern="1200">
                          <a:solidFill>
                            <a:schemeClr val="lt1"/>
                          </a:solidFill>
                          <a:latin typeface="Verdana"/>
                          <a:ea typeface="Arial"/>
                          <a:cs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1" dirty="0">
                          <a:latin typeface="+mn-lt"/>
                          <a:cs typeface="Calibri" panose="020F0502020204030204" pitchFamily="34" charset="0"/>
                        </a:rPr>
                        <a:t>Sequencing for Transitioning Paediatric Patients to 2L, WHO 2020</a:t>
                      </a:r>
                      <a:endParaRPr lang="en-US" sz="1600" b="1" dirty="0">
                        <a:solidFill>
                          <a:schemeClr val="accent2"/>
                        </a:solidFill>
                        <a:latin typeface="+mn-lt"/>
                        <a:cs typeface="Calibri" panose="020F0502020204030204" pitchFamily="34"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hMerge="1">
                  <a:txBody>
                    <a:bodyPr/>
                    <a:lstStyle/>
                    <a:p>
                      <a:endParaRPr lang="en-US"/>
                    </a:p>
                  </a:txBody>
                  <a:tcPr/>
                </a:tc>
                <a:tc hMerge="1">
                  <a:txBody>
                    <a:bodyPr/>
                    <a:lstStyle/>
                    <a:p>
                      <a:pPr algn="ctr"/>
                      <a:endParaRPr lang="en-US" dirty="0">
                        <a:latin typeface="Calibri" panose="020F0502020204030204" pitchFamily="34" charset="0"/>
                      </a:endParaRPr>
                    </a:p>
                  </a:txBody>
                  <a:tcPr marL="45720" marR="45720" anchor="ctr"/>
                </a:tc>
                <a:tc hMerge="1">
                  <a:txBody>
                    <a:bodyPr/>
                    <a:lstStyle/>
                    <a:p>
                      <a:pPr algn="ctr"/>
                      <a:endParaRPr lang="en-US" dirty="0">
                        <a:latin typeface="Calibri" panose="020F0502020204030204" pitchFamily="34" charset="0"/>
                      </a:endParaRPr>
                    </a:p>
                  </a:txBody>
                  <a:tcPr marL="45720" marR="45720" anchor="ctr"/>
                </a:tc>
                <a:extLst>
                  <a:ext uri="{0D108BD9-81ED-4DB2-BD59-A6C34878D82A}">
                    <a16:rowId xmlns:a16="http://schemas.microsoft.com/office/drawing/2014/main" val="2539468745"/>
                  </a:ext>
                </a:extLst>
              </a:tr>
              <a:tr h="279132">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b="1" dirty="0">
                          <a:solidFill>
                            <a:schemeClr val="bg1"/>
                          </a:solidFill>
                          <a:latin typeface="+mn-lt"/>
                        </a:rPr>
                        <a:t>Population</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r>
                        <a:rPr lang="en-US" sz="1600" b="1" dirty="0">
                          <a:solidFill>
                            <a:schemeClr val="bg1"/>
                          </a:solidFill>
                          <a:latin typeface="+mn-lt"/>
                        </a:rPr>
                        <a:t>Failing 1L regimen</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b="1" dirty="0">
                          <a:solidFill>
                            <a:schemeClr val="bg1"/>
                          </a:solidFill>
                          <a:latin typeface="+mn-lt"/>
                        </a:rPr>
                        <a:t>Preferred 2L Regimen</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b="1" dirty="0">
                          <a:solidFill>
                            <a:schemeClr val="bg1"/>
                          </a:solidFill>
                          <a:latin typeface="+mn-lt"/>
                        </a:rPr>
                        <a:t>Alternative 2L </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459698085"/>
                  </a:ext>
                </a:extLst>
              </a:tr>
              <a:tr h="450587">
                <a:tc rowSpan="4">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400" dirty="0">
                          <a:latin typeface="+mn-lt"/>
                        </a:rPr>
                        <a:t>Children and Infants</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en-US" sz="1400" b="0" dirty="0">
                          <a:solidFill>
                            <a:schemeClr val="tx1"/>
                          </a:solidFill>
                          <a:effectLst/>
                          <a:latin typeface="+mn-lt"/>
                          <a:ea typeface="Calibri" panose="020F0502020204030204" pitchFamily="34" charset="0"/>
                          <a:cs typeface="Times New Roman" panose="02020603050405020304" pitchFamily="18" charset="0"/>
                        </a:rPr>
                        <a:t>ABC + 3TC + DTG</a:t>
                      </a:r>
                      <a:endParaRPr lang="en-US" sz="1400" b="0" baseline="30000" dirty="0">
                        <a:solidFill>
                          <a:schemeClr val="tx1"/>
                        </a:solidFill>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15000"/>
                        </a:lnSpc>
                        <a:spcBef>
                          <a:spcPts val="0"/>
                        </a:spcBef>
                        <a:spcAft>
                          <a:spcPts val="0"/>
                        </a:spcAft>
                      </a:pPr>
                      <a:r>
                        <a:rPr lang="en-US" sz="1400" b="0" dirty="0">
                          <a:effectLst/>
                          <a:latin typeface="+mn-lt"/>
                          <a:ea typeface="Calibri" panose="020F0502020204030204" pitchFamily="34" charset="0"/>
                          <a:cs typeface="Times New Roman" panose="02020603050405020304" pitchFamily="18" charset="0"/>
                        </a:rPr>
                        <a:t>AZT + 3TC + LPV/r (or ATV</a:t>
                      </a:r>
                      <a:r>
                        <a:rPr lang="en-US" sz="1400" b="0" baseline="30000" dirty="0">
                          <a:effectLst/>
                          <a:latin typeface="+mn-lt"/>
                          <a:ea typeface="Calibri" panose="020F0502020204030204" pitchFamily="34" charset="0"/>
                          <a:cs typeface="Times New Roman" panose="02020603050405020304" pitchFamily="18" charset="0"/>
                        </a:rPr>
                        <a:t>a</a:t>
                      </a:r>
                      <a:r>
                        <a:rPr lang="en-US" sz="1400" b="0" dirty="0">
                          <a:effectLst/>
                          <a:latin typeface="+mn-lt"/>
                          <a:ea typeface="Calibri" panose="020F0502020204030204" pitchFamily="34" charset="0"/>
                          <a:cs typeface="Times New Roman" panose="02020603050405020304" pitchFamily="18" charset="0"/>
                        </a:rPr>
                        <a:t>/r)</a:t>
                      </a:r>
                      <a:endParaRPr lang="en-US" sz="1400" b="0" baseline="30000" dirty="0">
                        <a:solidFill>
                          <a:srgbClr val="00B050"/>
                        </a:solidFill>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05000"/>
                        </a:lnSpc>
                        <a:spcBef>
                          <a:spcPts val="0"/>
                        </a:spcBef>
                        <a:spcAft>
                          <a:spcPts val="0"/>
                        </a:spcAft>
                      </a:pPr>
                      <a:r>
                        <a:rPr lang="en-US" sz="1400" b="0" dirty="0">
                          <a:effectLst/>
                          <a:latin typeface="+mn-lt"/>
                          <a:ea typeface="Calibri" panose="020F0502020204030204" pitchFamily="34" charset="0"/>
                          <a:cs typeface="Times New Roman" panose="02020603050405020304" pitchFamily="18" charset="0"/>
                        </a:rPr>
                        <a:t>AZT + 3TC +</a:t>
                      </a:r>
                      <a:r>
                        <a:rPr lang="en-US" sz="1400" b="0" baseline="0" dirty="0">
                          <a:effectLst/>
                          <a:latin typeface="+mn-lt"/>
                          <a:ea typeface="Calibri" panose="020F0502020204030204" pitchFamily="34" charset="0"/>
                          <a:cs typeface="Times New Roman" panose="02020603050405020304" pitchFamily="18" charset="0"/>
                        </a:rPr>
                        <a:t> DRV/r</a:t>
                      </a:r>
                      <a:r>
                        <a:rPr lang="en-US" sz="1400" b="0" kern="1200" baseline="30000" dirty="0">
                          <a:solidFill>
                            <a:schemeClr val="dk1"/>
                          </a:solidFill>
                          <a:effectLst/>
                          <a:latin typeface="Verdana"/>
                          <a:ea typeface="Calibri" panose="020F0502020204030204" pitchFamily="34" charset="0"/>
                          <a:cs typeface="Times New Roman" panose="02020603050405020304" pitchFamily="18" charset="0"/>
                        </a:rPr>
                        <a:t>b</a:t>
                      </a:r>
                      <a:endParaRPr lang="en-US" sz="1400" b="0" baseline="30000" dirty="0">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141089956"/>
                  </a:ext>
                </a:extLst>
              </a:tr>
              <a:tr h="450587">
                <a:tc vMerge="1">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endParaRPr lang="en-US" sz="1600" dirty="0">
                        <a:latin typeface="+mn-lt"/>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en-US" sz="1400" b="0" dirty="0">
                          <a:solidFill>
                            <a:schemeClr val="tx1"/>
                          </a:solidFill>
                          <a:effectLst/>
                          <a:latin typeface="+mn-lt"/>
                          <a:ea typeface="Calibri" panose="020F0502020204030204" pitchFamily="34" charset="0"/>
                          <a:cs typeface="Times New Roman" panose="02020603050405020304" pitchFamily="18" charset="0"/>
                        </a:rPr>
                        <a:t>ABC (or AZT) + 3TC + LPV/r</a:t>
                      </a:r>
                      <a:endParaRPr lang="en-US" sz="1400" b="0" baseline="30000" dirty="0">
                        <a:solidFill>
                          <a:schemeClr val="tx1"/>
                        </a:solidFill>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15000"/>
                        </a:lnSpc>
                        <a:spcBef>
                          <a:spcPts val="0"/>
                        </a:spcBef>
                        <a:spcAft>
                          <a:spcPts val="0"/>
                        </a:spcAft>
                      </a:pPr>
                      <a:r>
                        <a:rPr lang="en-US" sz="1400" b="1" dirty="0">
                          <a:solidFill>
                            <a:schemeClr val="tx1"/>
                          </a:solidFill>
                          <a:effectLst/>
                          <a:latin typeface="+mn-lt"/>
                          <a:ea typeface="Calibri" panose="020F0502020204030204" pitchFamily="34" charset="0"/>
                          <a:cs typeface="Times New Roman" panose="02020603050405020304" pitchFamily="18" charset="0"/>
                        </a:rPr>
                        <a:t>AZT (or ABC) + 3TC + </a:t>
                      </a:r>
                      <a:r>
                        <a:rPr lang="en-US" sz="1400" b="1" dirty="0">
                          <a:solidFill>
                            <a:srgbClr val="00B050"/>
                          </a:solidFill>
                          <a:effectLst/>
                          <a:latin typeface="+mn-lt"/>
                          <a:ea typeface="Calibri" panose="020F0502020204030204" pitchFamily="34" charset="0"/>
                          <a:cs typeface="Times New Roman" panose="02020603050405020304" pitchFamily="18" charset="0"/>
                        </a:rPr>
                        <a:t>DTG</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US" sz="1400" b="0" dirty="0">
                          <a:effectLst/>
                          <a:latin typeface="+mn-lt"/>
                          <a:ea typeface="Calibri" panose="020F0502020204030204" pitchFamily="34" charset="0"/>
                          <a:cs typeface="Times New Roman" panose="02020603050405020304" pitchFamily="18" charset="0"/>
                        </a:rPr>
                        <a:t>AZT (or ABC) + 3TC + RAL</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962676586"/>
                  </a:ext>
                </a:extLst>
              </a:tr>
              <a:tr h="529985">
                <a:tc vMerge="1">
                  <a:txBody>
                    <a:bodyPr/>
                    <a:lstStyle/>
                    <a:p>
                      <a:pPr algn="ctr"/>
                      <a:endParaRPr lang="en-US" sz="1600" dirty="0">
                        <a:latin typeface="+mn-lt"/>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en-US" sz="1400" b="0" dirty="0">
                          <a:solidFill>
                            <a:schemeClr val="tx1"/>
                          </a:solidFill>
                          <a:effectLst/>
                          <a:latin typeface="+mn-lt"/>
                          <a:ea typeface="Calibri" panose="020F0502020204030204" pitchFamily="34" charset="0"/>
                          <a:cs typeface="Times New Roman" panose="02020603050405020304" pitchFamily="18" charset="0"/>
                        </a:rPr>
                        <a:t>ABC (or AZT) + 3TC + EFV</a:t>
                      </a:r>
                      <a:endParaRPr lang="en-US" sz="1400" b="0" baseline="30000" dirty="0">
                        <a:solidFill>
                          <a:schemeClr val="tx1"/>
                        </a:solidFill>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en-US" sz="1400" b="1" dirty="0">
                          <a:solidFill>
                            <a:schemeClr val="tx1"/>
                          </a:solidFill>
                          <a:effectLst/>
                          <a:latin typeface="+mn-lt"/>
                          <a:ea typeface="Calibri" panose="020F0502020204030204" pitchFamily="34" charset="0"/>
                          <a:cs typeface="Times New Roman" panose="02020603050405020304" pitchFamily="18" charset="0"/>
                        </a:rPr>
                        <a:t>AZT (or ABC) + 3TC + </a:t>
                      </a:r>
                      <a:r>
                        <a:rPr lang="en-US" sz="1400" b="1" dirty="0">
                          <a:solidFill>
                            <a:srgbClr val="00B050"/>
                          </a:solidFill>
                          <a:effectLst/>
                          <a:latin typeface="+mn-lt"/>
                          <a:ea typeface="Calibri" panose="020F0502020204030204" pitchFamily="34" charset="0"/>
                          <a:cs typeface="Times New Roman" panose="02020603050405020304" pitchFamily="18" charset="0"/>
                        </a:rPr>
                        <a:t>DTG</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US" sz="1400" b="0" dirty="0">
                          <a:solidFill>
                            <a:schemeClr val="tx1"/>
                          </a:solidFill>
                          <a:effectLst/>
                          <a:latin typeface="+mn-lt"/>
                          <a:ea typeface="Calibri" panose="020F0502020204030204" pitchFamily="34" charset="0"/>
                          <a:cs typeface="Times New Roman" panose="02020603050405020304" pitchFamily="18" charset="0"/>
                        </a:rPr>
                        <a:t>AZT (or ABC) + 3TC + LPV/r (or ATV/r)</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769528534"/>
                  </a:ext>
                </a:extLst>
              </a:tr>
              <a:tr h="529985">
                <a:tc vMerge="1">
                  <a:txBody>
                    <a:bodyPr/>
                    <a:lstStyle/>
                    <a:p>
                      <a:pPr algn="ctr"/>
                      <a:endParaRPr lang="en-US" sz="1600" dirty="0">
                        <a:latin typeface="+mn-lt"/>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en-US" sz="1400" b="0" dirty="0">
                          <a:effectLst/>
                          <a:latin typeface="+mn-lt"/>
                          <a:ea typeface="Calibri" panose="020F0502020204030204" pitchFamily="34" charset="0"/>
                          <a:cs typeface="Times New Roman" panose="02020603050405020304" pitchFamily="18" charset="0"/>
                        </a:rPr>
                        <a:t>AZT + 3TC + NVP</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en-US" sz="1400" b="1" dirty="0">
                          <a:solidFill>
                            <a:schemeClr val="tx1"/>
                          </a:solidFill>
                          <a:effectLst/>
                          <a:latin typeface="+mn-lt"/>
                          <a:ea typeface="Calibri" panose="020F0502020204030204" pitchFamily="34" charset="0"/>
                          <a:cs typeface="Times New Roman" panose="02020603050405020304" pitchFamily="18" charset="0"/>
                        </a:rPr>
                        <a:t>ABC + 3TC + </a:t>
                      </a:r>
                      <a:r>
                        <a:rPr lang="en-US" sz="1400" b="1" dirty="0">
                          <a:solidFill>
                            <a:srgbClr val="00B050"/>
                          </a:solidFill>
                          <a:effectLst/>
                          <a:latin typeface="+mn-lt"/>
                          <a:ea typeface="Calibri" panose="020F0502020204030204" pitchFamily="34" charset="0"/>
                          <a:cs typeface="Times New Roman" panose="02020603050405020304" pitchFamily="18" charset="0"/>
                        </a:rPr>
                        <a:t>DTG</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US" sz="1400" b="0" dirty="0">
                          <a:solidFill>
                            <a:schemeClr val="tx1"/>
                          </a:solidFill>
                          <a:effectLst/>
                          <a:latin typeface="+mn-lt"/>
                          <a:ea typeface="Calibri" panose="020F0502020204030204" pitchFamily="34" charset="0"/>
                          <a:cs typeface="Times New Roman" panose="02020603050405020304" pitchFamily="18" charset="0"/>
                        </a:rPr>
                        <a:t>ABC + 3TC + LPV/r (or ATV</a:t>
                      </a:r>
                      <a:r>
                        <a:rPr lang="en-US" sz="1400" b="0" baseline="30000" dirty="0">
                          <a:effectLst/>
                          <a:latin typeface="+mn-lt"/>
                          <a:ea typeface="Calibri" panose="020F0502020204030204" pitchFamily="34" charset="0"/>
                          <a:cs typeface="Times New Roman" panose="02020603050405020304" pitchFamily="18" charset="0"/>
                        </a:rPr>
                        <a:t>a</a:t>
                      </a:r>
                      <a:r>
                        <a:rPr lang="en-US" sz="1400" b="0" dirty="0">
                          <a:solidFill>
                            <a:schemeClr val="tx1"/>
                          </a:solidFill>
                          <a:effectLst/>
                          <a:latin typeface="+mn-lt"/>
                          <a:ea typeface="Calibri" panose="020F0502020204030204" pitchFamily="34" charset="0"/>
                          <a:cs typeface="Times New Roman" panose="02020603050405020304" pitchFamily="18" charset="0"/>
                        </a:rPr>
                        <a:t>/r or DRV/r</a:t>
                      </a:r>
                      <a:r>
                        <a:rPr lang="en-US" sz="1400" b="0" baseline="30000" dirty="0">
                          <a:solidFill>
                            <a:schemeClr val="tx1"/>
                          </a:solidFill>
                          <a:effectLst/>
                          <a:latin typeface="+mn-lt"/>
                          <a:ea typeface="Calibri" panose="020F0502020204030204" pitchFamily="34" charset="0"/>
                          <a:cs typeface="Times New Roman" panose="02020603050405020304" pitchFamily="18" charset="0"/>
                        </a:rPr>
                        <a:t>b</a:t>
                      </a:r>
                      <a:r>
                        <a:rPr lang="en-US" sz="1400" b="0" dirty="0">
                          <a:solidFill>
                            <a:schemeClr val="tx1"/>
                          </a:solidFill>
                          <a:effectLst/>
                          <a:latin typeface="+mn-lt"/>
                          <a:ea typeface="Calibri" panose="020F0502020204030204" pitchFamily="34" charset="0"/>
                          <a:cs typeface="Times New Roman" panose="02020603050405020304" pitchFamily="18" charset="0"/>
                        </a:rPr>
                        <a:t>)</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332792629"/>
                  </a:ext>
                </a:extLst>
              </a:tr>
            </a:tbl>
          </a:graphicData>
        </a:graphic>
      </p:graphicFrame>
      <p:sp>
        <p:nvSpPr>
          <p:cNvPr id="5" name="Rectangle 4">
            <a:extLst>
              <a:ext uri="{FF2B5EF4-FFF2-40B4-BE49-F238E27FC236}">
                <a16:creationId xmlns:a16="http://schemas.microsoft.com/office/drawing/2014/main" id="{380755FD-F45A-4A82-868A-E3426A223B2F}"/>
              </a:ext>
            </a:extLst>
          </p:cNvPr>
          <p:cNvSpPr/>
          <p:nvPr/>
        </p:nvSpPr>
        <p:spPr>
          <a:xfrm>
            <a:off x="1272209" y="2022242"/>
            <a:ext cx="4757530" cy="153454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E86A15DA-2C05-4901-85DE-3DBE9CE6B235}"/>
              </a:ext>
            </a:extLst>
          </p:cNvPr>
          <p:cNvSpPr/>
          <p:nvPr/>
        </p:nvSpPr>
        <p:spPr bwMode="auto">
          <a:xfrm>
            <a:off x="181719" y="3621680"/>
            <a:ext cx="8690180" cy="369332"/>
          </a:xfrm>
          <a:prstGeom prst="rect">
            <a:avLst/>
          </a:prstGeom>
          <a:noFill/>
          <a:ln w="12700">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strike="noStrike" kern="1200" cap="none" spc="0" normalizeH="0" baseline="0" dirty="0">
                <a:ln>
                  <a:noFill/>
                </a:ln>
                <a:solidFill>
                  <a:schemeClr val="tx1"/>
                </a:solidFill>
                <a:effectLst/>
                <a:uLnTx/>
                <a:uFillTx/>
                <a:latin typeface="Calibri"/>
                <a:ea typeface="+mn-ea"/>
                <a:cs typeface="Arial"/>
              </a:rPr>
              <a:t>Considerations for pDTG in 2L</a:t>
            </a:r>
          </a:p>
        </p:txBody>
      </p:sp>
      <p:pic>
        <p:nvPicPr>
          <p:cNvPr id="6" name="Picture 5">
            <a:extLst>
              <a:ext uri="{FF2B5EF4-FFF2-40B4-BE49-F238E27FC236}">
                <a16:creationId xmlns:a16="http://schemas.microsoft.com/office/drawing/2014/main" id="{754197AE-43C8-4DF3-B568-D63AA05EF139}"/>
              </a:ext>
            </a:extLst>
          </p:cNvPr>
          <p:cNvPicPr>
            <a:picLocks noChangeAspect="1"/>
          </p:cNvPicPr>
          <p:nvPr/>
        </p:nvPicPr>
        <p:blipFill rotWithShape="1">
          <a:blip r:embed="rId3">
            <a:clrChange>
              <a:clrFrom>
                <a:srgbClr val="FFFFFF"/>
              </a:clrFrom>
              <a:clrTo>
                <a:srgbClr val="FFFFFF">
                  <a:alpha val="0"/>
                </a:srgbClr>
              </a:clrTo>
            </a:clrChange>
          </a:blip>
          <a:srcRect t="24057"/>
          <a:stretch/>
        </p:blipFill>
        <p:spPr>
          <a:xfrm>
            <a:off x="656110" y="4907089"/>
            <a:ext cx="818262" cy="458934"/>
          </a:xfrm>
          <a:prstGeom prst="rect">
            <a:avLst/>
          </a:prstGeom>
        </p:spPr>
      </p:pic>
    </p:spTree>
    <p:extLst>
      <p:ext uri="{BB962C8B-B14F-4D97-AF65-F5344CB8AC3E}">
        <p14:creationId xmlns:p14="http://schemas.microsoft.com/office/powerpoint/2010/main" val="3186810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DEA0EA9-34E6-41A1-9251-BE8C80E84530}"/>
              </a:ext>
            </a:extLst>
          </p:cNvPr>
          <p:cNvSpPr/>
          <p:nvPr/>
        </p:nvSpPr>
        <p:spPr>
          <a:xfrm>
            <a:off x="227970" y="3050721"/>
            <a:ext cx="8687430" cy="255096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79504375-DE6C-46EC-AB43-654F1AA75690}"/>
              </a:ext>
            </a:extLst>
          </p:cNvPr>
          <p:cNvSpPr>
            <a:spLocks noGrp="1"/>
          </p:cNvSpPr>
          <p:nvPr>
            <p:ph type="title"/>
          </p:nvPr>
        </p:nvSpPr>
        <p:spPr>
          <a:ln>
            <a:noFill/>
          </a:ln>
        </p:spPr>
        <p:txBody>
          <a:bodyPr>
            <a:noAutofit/>
          </a:bodyPr>
          <a:lstStyle/>
          <a:p>
            <a:r>
              <a:rPr lang="en-GB" sz="2000" b="1" dirty="0"/>
              <a:t>The WHO recommends all virally stable children on other regimens </a:t>
            </a:r>
            <a:r>
              <a:rPr lang="en-GB" sz="2000" b="1" dirty="0">
                <a:latin typeface="Calibri" panose="020F0502020204030204" pitchFamily="34" charset="0"/>
              </a:rPr>
              <a:t>≥</a:t>
            </a:r>
            <a:r>
              <a:rPr lang="en-GB" sz="2000" b="1" dirty="0"/>
              <a:t>4 weeks and </a:t>
            </a:r>
            <a:r>
              <a:rPr lang="en-GB" sz="2000" b="1" dirty="0">
                <a:latin typeface="Calibri" panose="020F0502020204030204" pitchFamily="34" charset="0"/>
              </a:rPr>
              <a:t>≥3 kg be transitioned to pDTG</a:t>
            </a:r>
            <a:endParaRPr lang="en-GB" sz="2000" b="1" dirty="0"/>
          </a:p>
        </p:txBody>
      </p:sp>
      <p:sp>
        <p:nvSpPr>
          <p:cNvPr id="16" name="Rectangle 15">
            <a:extLst>
              <a:ext uri="{FF2B5EF4-FFF2-40B4-BE49-F238E27FC236}">
                <a16:creationId xmlns:a16="http://schemas.microsoft.com/office/drawing/2014/main" id="{8F60CB64-C9D7-4C4A-9A4C-F3135386EA23}"/>
              </a:ext>
            </a:extLst>
          </p:cNvPr>
          <p:cNvSpPr/>
          <p:nvPr/>
        </p:nvSpPr>
        <p:spPr>
          <a:xfrm>
            <a:off x="-2" y="995324"/>
            <a:ext cx="9143999" cy="430356"/>
          </a:xfrm>
          <a:prstGeom prst="rect">
            <a:avLst/>
          </a:prstGeom>
          <a:solidFill>
            <a:schemeClr val="accent5">
              <a:lumMod val="7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lvl="2"/>
            <a:r>
              <a:rPr lang="en-GB" sz="1800" b="1" dirty="0">
                <a:solidFill>
                  <a:schemeClr val="bg1"/>
                </a:solidFill>
              </a:rPr>
              <a:t>   Considerations for Transitioning </a:t>
            </a:r>
            <a:r>
              <a:rPr lang="en-GB" sz="1800" b="1" u="sng" dirty="0">
                <a:solidFill>
                  <a:schemeClr val="bg1"/>
                </a:solidFill>
              </a:rPr>
              <a:t>Virally Stable </a:t>
            </a:r>
            <a:r>
              <a:rPr lang="en-GB" sz="1800" b="1" dirty="0">
                <a:solidFill>
                  <a:schemeClr val="bg1"/>
                </a:solidFill>
              </a:rPr>
              <a:t>Paediatric Patients to pDTG</a:t>
            </a:r>
          </a:p>
        </p:txBody>
      </p:sp>
      <p:sp>
        <p:nvSpPr>
          <p:cNvPr id="37" name="Rectangle 36">
            <a:extLst>
              <a:ext uri="{FF2B5EF4-FFF2-40B4-BE49-F238E27FC236}">
                <a16:creationId xmlns:a16="http://schemas.microsoft.com/office/drawing/2014/main" id="{60BDDB3C-B217-40FF-8565-B42E241E703C}"/>
              </a:ext>
            </a:extLst>
          </p:cNvPr>
          <p:cNvSpPr/>
          <p:nvPr/>
        </p:nvSpPr>
        <p:spPr>
          <a:xfrm>
            <a:off x="227971" y="3050721"/>
            <a:ext cx="8687429" cy="3270565"/>
          </a:xfrm>
          <a:prstGeom prst="rect">
            <a:avLst/>
          </a:prstGeom>
          <a:noFill/>
          <a:ln w="28575">
            <a:noFill/>
            <a:prstDash val="dash"/>
          </a:ln>
        </p:spPr>
        <p:txBody>
          <a:bodyPr wrap="square" anchor="ctr">
            <a:noAutofit/>
          </a:bodyPr>
          <a:lstStyle/>
          <a:p>
            <a:pPr marL="800100" lvl="1" indent="-342900">
              <a:lnSpc>
                <a:spcPct val="90000"/>
              </a:lnSpc>
              <a:spcBef>
                <a:spcPts val="0"/>
              </a:spcBef>
              <a:buFont typeface="Arial" panose="020B0604020202020204" pitchFamily="34" charset="0"/>
              <a:buChar char="•"/>
            </a:pPr>
            <a:r>
              <a:rPr lang="en-GB" dirty="0">
                <a:latin typeface="Calibri" panose="020F0502020204030204" pitchFamily="34" charset="0"/>
              </a:rPr>
              <a:t>This includes </a:t>
            </a:r>
            <a:r>
              <a:rPr lang="en-GB" b="1" i="1" dirty="0">
                <a:latin typeface="Calibri" panose="020F0502020204030204" pitchFamily="34" charset="0"/>
              </a:rPr>
              <a:t>all existing virally suppressed children over 4 weeks and who weigh 3 to &lt;20 kg who should be transitioned to pDTG 10 mg </a:t>
            </a:r>
            <a:r>
              <a:rPr lang="en-GB" dirty="0">
                <a:latin typeface="Calibri" panose="020F0502020204030204" pitchFamily="34" charset="0"/>
              </a:rPr>
              <a:t>given its clinical superiority and improved adherence over other ARVs.</a:t>
            </a:r>
          </a:p>
          <a:p>
            <a:pPr marL="742950" lvl="1" indent="-285750">
              <a:lnSpc>
                <a:spcPct val="90000"/>
              </a:lnSpc>
              <a:spcBef>
                <a:spcPts val="0"/>
              </a:spcBef>
              <a:buFont typeface="Arial" panose="020B0604020202020204" pitchFamily="34" charset="0"/>
              <a:buChar char="•"/>
            </a:pPr>
            <a:endParaRPr lang="en-GB" sz="1600" dirty="0">
              <a:latin typeface="Calibri" panose="020F0502020204030204" pitchFamily="34" charset="0"/>
            </a:endParaRPr>
          </a:p>
          <a:p>
            <a:pPr marL="1097280" lvl="2">
              <a:lnSpc>
                <a:spcPct val="90000"/>
              </a:lnSpc>
              <a:spcBef>
                <a:spcPts val="0"/>
              </a:spcBef>
              <a:spcAft>
                <a:spcPts val="600"/>
              </a:spcAft>
            </a:pPr>
            <a:r>
              <a:rPr lang="en-US" sz="1600" dirty="0">
                <a:latin typeface="Calibri" panose="020F0502020204030204" pitchFamily="34" charset="0"/>
              </a:rPr>
              <a:t>Viral suppression is defined as HIV-1 RNA &lt;1,000 copies/ml from a test completed within the past 12 months</a:t>
            </a:r>
            <a:r>
              <a:rPr lang="en-GB" sz="1600" dirty="0">
                <a:latin typeface="Calibri" panose="020F0502020204030204" pitchFamily="34" charset="0"/>
              </a:rPr>
              <a:t>.</a:t>
            </a:r>
            <a:r>
              <a:rPr lang="en-GB" sz="1600" b="1" dirty="0">
                <a:latin typeface="Calibri" panose="020F0502020204030204" pitchFamily="34" charset="0"/>
              </a:rPr>
              <a:t> </a:t>
            </a:r>
          </a:p>
          <a:p>
            <a:pPr marL="1097280" lvl="2">
              <a:lnSpc>
                <a:spcPct val="90000"/>
              </a:lnSpc>
              <a:spcBef>
                <a:spcPts val="0"/>
              </a:spcBef>
              <a:spcAft>
                <a:spcPts val="600"/>
              </a:spcAft>
            </a:pPr>
            <a:r>
              <a:rPr lang="en-US" sz="1600" dirty="0">
                <a:latin typeface="Calibri" panose="020F0502020204030204" pitchFamily="34" charset="0"/>
              </a:rPr>
              <a:t>Routine viral load monitoring is encouraged as a good practice in the care of patients on ART in accordance with the WHO recommendations. However, </a:t>
            </a:r>
            <a:r>
              <a:rPr lang="en-GB" sz="1600" dirty="0">
                <a:latin typeface="Calibri" panose="020F0502020204030204" pitchFamily="34" charset="0"/>
              </a:rPr>
              <a:t>viral load testing should </a:t>
            </a:r>
            <a:r>
              <a:rPr lang="en-GB" sz="1600" u="sng" dirty="0">
                <a:latin typeface="Calibri" panose="020F0502020204030204" pitchFamily="34" charset="0"/>
              </a:rPr>
              <a:t>not</a:t>
            </a:r>
            <a:r>
              <a:rPr lang="en-GB" sz="1600" dirty="0">
                <a:latin typeface="Calibri" panose="020F0502020204030204" pitchFamily="34" charset="0"/>
              </a:rPr>
              <a:t> be a requirement for transitioning to any optimal formulation and thus should not be a barrier to pDTG access. </a:t>
            </a:r>
            <a:r>
              <a:rPr lang="en-US" sz="1600" dirty="0">
                <a:latin typeface="Calibri" panose="020F0502020204030204" pitchFamily="34" charset="0"/>
              </a:rPr>
              <a:t>All children over 4 weeks and who weigh 3 to &lt;20 kg should be transitioned to pDTG irrespective of viral load status. </a:t>
            </a:r>
            <a:endParaRPr lang="en-GB" sz="1600" dirty="0">
              <a:latin typeface="Calibri" panose="020F0502020204030204" pitchFamily="34" charset="0"/>
            </a:endParaRPr>
          </a:p>
        </p:txBody>
      </p:sp>
      <p:sp>
        <p:nvSpPr>
          <p:cNvPr id="21" name="TextBox 20">
            <a:extLst>
              <a:ext uri="{FF2B5EF4-FFF2-40B4-BE49-F238E27FC236}">
                <a16:creationId xmlns:a16="http://schemas.microsoft.com/office/drawing/2014/main" id="{E547E2DB-35BF-4CE5-9659-AD1654C5A74F}"/>
              </a:ext>
            </a:extLst>
          </p:cNvPr>
          <p:cNvSpPr txBox="1"/>
          <p:nvPr/>
        </p:nvSpPr>
        <p:spPr>
          <a:xfrm>
            <a:off x="227970" y="1966625"/>
            <a:ext cx="8632809" cy="1046824"/>
          </a:xfrm>
          <a:prstGeom prst="rect">
            <a:avLst/>
          </a:prstGeom>
          <a:noFill/>
          <a:ln w="28575">
            <a:noFill/>
            <a:prstDash val="dash"/>
          </a:ln>
        </p:spPr>
        <p:txBody>
          <a:bodyPr wrap="square" anchor="ctr">
            <a:noAutofit/>
          </a:bodyPr>
          <a:lstStyle/>
          <a:p>
            <a:pPr marL="342900" indent="-342900">
              <a:lnSpc>
                <a:spcPct val="90000"/>
              </a:lnSpc>
              <a:spcBef>
                <a:spcPts val="0"/>
              </a:spcBef>
              <a:spcAft>
                <a:spcPts val="600"/>
              </a:spcAft>
              <a:buFont typeface="Arial" panose="020B0604020202020204" pitchFamily="34" charset="0"/>
              <a:buChar char="•"/>
            </a:pPr>
            <a:r>
              <a:rPr lang="en-GB" dirty="0">
                <a:latin typeface="Calibri" panose="020F0502020204030204" pitchFamily="34" charset="0"/>
              </a:rPr>
              <a:t>For </a:t>
            </a:r>
            <a:r>
              <a:rPr lang="en-GB" b="1" dirty="0">
                <a:latin typeface="Calibri" panose="020F0502020204030204" pitchFamily="34" charset="0"/>
              </a:rPr>
              <a:t>all stable children </a:t>
            </a:r>
            <a:r>
              <a:rPr lang="en-GB" dirty="0">
                <a:latin typeface="Calibri" panose="020F0502020204030204" pitchFamily="34" charset="0"/>
              </a:rPr>
              <a:t>on other regimens (e.g. NVP, EFV, and LPV/r), the WHO has provided clear guidance on the proactive transition of these children to a formulation of DTG.</a:t>
            </a:r>
          </a:p>
        </p:txBody>
      </p:sp>
      <p:pic>
        <p:nvPicPr>
          <p:cNvPr id="8" name="Picture 7">
            <a:extLst>
              <a:ext uri="{FF2B5EF4-FFF2-40B4-BE49-F238E27FC236}">
                <a16:creationId xmlns:a16="http://schemas.microsoft.com/office/drawing/2014/main" id="{39DD9B65-6448-4861-99B0-F1F1C7A86C41}"/>
              </a:ext>
            </a:extLst>
          </p:cNvPr>
          <p:cNvPicPr>
            <a:picLocks noChangeAspect="1"/>
          </p:cNvPicPr>
          <p:nvPr/>
        </p:nvPicPr>
        <p:blipFill rotWithShape="1">
          <a:blip r:embed="rId2">
            <a:clrChange>
              <a:clrFrom>
                <a:srgbClr val="FFFFFF"/>
              </a:clrFrom>
              <a:clrTo>
                <a:srgbClr val="FFFFFF">
                  <a:alpha val="0"/>
                </a:srgbClr>
              </a:clrTo>
            </a:clrChange>
          </a:blip>
          <a:srcRect t="24057"/>
          <a:stretch/>
        </p:blipFill>
        <p:spPr>
          <a:xfrm>
            <a:off x="669008" y="4228795"/>
            <a:ext cx="961664" cy="539363"/>
          </a:xfrm>
          <a:prstGeom prst="rect">
            <a:avLst/>
          </a:prstGeom>
        </p:spPr>
      </p:pic>
      <p:sp>
        <p:nvSpPr>
          <p:cNvPr id="11" name="Freeform 7">
            <a:extLst>
              <a:ext uri="{FF2B5EF4-FFF2-40B4-BE49-F238E27FC236}">
                <a16:creationId xmlns:a16="http://schemas.microsoft.com/office/drawing/2014/main" id="{4F080AFB-0FA5-4AA5-ADE9-3FDF5739297F}"/>
              </a:ext>
            </a:extLst>
          </p:cNvPr>
          <p:cNvSpPr>
            <a:spLocks noEditPoints="1"/>
          </p:cNvSpPr>
          <p:nvPr/>
        </p:nvSpPr>
        <p:spPr bwMode="auto">
          <a:xfrm>
            <a:off x="310263" y="1034107"/>
            <a:ext cx="616837" cy="299393"/>
          </a:xfrm>
          <a:custGeom>
            <a:avLst/>
            <a:gdLst>
              <a:gd name="T0" fmla="*/ 76 w 442"/>
              <a:gd name="T1" fmla="*/ 81 h 239"/>
              <a:gd name="T2" fmla="*/ 53 w 442"/>
              <a:gd name="T3" fmla="*/ 57 h 239"/>
              <a:gd name="T4" fmla="*/ 30 w 442"/>
              <a:gd name="T5" fmla="*/ 81 h 239"/>
              <a:gd name="T6" fmla="*/ 76 w 442"/>
              <a:gd name="T7" fmla="*/ 81 h 239"/>
              <a:gd name="T8" fmla="*/ 0 w 442"/>
              <a:gd name="T9" fmla="*/ 178 h 239"/>
              <a:gd name="T10" fmla="*/ 0 w 442"/>
              <a:gd name="T11" fmla="*/ 173 h 239"/>
              <a:gd name="T12" fmla="*/ 6 w 442"/>
              <a:gd name="T13" fmla="*/ 136 h 239"/>
              <a:gd name="T14" fmla="*/ 31 w 442"/>
              <a:gd name="T15" fmla="*/ 118 h 239"/>
              <a:gd name="T16" fmla="*/ 35 w 442"/>
              <a:gd name="T17" fmla="*/ 118 h 239"/>
              <a:gd name="T18" fmla="*/ 71 w 442"/>
              <a:gd name="T19" fmla="*/ 118 h 239"/>
              <a:gd name="T20" fmla="*/ 75 w 442"/>
              <a:gd name="T21" fmla="*/ 118 h 239"/>
              <a:gd name="T22" fmla="*/ 90 w 442"/>
              <a:gd name="T23" fmla="*/ 123 h 239"/>
              <a:gd name="T24" fmla="*/ 83 w 442"/>
              <a:gd name="T25" fmla="*/ 150 h 239"/>
              <a:gd name="T26" fmla="*/ 0 w 442"/>
              <a:gd name="T27" fmla="*/ 178 h 239"/>
              <a:gd name="T28" fmla="*/ 184 w 442"/>
              <a:gd name="T29" fmla="*/ 56 h 239"/>
              <a:gd name="T30" fmla="*/ 155 w 442"/>
              <a:gd name="T31" fmla="*/ 27 h 239"/>
              <a:gd name="T32" fmla="*/ 127 w 442"/>
              <a:gd name="T33" fmla="*/ 56 h 239"/>
              <a:gd name="T34" fmla="*/ 184 w 442"/>
              <a:gd name="T35" fmla="*/ 56 h 239"/>
              <a:gd name="T36" fmla="*/ 90 w 442"/>
              <a:gd name="T37" fmla="*/ 148 h 239"/>
              <a:gd name="T38" fmla="*/ 97 w 442"/>
              <a:gd name="T39" fmla="*/ 124 h 239"/>
              <a:gd name="T40" fmla="*/ 128 w 442"/>
              <a:gd name="T41" fmla="*/ 102 h 239"/>
              <a:gd name="T42" fmla="*/ 133 w 442"/>
              <a:gd name="T43" fmla="*/ 102 h 239"/>
              <a:gd name="T44" fmla="*/ 177 w 442"/>
              <a:gd name="T45" fmla="*/ 102 h 239"/>
              <a:gd name="T46" fmla="*/ 183 w 442"/>
              <a:gd name="T47" fmla="*/ 102 h 239"/>
              <a:gd name="T48" fmla="*/ 200 w 442"/>
              <a:gd name="T49" fmla="*/ 107 h 239"/>
              <a:gd name="T50" fmla="*/ 198 w 442"/>
              <a:gd name="T51" fmla="*/ 111 h 239"/>
              <a:gd name="T52" fmla="*/ 188 w 442"/>
              <a:gd name="T53" fmla="*/ 167 h 239"/>
              <a:gd name="T54" fmla="*/ 188 w 442"/>
              <a:gd name="T55" fmla="*/ 183 h 239"/>
              <a:gd name="T56" fmla="*/ 187 w 442"/>
              <a:gd name="T57" fmla="*/ 183 h 239"/>
              <a:gd name="T58" fmla="*/ 143 w 442"/>
              <a:gd name="T59" fmla="*/ 145 h 239"/>
              <a:gd name="T60" fmla="*/ 130 w 442"/>
              <a:gd name="T61" fmla="*/ 134 h 239"/>
              <a:gd name="T62" fmla="*/ 90 w 442"/>
              <a:gd name="T63" fmla="*/ 148 h 239"/>
              <a:gd name="T64" fmla="*/ 308 w 442"/>
              <a:gd name="T65" fmla="*/ 34 h 239"/>
              <a:gd name="T66" fmla="*/ 274 w 442"/>
              <a:gd name="T67" fmla="*/ 0 h 239"/>
              <a:gd name="T68" fmla="*/ 240 w 442"/>
              <a:gd name="T69" fmla="*/ 34 h 239"/>
              <a:gd name="T70" fmla="*/ 308 w 442"/>
              <a:gd name="T71" fmla="*/ 34 h 239"/>
              <a:gd name="T72" fmla="*/ 196 w 442"/>
              <a:gd name="T73" fmla="*/ 180 h 239"/>
              <a:gd name="T74" fmla="*/ 196 w 442"/>
              <a:gd name="T75" fmla="*/ 167 h 239"/>
              <a:gd name="T76" fmla="*/ 205 w 442"/>
              <a:gd name="T77" fmla="*/ 114 h 239"/>
              <a:gd name="T78" fmla="*/ 242 w 442"/>
              <a:gd name="T79" fmla="*/ 88 h 239"/>
              <a:gd name="T80" fmla="*/ 248 w 442"/>
              <a:gd name="T81" fmla="*/ 88 h 239"/>
              <a:gd name="T82" fmla="*/ 299 w 442"/>
              <a:gd name="T83" fmla="*/ 88 h 239"/>
              <a:gd name="T84" fmla="*/ 305 w 442"/>
              <a:gd name="T85" fmla="*/ 88 h 239"/>
              <a:gd name="T86" fmla="*/ 342 w 442"/>
              <a:gd name="T87" fmla="*/ 114 h 239"/>
              <a:gd name="T88" fmla="*/ 346 w 442"/>
              <a:gd name="T89" fmla="*/ 123 h 239"/>
              <a:gd name="T90" fmla="*/ 196 w 442"/>
              <a:gd name="T91" fmla="*/ 180 h 239"/>
              <a:gd name="T92" fmla="*/ 347 w 442"/>
              <a:gd name="T93" fmla="*/ 96 h 239"/>
              <a:gd name="T94" fmla="*/ 360 w 442"/>
              <a:gd name="T95" fmla="*/ 129 h 239"/>
              <a:gd name="T96" fmla="*/ 185 w 442"/>
              <a:gd name="T97" fmla="*/ 195 h 239"/>
              <a:gd name="T98" fmla="*/ 136 w 442"/>
              <a:gd name="T99" fmla="*/ 153 h 239"/>
              <a:gd name="T100" fmla="*/ 128 w 442"/>
              <a:gd name="T101" fmla="*/ 146 h 239"/>
              <a:gd name="T102" fmla="*/ 118 w 442"/>
              <a:gd name="T103" fmla="*/ 149 h 239"/>
              <a:gd name="T104" fmla="*/ 1 w 442"/>
              <a:gd name="T105" fmla="*/ 188 h 239"/>
              <a:gd name="T106" fmla="*/ 13 w 442"/>
              <a:gd name="T107" fmla="*/ 224 h 239"/>
              <a:gd name="T108" fmla="*/ 120 w 442"/>
              <a:gd name="T109" fmla="*/ 189 h 239"/>
              <a:gd name="T110" fmla="*/ 169 w 442"/>
              <a:gd name="T111" fmla="*/ 231 h 239"/>
              <a:gd name="T112" fmla="*/ 178 w 442"/>
              <a:gd name="T113" fmla="*/ 239 h 239"/>
              <a:gd name="T114" fmla="*/ 189 w 442"/>
              <a:gd name="T115" fmla="*/ 235 h 239"/>
              <a:gd name="T116" fmla="*/ 373 w 442"/>
              <a:gd name="T117" fmla="*/ 164 h 239"/>
              <a:gd name="T118" fmla="*/ 385 w 442"/>
              <a:gd name="T119" fmla="*/ 195 h 239"/>
              <a:gd name="T120" fmla="*/ 442 w 442"/>
              <a:gd name="T121" fmla="*/ 114 h 239"/>
              <a:gd name="T122" fmla="*/ 347 w 442"/>
              <a:gd name="T123" fmla="*/ 9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2" h="239">
                <a:moveTo>
                  <a:pt x="76" y="81"/>
                </a:moveTo>
                <a:cubicBezTo>
                  <a:pt x="76" y="68"/>
                  <a:pt x="68" y="57"/>
                  <a:pt x="53" y="57"/>
                </a:cubicBezTo>
                <a:cubicBezTo>
                  <a:pt x="38" y="57"/>
                  <a:pt x="30" y="68"/>
                  <a:pt x="30" y="81"/>
                </a:cubicBezTo>
                <a:cubicBezTo>
                  <a:pt x="30" y="131"/>
                  <a:pt x="77" y="130"/>
                  <a:pt x="76" y="81"/>
                </a:cubicBezTo>
                <a:close/>
                <a:moveTo>
                  <a:pt x="0" y="178"/>
                </a:moveTo>
                <a:cubicBezTo>
                  <a:pt x="0" y="173"/>
                  <a:pt x="0" y="173"/>
                  <a:pt x="0" y="173"/>
                </a:cubicBezTo>
                <a:cubicBezTo>
                  <a:pt x="0" y="160"/>
                  <a:pt x="0" y="146"/>
                  <a:pt x="6" y="136"/>
                </a:cubicBezTo>
                <a:cubicBezTo>
                  <a:pt x="11" y="126"/>
                  <a:pt x="20" y="118"/>
                  <a:pt x="31" y="118"/>
                </a:cubicBezTo>
                <a:cubicBezTo>
                  <a:pt x="35" y="118"/>
                  <a:pt x="35" y="118"/>
                  <a:pt x="35" y="118"/>
                </a:cubicBezTo>
                <a:cubicBezTo>
                  <a:pt x="46" y="127"/>
                  <a:pt x="61" y="127"/>
                  <a:pt x="71" y="118"/>
                </a:cubicBezTo>
                <a:cubicBezTo>
                  <a:pt x="75" y="118"/>
                  <a:pt x="75" y="118"/>
                  <a:pt x="75" y="118"/>
                </a:cubicBezTo>
                <a:cubicBezTo>
                  <a:pt x="81" y="118"/>
                  <a:pt x="86" y="120"/>
                  <a:pt x="90" y="123"/>
                </a:cubicBezTo>
                <a:cubicBezTo>
                  <a:pt x="86" y="131"/>
                  <a:pt x="84" y="141"/>
                  <a:pt x="83" y="150"/>
                </a:cubicBezTo>
                <a:cubicBezTo>
                  <a:pt x="0" y="178"/>
                  <a:pt x="0" y="178"/>
                  <a:pt x="0" y="178"/>
                </a:cubicBezTo>
                <a:close/>
                <a:moveTo>
                  <a:pt x="184" y="56"/>
                </a:moveTo>
                <a:cubicBezTo>
                  <a:pt x="184" y="40"/>
                  <a:pt x="173" y="27"/>
                  <a:pt x="155" y="27"/>
                </a:cubicBezTo>
                <a:cubicBezTo>
                  <a:pt x="137" y="27"/>
                  <a:pt x="127" y="40"/>
                  <a:pt x="127" y="56"/>
                </a:cubicBezTo>
                <a:cubicBezTo>
                  <a:pt x="127" y="118"/>
                  <a:pt x="185" y="117"/>
                  <a:pt x="184" y="56"/>
                </a:cubicBezTo>
                <a:close/>
                <a:moveTo>
                  <a:pt x="90" y="148"/>
                </a:moveTo>
                <a:cubicBezTo>
                  <a:pt x="91" y="139"/>
                  <a:pt x="93" y="131"/>
                  <a:pt x="97" y="124"/>
                </a:cubicBezTo>
                <a:cubicBezTo>
                  <a:pt x="103" y="113"/>
                  <a:pt x="115" y="102"/>
                  <a:pt x="128" y="102"/>
                </a:cubicBezTo>
                <a:cubicBezTo>
                  <a:pt x="133" y="102"/>
                  <a:pt x="133" y="102"/>
                  <a:pt x="133" y="102"/>
                </a:cubicBezTo>
                <a:cubicBezTo>
                  <a:pt x="146" y="114"/>
                  <a:pt x="165" y="114"/>
                  <a:pt x="177" y="102"/>
                </a:cubicBezTo>
                <a:cubicBezTo>
                  <a:pt x="183" y="102"/>
                  <a:pt x="183" y="102"/>
                  <a:pt x="183" y="102"/>
                </a:cubicBezTo>
                <a:cubicBezTo>
                  <a:pt x="189" y="102"/>
                  <a:pt x="195" y="104"/>
                  <a:pt x="200" y="107"/>
                </a:cubicBezTo>
                <a:cubicBezTo>
                  <a:pt x="199" y="109"/>
                  <a:pt x="198" y="110"/>
                  <a:pt x="198" y="111"/>
                </a:cubicBezTo>
                <a:cubicBezTo>
                  <a:pt x="189" y="127"/>
                  <a:pt x="188" y="149"/>
                  <a:pt x="188" y="167"/>
                </a:cubicBezTo>
                <a:cubicBezTo>
                  <a:pt x="188" y="183"/>
                  <a:pt x="188" y="183"/>
                  <a:pt x="188" y="183"/>
                </a:cubicBezTo>
                <a:cubicBezTo>
                  <a:pt x="187" y="183"/>
                  <a:pt x="187" y="183"/>
                  <a:pt x="187" y="183"/>
                </a:cubicBezTo>
                <a:cubicBezTo>
                  <a:pt x="143" y="145"/>
                  <a:pt x="143" y="145"/>
                  <a:pt x="143" y="145"/>
                </a:cubicBezTo>
                <a:cubicBezTo>
                  <a:pt x="130" y="134"/>
                  <a:pt x="130" y="134"/>
                  <a:pt x="130" y="134"/>
                </a:cubicBezTo>
                <a:cubicBezTo>
                  <a:pt x="90" y="148"/>
                  <a:pt x="90" y="148"/>
                  <a:pt x="90" y="148"/>
                </a:cubicBezTo>
                <a:close/>
                <a:moveTo>
                  <a:pt x="308" y="34"/>
                </a:moveTo>
                <a:cubicBezTo>
                  <a:pt x="307" y="16"/>
                  <a:pt x="294" y="0"/>
                  <a:pt x="274" y="0"/>
                </a:cubicBezTo>
                <a:cubicBezTo>
                  <a:pt x="252" y="0"/>
                  <a:pt x="240" y="15"/>
                  <a:pt x="240" y="34"/>
                </a:cubicBezTo>
                <a:cubicBezTo>
                  <a:pt x="240" y="107"/>
                  <a:pt x="308" y="106"/>
                  <a:pt x="308" y="34"/>
                </a:cubicBezTo>
                <a:close/>
                <a:moveTo>
                  <a:pt x="196" y="180"/>
                </a:moveTo>
                <a:cubicBezTo>
                  <a:pt x="196" y="167"/>
                  <a:pt x="196" y="167"/>
                  <a:pt x="196" y="167"/>
                </a:cubicBezTo>
                <a:cubicBezTo>
                  <a:pt x="196" y="149"/>
                  <a:pt x="197" y="129"/>
                  <a:pt x="205" y="114"/>
                </a:cubicBezTo>
                <a:cubicBezTo>
                  <a:pt x="212" y="100"/>
                  <a:pt x="226" y="88"/>
                  <a:pt x="242" y="88"/>
                </a:cubicBezTo>
                <a:cubicBezTo>
                  <a:pt x="248" y="88"/>
                  <a:pt x="248" y="88"/>
                  <a:pt x="248" y="88"/>
                </a:cubicBezTo>
                <a:cubicBezTo>
                  <a:pt x="263" y="102"/>
                  <a:pt x="285" y="102"/>
                  <a:pt x="299" y="88"/>
                </a:cubicBezTo>
                <a:cubicBezTo>
                  <a:pt x="305" y="88"/>
                  <a:pt x="305" y="88"/>
                  <a:pt x="305" y="88"/>
                </a:cubicBezTo>
                <a:cubicBezTo>
                  <a:pt x="321" y="88"/>
                  <a:pt x="335" y="100"/>
                  <a:pt x="342" y="114"/>
                </a:cubicBezTo>
                <a:cubicBezTo>
                  <a:pt x="344" y="117"/>
                  <a:pt x="345" y="120"/>
                  <a:pt x="346" y="123"/>
                </a:cubicBezTo>
                <a:cubicBezTo>
                  <a:pt x="196" y="180"/>
                  <a:pt x="196" y="180"/>
                  <a:pt x="196" y="180"/>
                </a:cubicBezTo>
                <a:close/>
                <a:moveTo>
                  <a:pt x="347" y="96"/>
                </a:moveTo>
                <a:cubicBezTo>
                  <a:pt x="360" y="129"/>
                  <a:pt x="360" y="129"/>
                  <a:pt x="360" y="129"/>
                </a:cubicBezTo>
                <a:cubicBezTo>
                  <a:pt x="185" y="195"/>
                  <a:pt x="185" y="195"/>
                  <a:pt x="185" y="195"/>
                </a:cubicBezTo>
                <a:cubicBezTo>
                  <a:pt x="136" y="153"/>
                  <a:pt x="136" y="153"/>
                  <a:pt x="136" y="153"/>
                </a:cubicBezTo>
                <a:cubicBezTo>
                  <a:pt x="128" y="146"/>
                  <a:pt x="128" y="146"/>
                  <a:pt x="128" y="146"/>
                </a:cubicBezTo>
                <a:cubicBezTo>
                  <a:pt x="118" y="149"/>
                  <a:pt x="118" y="149"/>
                  <a:pt x="118" y="149"/>
                </a:cubicBezTo>
                <a:cubicBezTo>
                  <a:pt x="1" y="188"/>
                  <a:pt x="1" y="188"/>
                  <a:pt x="1" y="188"/>
                </a:cubicBezTo>
                <a:cubicBezTo>
                  <a:pt x="13" y="224"/>
                  <a:pt x="13" y="224"/>
                  <a:pt x="13" y="224"/>
                </a:cubicBezTo>
                <a:cubicBezTo>
                  <a:pt x="120" y="189"/>
                  <a:pt x="120" y="189"/>
                  <a:pt x="120" y="189"/>
                </a:cubicBezTo>
                <a:cubicBezTo>
                  <a:pt x="169" y="231"/>
                  <a:pt x="169" y="231"/>
                  <a:pt x="169" y="231"/>
                </a:cubicBezTo>
                <a:cubicBezTo>
                  <a:pt x="178" y="239"/>
                  <a:pt x="178" y="239"/>
                  <a:pt x="178" y="239"/>
                </a:cubicBezTo>
                <a:cubicBezTo>
                  <a:pt x="189" y="235"/>
                  <a:pt x="189" y="235"/>
                  <a:pt x="189" y="235"/>
                </a:cubicBezTo>
                <a:cubicBezTo>
                  <a:pt x="373" y="164"/>
                  <a:pt x="373" y="164"/>
                  <a:pt x="373" y="164"/>
                </a:cubicBezTo>
                <a:cubicBezTo>
                  <a:pt x="385" y="195"/>
                  <a:pt x="385" y="195"/>
                  <a:pt x="385" y="195"/>
                </a:cubicBezTo>
                <a:cubicBezTo>
                  <a:pt x="442" y="114"/>
                  <a:pt x="442" y="114"/>
                  <a:pt x="442" y="114"/>
                </a:cubicBezTo>
                <a:cubicBezTo>
                  <a:pt x="347" y="96"/>
                  <a:pt x="347" y="96"/>
                  <a:pt x="347" y="9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pic>
        <p:nvPicPr>
          <p:cNvPr id="3" name="Picture 2">
            <a:extLst>
              <a:ext uri="{FF2B5EF4-FFF2-40B4-BE49-F238E27FC236}">
                <a16:creationId xmlns:a16="http://schemas.microsoft.com/office/drawing/2014/main" id="{5E276130-EF24-4D9A-A84A-C661C97E0E71}"/>
              </a:ext>
            </a:extLst>
          </p:cNvPr>
          <p:cNvPicPr>
            <a:picLocks noChangeAspect="1"/>
          </p:cNvPicPr>
          <p:nvPr/>
        </p:nvPicPr>
        <p:blipFill rotWithShape="1">
          <a:blip r:embed="rId2">
            <a:clrChange>
              <a:clrFrom>
                <a:srgbClr val="FFFFFF"/>
              </a:clrFrom>
              <a:clrTo>
                <a:srgbClr val="FFFFFF">
                  <a:alpha val="0"/>
                </a:srgbClr>
              </a:clrTo>
            </a:clrChange>
          </a:blip>
          <a:srcRect t="24057"/>
          <a:stretch/>
        </p:blipFill>
        <p:spPr>
          <a:xfrm>
            <a:off x="639947" y="4765608"/>
            <a:ext cx="961664" cy="539363"/>
          </a:xfrm>
          <a:prstGeom prst="rect">
            <a:avLst/>
          </a:prstGeom>
        </p:spPr>
      </p:pic>
      <p:sp>
        <p:nvSpPr>
          <p:cNvPr id="15" name="Rectangle 14">
            <a:extLst>
              <a:ext uri="{FF2B5EF4-FFF2-40B4-BE49-F238E27FC236}">
                <a16:creationId xmlns:a16="http://schemas.microsoft.com/office/drawing/2014/main" id="{C5479BA1-A90C-44EA-B396-DD389F287C75}"/>
              </a:ext>
            </a:extLst>
          </p:cNvPr>
          <p:cNvSpPr/>
          <p:nvPr/>
        </p:nvSpPr>
        <p:spPr>
          <a:xfrm>
            <a:off x="228599" y="6611779"/>
            <a:ext cx="3817071" cy="246221"/>
          </a:xfrm>
          <a:prstGeom prst="rect">
            <a:avLst/>
          </a:prstGeom>
        </p:spPr>
        <p:txBody>
          <a:bodyPr wrap="none">
            <a:spAutoFit/>
          </a:bodyPr>
          <a:lstStyle/>
          <a:p>
            <a:r>
              <a:rPr lang="fr-FR" sz="1000" b="1" dirty="0">
                <a:solidFill>
                  <a:srgbClr val="000000"/>
                </a:solidFill>
                <a:latin typeface="+mj-lt"/>
                <a:cs typeface="Arial"/>
              </a:rPr>
              <a:t> Source : </a:t>
            </a:r>
            <a:r>
              <a:rPr lang="fr-FR" sz="1000" dirty="0">
                <a:solidFill>
                  <a:srgbClr val="000000"/>
                </a:solidFill>
                <a:latin typeface="+mj-lt"/>
                <a:cs typeface="Arial"/>
                <a:hlinkClick r:id="rId3"/>
              </a:rPr>
              <a:t>WHO 2021 Optimal Formulary</a:t>
            </a:r>
            <a:r>
              <a:rPr lang="fr-FR" sz="1000" b="1" dirty="0">
                <a:solidFill>
                  <a:srgbClr val="000000"/>
                </a:solidFill>
                <a:latin typeface="+mj-lt"/>
                <a:cs typeface="Arial"/>
              </a:rPr>
              <a:t>; </a:t>
            </a:r>
            <a:r>
              <a:rPr lang="en-GB" sz="1000" kern="0" dirty="0">
                <a:solidFill>
                  <a:srgbClr val="000000"/>
                </a:solidFill>
                <a:latin typeface="+mj-lt"/>
                <a:cs typeface="Arial"/>
                <a:hlinkClick r:id="rId4"/>
              </a:rPr>
              <a:t>WHO 2021 ART Guidelines</a:t>
            </a:r>
            <a:r>
              <a:rPr lang="en-GB" sz="1000" kern="0" dirty="0">
                <a:solidFill>
                  <a:srgbClr val="000000"/>
                </a:solidFill>
                <a:latin typeface="+mj-lt"/>
                <a:cs typeface="Arial"/>
              </a:rPr>
              <a:t>;</a:t>
            </a:r>
            <a:endParaRPr lang="fr-FR" sz="1000" dirty="0">
              <a:solidFill>
                <a:srgbClr val="000000"/>
              </a:solidFill>
              <a:latin typeface="+mj-lt"/>
              <a:cs typeface="Arial"/>
            </a:endParaRPr>
          </a:p>
        </p:txBody>
      </p:sp>
    </p:spTree>
    <p:extLst>
      <p:ext uri="{BB962C8B-B14F-4D97-AF65-F5344CB8AC3E}">
        <p14:creationId xmlns:p14="http://schemas.microsoft.com/office/powerpoint/2010/main" val="1940638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DEA0EA9-34E6-41A1-9251-BE8C80E84530}"/>
              </a:ext>
            </a:extLst>
          </p:cNvPr>
          <p:cNvSpPr/>
          <p:nvPr/>
        </p:nvSpPr>
        <p:spPr>
          <a:xfrm>
            <a:off x="227970" y="3010965"/>
            <a:ext cx="8687430" cy="255096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79504375-DE6C-46EC-AB43-654F1AA75690}"/>
              </a:ext>
            </a:extLst>
          </p:cNvPr>
          <p:cNvSpPr>
            <a:spLocks noGrp="1"/>
          </p:cNvSpPr>
          <p:nvPr>
            <p:ph type="title"/>
          </p:nvPr>
        </p:nvSpPr>
        <p:spPr>
          <a:ln>
            <a:noFill/>
          </a:ln>
        </p:spPr>
        <p:txBody>
          <a:bodyPr>
            <a:noAutofit/>
          </a:bodyPr>
          <a:lstStyle/>
          <a:p>
            <a:r>
              <a:rPr lang="en-GB" sz="2000" b="1" dirty="0"/>
              <a:t>The WHO recommends all virally unstable children failing other regimens </a:t>
            </a:r>
            <a:r>
              <a:rPr lang="en-GB" sz="2000" b="1" dirty="0">
                <a:latin typeface="Calibri" panose="020F0502020204030204" pitchFamily="34" charset="0"/>
              </a:rPr>
              <a:t>≥</a:t>
            </a:r>
            <a:r>
              <a:rPr lang="en-GB" sz="2000" b="1" dirty="0"/>
              <a:t>4 weeks and </a:t>
            </a:r>
            <a:r>
              <a:rPr lang="en-GB" sz="2000" b="1" dirty="0">
                <a:latin typeface="Calibri" panose="020F0502020204030204" pitchFamily="34" charset="0"/>
              </a:rPr>
              <a:t>≥3 kg be transitioned to pDTG</a:t>
            </a:r>
            <a:endParaRPr lang="en-GB" sz="2000" b="1" dirty="0"/>
          </a:p>
        </p:txBody>
      </p:sp>
      <p:sp>
        <p:nvSpPr>
          <p:cNvPr id="16" name="Rectangle 15">
            <a:extLst>
              <a:ext uri="{FF2B5EF4-FFF2-40B4-BE49-F238E27FC236}">
                <a16:creationId xmlns:a16="http://schemas.microsoft.com/office/drawing/2014/main" id="{8F60CB64-C9D7-4C4A-9A4C-F3135386EA23}"/>
              </a:ext>
            </a:extLst>
          </p:cNvPr>
          <p:cNvSpPr/>
          <p:nvPr/>
        </p:nvSpPr>
        <p:spPr>
          <a:xfrm>
            <a:off x="-2" y="995324"/>
            <a:ext cx="9143999" cy="430356"/>
          </a:xfrm>
          <a:prstGeom prst="rect">
            <a:avLst/>
          </a:prstGeom>
          <a:solidFill>
            <a:schemeClr val="accent5">
              <a:lumMod val="7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lvl="2"/>
            <a:r>
              <a:rPr lang="en-GB" sz="1800" b="1" dirty="0">
                <a:solidFill>
                  <a:schemeClr val="bg1"/>
                </a:solidFill>
              </a:rPr>
              <a:t>   Considerations for Transitioning </a:t>
            </a:r>
            <a:r>
              <a:rPr lang="en-GB" sz="1800" b="1" u="sng" dirty="0">
                <a:solidFill>
                  <a:schemeClr val="bg1"/>
                </a:solidFill>
              </a:rPr>
              <a:t>Virally Unstable </a:t>
            </a:r>
            <a:r>
              <a:rPr lang="en-GB" sz="1800" b="1" dirty="0">
                <a:solidFill>
                  <a:schemeClr val="bg1"/>
                </a:solidFill>
              </a:rPr>
              <a:t>Paediatric Patients to pDTG</a:t>
            </a:r>
          </a:p>
        </p:txBody>
      </p:sp>
      <p:sp>
        <p:nvSpPr>
          <p:cNvPr id="37" name="Rectangle 36">
            <a:extLst>
              <a:ext uri="{FF2B5EF4-FFF2-40B4-BE49-F238E27FC236}">
                <a16:creationId xmlns:a16="http://schemas.microsoft.com/office/drawing/2014/main" id="{60BDDB3C-B217-40FF-8565-B42E241E703C}"/>
              </a:ext>
            </a:extLst>
          </p:cNvPr>
          <p:cNvSpPr/>
          <p:nvPr/>
        </p:nvSpPr>
        <p:spPr>
          <a:xfrm>
            <a:off x="424070" y="2403193"/>
            <a:ext cx="8110330" cy="3003694"/>
          </a:xfrm>
          <a:prstGeom prst="rect">
            <a:avLst/>
          </a:prstGeom>
          <a:noFill/>
          <a:ln w="28575">
            <a:noFill/>
            <a:prstDash val="dash"/>
          </a:ln>
        </p:spPr>
        <p:txBody>
          <a:bodyPr wrap="square" anchor="ctr">
            <a:noAutofit/>
          </a:bodyPr>
          <a:lstStyle/>
          <a:p>
            <a:pPr marL="800100" lvl="1" indent="-342900">
              <a:lnSpc>
                <a:spcPct val="90000"/>
              </a:lnSpc>
              <a:spcBef>
                <a:spcPts val="0"/>
              </a:spcBef>
              <a:spcAft>
                <a:spcPts val="800"/>
              </a:spcAft>
              <a:buFont typeface="Arial" panose="020B0604020202020204" pitchFamily="34" charset="0"/>
              <a:buChar char="•"/>
            </a:pPr>
            <a:r>
              <a:rPr lang="en-GB" sz="1800" dirty="0">
                <a:latin typeface="Calibri" panose="020F0502020204030204" pitchFamily="34" charset="0"/>
              </a:rPr>
              <a:t>This includes </a:t>
            </a:r>
            <a:r>
              <a:rPr lang="en-GB" sz="1800" b="1" i="1" dirty="0">
                <a:latin typeface="Calibri" panose="020F0502020204030204" pitchFamily="34" charset="0"/>
              </a:rPr>
              <a:t>all existing virally unsuppressed children without prior DTG-exposure over 4 weeks and who weigh 3 to &lt;20 kg who should be transitioned to pDTG 10 mg </a:t>
            </a:r>
            <a:r>
              <a:rPr lang="en-GB" sz="1800" dirty="0">
                <a:latin typeface="Calibri" panose="020F0502020204030204" pitchFamily="34" charset="0"/>
              </a:rPr>
              <a:t>given its clinical superiority and improved adherence over other ARVs.</a:t>
            </a:r>
          </a:p>
          <a:p>
            <a:pPr marL="1554480" lvl="3">
              <a:lnSpc>
                <a:spcPct val="90000"/>
              </a:lnSpc>
              <a:spcBef>
                <a:spcPts val="0"/>
              </a:spcBef>
              <a:spcAft>
                <a:spcPts val="600"/>
              </a:spcAft>
            </a:pPr>
            <a:r>
              <a:rPr lang="en-US" sz="1600" dirty="0">
                <a:latin typeface="Calibri" panose="020F0502020204030204" pitchFamily="34" charset="0"/>
              </a:rPr>
              <a:t>Viral suppression is defined as HIV-1 RNA &lt;1,000 copies/ml from a test completed within the past 12 months</a:t>
            </a:r>
            <a:r>
              <a:rPr lang="en-GB" sz="1600" dirty="0">
                <a:latin typeface="Calibri" panose="020F0502020204030204" pitchFamily="34" charset="0"/>
              </a:rPr>
              <a:t>.</a:t>
            </a:r>
            <a:r>
              <a:rPr lang="en-GB" sz="1600" b="1" dirty="0">
                <a:latin typeface="Calibri" panose="020F0502020204030204" pitchFamily="34" charset="0"/>
              </a:rPr>
              <a:t> </a:t>
            </a:r>
          </a:p>
          <a:p>
            <a:pPr marL="1554480" lvl="3">
              <a:lnSpc>
                <a:spcPct val="90000"/>
              </a:lnSpc>
              <a:spcBef>
                <a:spcPts val="0"/>
              </a:spcBef>
              <a:spcAft>
                <a:spcPts val="600"/>
              </a:spcAft>
            </a:pPr>
            <a:r>
              <a:rPr lang="en-US" sz="1600" dirty="0">
                <a:latin typeface="Calibri" panose="020F0502020204030204" pitchFamily="34" charset="0"/>
              </a:rPr>
              <a:t>Routine viral load monitoring is encouraged as a good practice in the care of patients on ART in accordance with the WHO recommendations. However, </a:t>
            </a:r>
            <a:r>
              <a:rPr lang="en-GB" sz="1600" dirty="0">
                <a:latin typeface="Calibri" panose="020F0502020204030204" pitchFamily="34" charset="0"/>
              </a:rPr>
              <a:t>viral load testing should not be a requirement for transitioning to any optimal formulation and thus should not be a barrier to pDTG access. </a:t>
            </a:r>
            <a:r>
              <a:rPr lang="en-US" sz="1600" dirty="0">
                <a:latin typeface="Calibri" panose="020F0502020204030204" pitchFamily="34" charset="0"/>
              </a:rPr>
              <a:t>All children over 4 weeks and who weigh 3 to &lt;20 kg should be transitioned to pDTG irrespective of viral load status.</a:t>
            </a:r>
          </a:p>
        </p:txBody>
      </p:sp>
      <p:sp>
        <p:nvSpPr>
          <p:cNvPr id="21" name="TextBox 20">
            <a:extLst>
              <a:ext uri="{FF2B5EF4-FFF2-40B4-BE49-F238E27FC236}">
                <a16:creationId xmlns:a16="http://schemas.microsoft.com/office/drawing/2014/main" id="{E547E2DB-35BF-4CE5-9659-AD1654C5A74F}"/>
              </a:ext>
            </a:extLst>
          </p:cNvPr>
          <p:cNvSpPr txBox="1"/>
          <p:nvPr/>
        </p:nvSpPr>
        <p:spPr>
          <a:xfrm>
            <a:off x="227970" y="1460265"/>
            <a:ext cx="8632809" cy="1046824"/>
          </a:xfrm>
          <a:prstGeom prst="rect">
            <a:avLst/>
          </a:prstGeom>
          <a:noFill/>
          <a:ln w="28575">
            <a:noFill/>
            <a:prstDash val="dash"/>
          </a:ln>
        </p:spPr>
        <p:txBody>
          <a:bodyPr wrap="square" anchor="ctr">
            <a:noAutofit/>
          </a:bodyPr>
          <a:lstStyle/>
          <a:p>
            <a:pPr marL="342900" indent="-342900">
              <a:lnSpc>
                <a:spcPct val="90000"/>
              </a:lnSpc>
              <a:spcBef>
                <a:spcPts val="0"/>
              </a:spcBef>
              <a:spcAft>
                <a:spcPts val="600"/>
              </a:spcAft>
              <a:buFont typeface="Arial" panose="020B0604020202020204" pitchFamily="34" charset="0"/>
              <a:buChar char="•"/>
            </a:pPr>
            <a:r>
              <a:rPr lang="en-GB" sz="1900" dirty="0">
                <a:latin typeface="Calibri" panose="020F0502020204030204" pitchFamily="34" charset="0"/>
              </a:rPr>
              <a:t>For </a:t>
            </a:r>
            <a:r>
              <a:rPr lang="en-GB" sz="1900" b="1" dirty="0">
                <a:latin typeface="Calibri" panose="020F0502020204030204" pitchFamily="34" charset="0"/>
              </a:rPr>
              <a:t>all virally unstable children </a:t>
            </a:r>
            <a:r>
              <a:rPr lang="en-GB" sz="1900" dirty="0">
                <a:latin typeface="Calibri" panose="020F0502020204030204" pitchFamily="34" charset="0"/>
              </a:rPr>
              <a:t>failing other first- or second-line regimens (e.g. NVP, EFV, and LPV/r), the WHO has provided clear guidance on the transition of these children to a formulation of DTG.</a:t>
            </a:r>
          </a:p>
        </p:txBody>
      </p:sp>
      <p:pic>
        <p:nvPicPr>
          <p:cNvPr id="8" name="Picture 7">
            <a:extLst>
              <a:ext uri="{FF2B5EF4-FFF2-40B4-BE49-F238E27FC236}">
                <a16:creationId xmlns:a16="http://schemas.microsoft.com/office/drawing/2014/main" id="{39DD9B65-6448-4861-99B0-F1F1C7A86C41}"/>
              </a:ext>
            </a:extLst>
          </p:cNvPr>
          <p:cNvPicPr>
            <a:picLocks noChangeAspect="1"/>
          </p:cNvPicPr>
          <p:nvPr/>
        </p:nvPicPr>
        <p:blipFill rotWithShape="1">
          <a:blip r:embed="rId2">
            <a:clrChange>
              <a:clrFrom>
                <a:srgbClr val="FFFFFF"/>
              </a:clrFrom>
              <a:clrTo>
                <a:srgbClr val="FFFFFF">
                  <a:alpha val="0"/>
                </a:srgbClr>
              </a:clrTo>
            </a:clrChange>
          </a:blip>
          <a:srcRect t="24057"/>
          <a:stretch/>
        </p:blipFill>
        <p:spPr>
          <a:xfrm>
            <a:off x="1397731" y="3437715"/>
            <a:ext cx="961664" cy="539363"/>
          </a:xfrm>
          <a:prstGeom prst="rect">
            <a:avLst/>
          </a:prstGeom>
        </p:spPr>
      </p:pic>
      <p:sp>
        <p:nvSpPr>
          <p:cNvPr id="11" name="Freeform 7">
            <a:extLst>
              <a:ext uri="{FF2B5EF4-FFF2-40B4-BE49-F238E27FC236}">
                <a16:creationId xmlns:a16="http://schemas.microsoft.com/office/drawing/2014/main" id="{4F080AFB-0FA5-4AA5-ADE9-3FDF5739297F}"/>
              </a:ext>
            </a:extLst>
          </p:cNvPr>
          <p:cNvSpPr>
            <a:spLocks noEditPoints="1"/>
          </p:cNvSpPr>
          <p:nvPr/>
        </p:nvSpPr>
        <p:spPr bwMode="auto">
          <a:xfrm>
            <a:off x="310263" y="1034107"/>
            <a:ext cx="616837" cy="299393"/>
          </a:xfrm>
          <a:custGeom>
            <a:avLst/>
            <a:gdLst>
              <a:gd name="T0" fmla="*/ 76 w 442"/>
              <a:gd name="T1" fmla="*/ 81 h 239"/>
              <a:gd name="T2" fmla="*/ 53 w 442"/>
              <a:gd name="T3" fmla="*/ 57 h 239"/>
              <a:gd name="T4" fmla="*/ 30 w 442"/>
              <a:gd name="T5" fmla="*/ 81 h 239"/>
              <a:gd name="T6" fmla="*/ 76 w 442"/>
              <a:gd name="T7" fmla="*/ 81 h 239"/>
              <a:gd name="T8" fmla="*/ 0 w 442"/>
              <a:gd name="T9" fmla="*/ 178 h 239"/>
              <a:gd name="T10" fmla="*/ 0 w 442"/>
              <a:gd name="T11" fmla="*/ 173 h 239"/>
              <a:gd name="T12" fmla="*/ 6 w 442"/>
              <a:gd name="T13" fmla="*/ 136 h 239"/>
              <a:gd name="T14" fmla="*/ 31 w 442"/>
              <a:gd name="T15" fmla="*/ 118 h 239"/>
              <a:gd name="T16" fmla="*/ 35 w 442"/>
              <a:gd name="T17" fmla="*/ 118 h 239"/>
              <a:gd name="T18" fmla="*/ 71 w 442"/>
              <a:gd name="T19" fmla="*/ 118 h 239"/>
              <a:gd name="T20" fmla="*/ 75 w 442"/>
              <a:gd name="T21" fmla="*/ 118 h 239"/>
              <a:gd name="T22" fmla="*/ 90 w 442"/>
              <a:gd name="T23" fmla="*/ 123 h 239"/>
              <a:gd name="T24" fmla="*/ 83 w 442"/>
              <a:gd name="T25" fmla="*/ 150 h 239"/>
              <a:gd name="T26" fmla="*/ 0 w 442"/>
              <a:gd name="T27" fmla="*/ 178 h 239"/>
              <a:gd name="T28" fmla="*/ 184 w 442"/>
              <a:gd name="T29" fmla="*/ 56 h 239"/>
              <a:gd name="T30" fmla="*/ 155 w 442"/>
              <a:gd name="T31" fmla="*/ 27 h 239"/>
              <a:gd name="T32" fmla="*/ 127 w 442"/>
              <a:gd name="T33" fmla="*/ 56 h 239"/>
              <a:gd name="T34" fmla="*/ 184 w 442"/>
              <a:gd name="T35" fmla="*/ 56 h 239"/>
              <a:gd name="T36" fmla="*/ 90 w 442"/>
              <a:gd name="T37" fmla="*/ 148 h 239"/>
              <a:gd name="T38" fmla="*/ 97 w 442"/>
              <a:gd name="T39" fmla="*/ 124 h 239"/>
              <a:gd name="T40" fmla="*/ 128 w 442"/>
              <a:gd name="T41" fmla="*/ 102 h 239"/>
              <a:gd name="T42" fmla="*/ 133 w 442"/>
              <a:gd name="T43" fmla="*/ 102 h 239"/>
              <a:gd name="T44" fmla="*/ 177 w 442"/>
              <a:gd name="T45" fmla="*/ 102 h 239"/>
              <a:gd name="T46" fmla="*/ 183 w 442"/>
              <a:gd name="T47" fmla="*/ 102 h 239"/>
              <a:gd name="T48" fmla="*/ 200 w 442"/>
              <a:gd name="T49" fmla="*/ 107 h 239"/>
              <a:gd name="T50" fmla="*/ 198 w 442"/>
              <a:gd name="T51" fmla="*/ 111 h 239"/>
              <a:gd name="T52" fmla="*/ 188 w 442"/>
              <a:gd name="T53" fmla="*/ 167 h 239"/>
              <a:gd name="T54" fmla="*/ 188 w 442"/>
              <a:gd name="T55" fmla="*/ 183 h 239"/>
              <a:gd name="T56" fmla="*/ 187 w 442"/>
              <a:gd name="T57" fmla="*/ 183 h 239"/>
              <a:gd name="T58" fmla="*/ 143 w 442"/>
              <a:gd name="T59" fmla="*/ 145 h 239"/>
              <a:gd name="T60" fmla="*/ 130 w 442"/>
              <a:gd name="T61" fmla="*/ 134 h 239"/>
              <a:gd name="T62" fmla="*/ 90 w 442"/>
              <a:gd name="T63" fmla="*/ 148 h 239"/>
              <a:gd name="T64" fmla="*/ 308 w 442"/>
              <a:gd name="T65" fmla="*/ 34 h 239"/>
              <a:gd name="T66" fmla="*/ 274 w 442"/>
              <a:gd name="T67" fmla="*/ 0 h 239"/>
              <a:gd name="T68" fmla="*/ 240 w 442"/>
              <a:gd name="T69" fmla="*/ 34 h 239"/>
              <a:gd name="T70" fmla="*/ 308 w 442"/>
              <a:gd name="T71" fmla="*/ 34 h 239"/>
              <a:gd name="T72" fmla="*/ 196 w 442"/>
              <a:gd name="T73" fmla="*/ 180 h 239"/>
              <a:gd name="T74" fmla="*/ 196 w 442"/>
              <a:gd name="T75" fmla="*/ 167 h 239"/>
              <a:gd name="T76" fmla="*/ 205 w 442"/>
              <a:gd name="T77" fmla="*/ 114 h 239"/>
              <a:gd name="T78" fmla="*/ 242 w 442"/>
              <a:gd name="T79" fmla="*/ 88 h 239"/>
              <a:gd name="T80" fmla="*/ 248 w 442"/>
              <a:gd name="T81" fmla="*/ 88 h 239"/>
              <a:gd name="T82" fmla="*/ 299 w 442"/>
              <a:gd name="T83" fmla="*/ 88 h 239"/>
              <a:gd name="T84" fmla="*/ 305 w 442"/>
              <a:gd name="T85" fmla="*/ 88 h 239"/>
              <a:gd name="T86" fmla="*/ 342 w 442"/>
              <a:gd name="T87" fmla="*/ 114 h 239"/>
              <a:gd name="T88" fmla="*/ 346 w 442"/>
              <a:gd name="T89" fmla="*/ 123 h 239"/>
              <a:gd name="T90" fmla="*/ 196 w 442"/>
              <a:gd name="T91" fmla="*/ 180 h 239"/>
              <a:gd name="T92" fmla="*/ 347 w 442"/>
              <a:gd name="T93" fmla="*/ 96 h 239"/>
              <a:gd name="T94" fmla="*/ 360 w 442"/>
              <a:gd name="T95" fmla="*/ 129 h 239"/>
              <a:gd name="T96" fmla="*/ 185 w 442"/>
              <a:gd name="T97" fmla="*/ 195 h 239"/>
              <a:gd name="T98" fmla="*/ 136 w 442"/>
              <a:gd name="T99" fmla="*/ 153 h 239"/>
              <a:gd name="T100" fmla="*/ 128 w 442"/>
              <a:gd name="T101" fmla="*/ 146 h 239"/>
              <a:gd name="T102" fmla="*/ 118 w 442"/>
              <a:gd name="T103" fmla="*/ 149 h 239"/>
              <a:gd name="T104" fmla="*/ 1 w 442"/>
              <a:gd name="T105" fmla="*/ 188 h 239"/>
              <a:gd name="T106" fmla="*/ 13 w 442"/>
              <a:gd name="T107" fmla="*/ 224 h 239"/>
              <a:gd name="T108" fmla="*/ 120 w 442"/>
              <a:gd name="T109" fmla="*/ 189 h 239"/>
              <a:gd name="T110" fmla="*/ 169 w 442"/>
              <a:gd name="T111" fmla="*/ 231 h 239"/>
              <a:gd name="T112" fmla="*/ 178 w 442"/>
              <a:gd name="T113" fmla="*/ 239 h 239"/>
              <a:gd name="T114" fmla="*/ 189 w 442"/>
              <a:gd name="T115" fmla="*/ 235 h 239"/>
              <a:gd name="T116" fmla="*/ 373 w 442"/>
              <a:gd name="T117" fmla="*/ 164 h 239"/>
              <a:gd name="T118" fmla="*/ 385 w 442"/>
              <a:gd name="T119" fmla="*/ 195 h 239"/>
              <a:gd name="T120" fmla="*/ 442 w 442"/>
              <a:gd name="T121" fmla="*/ 114 h 239"/>
              <a:gd name="T122" fmla="*/ 347 w 442"/>
              <a:gd name="T123" fmla="*/ 9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2" h="239">
                <a:moveTo>
                  <a:pt x="76" y="81"/>
                </a:moveTo>
                <a:cubicBezTo>
                  <a:pt x="76" y="68"/>
                  <a:pt x="68" y="57"/>
                  <a:pt x="53" y="57"/>
                </a:cubicBezTo>
                <a:cubicBezTo>
                  <a:pt x="38" y="57"/>
                  <a:pt x="30" y="68"/>
                  <a:pt x="30" y="81"/>
                </a:cubicBezTo>
                <a:cubicBezTo>
                  <a:pt x="30" y="131"/>
                  <a:pt x="77" y="130"/>
                  <a:pt x="76" y="81"/>
                </a:cubicBezTo>
                <a:close/>
                <a:moveTo>
                  <a:pt x="0" y="178"/>
                </a:moveTo>
                <a:cubicBezTo>
                  <a:pt x="0" y="173"/>
                  <a:pt x="0" y="173"/>
                  <a:pt x="0" y="173"/>
                </a:cubicBezTo>
                <a:cubicBezTo>
                  <a:pt x="0" y="160"/>
                  <a:pt x="0" y="146"/>
                  <a:pt x="6" y="136"/>
                </a:cubicBezTo>
                <a:cubicBezTo>
                  <a:pt x="11" y="126"/>
                  <a:pt x="20" y="118"/>
                  <a:pt x="31" y="118"/>
                </a:cubicBezTo>
                <a:cubicBezTo>
                  <a:pt x="35" y="118"/>
                  <a:pt x="35" y="118"/>
                  <a:pt x="35" y="118"/>
                </a:cubicBezTo>
                <a:cubicBezTo>
                  <a:pt x="46" y="127"/>
                  <a:pt x="61" y="127"/>
                  <a:pt x="71" y="118"/>
                </a:cubicBezTo>
                <a:cubicBezTo>
                  <a:pt x="75" y="118"/>
                  <a:pt x="75" y="118"/>
                  <a:pt x="75" y="118"/>
                </a:cubicBezTo>
                <a:cubicBezTo>
                  <a:pt x="81" y="118"/>
                  <a:pt x="86" y="120"/>
                  <a:pt x="90" y="123"/>
                </a:cubicBezTo>
                <a:cubicBezTo>
                  <a:pt x="86" y="131"/>
                  <a:pt x="84" y="141"/>
                  <a:pt x="83" y="150"/>
                </a:cubicBezTo>
                <a:cubicBezTo>
                  <a:pt x="0" y="178"/>
                  <a:pt x="0" y="178"/>
                  <a:pt x="0" y="178"/>
                </a:cubicBezTo>
                <a:close/>
                <a:moveTo>
                  <a:pt x="184" y="56"/>
                </a:moveTo>
                <a:cubicBezTo>
                  <a:pt x="184" y="40"/>
                  <a:pt x="173" y="27"/>
                  <a:pt x="155" y="27"/>
                </a:cubicBezTo>
                <a:cubicBezTo>
                  <a:pt x="137" y="27"/>
                  <a:pt x="127" y="40"/>
                  <a:pt x="127" y="56"/>
                </a:cubicBezTo>
                <a:cubicBezTo>
                  <a:pt x="127" y="118"/>
                  <a:pt x="185" y="117"/>
                  <a:pt x="184" y="56"/>
                </a:cubicBezTo>
                <a:close/>
                <a:moveTo>
                  <a:pt x="90" y="148"/>
                </a:moveTo>
                <a:cubicBezTo>
                  <a:pt x="91" y="139"/>
                  <a:pt x="93" y="131"/>
                  <a:pt x="97" y="124"/>
                </a:cubicBezTo>
                <a:cubicBezTo>
                  <a:pt x="103" y="113"/>
                  <a:pt x="115" y="102"/>
                  <a:pt x="128" y="102"/>
                </a:cubicBezTo>
                <a:cubicBezTo>
                  <a:pt x="133" y="102"/>
                  <a:pt x="133" y="102"/>
                  <a:pt x="133" y="102"/>
                </a:cubicBezTo>
                <a:cubicBezTo>
                  <a:pt x="146" y="114"/>
                  <a:pt x="165" y="114"/>
                  <a:pt x="177" y="102"/>
                </a:cubicBezTo>
                <a:cubicBezTo>
                  <a:pt x="183" y="102"/>
                  <a:pt x="183" y="102"/>
                  <a:pt x="183" y="102"/>
                </a:cubicBezTo>
                <a:cubicBezTo>
                  <a:pt x="189" y="102"/>
                  <a:pt x="195" y="104"/>
                  <a:pt x="200" y="107"/>
                </a:cubicBezTo>
                <a:cubicBezTo>
                  <a:pt x="199" y="109"/>
                  <a:pt x="198" y="110"/>
                  <a:pt x="198" y="111"/>
                </a:cubicBezTo>
                <a:cubicBezTo>
                  <a:pt x="189" y="127"/>
                  <a:pt x="188" y="149"/>
                  <a:pt x="188" y="167"/>
                </a:cubicBezTo>
                <a:cubicBezTo>
                  <a:pt x="188" y="183"/>
                  <a:pt x="188" y="183"/>
                  <a:pt x="188" y="183"/>
                </a:cubicBezTo>
                <a:cubicBezTo>
                  <a:pt x="187" y="183"/>
                  <a:pt x="187" y="183"/>
                  <a:pt x="187" y="183"/>
                </a:cubicBezTo>
                <a:cubicBezTo>
                  <a:pt x="143" y="145"/>
                  <a:pt x="143" y="145"/>
                  <a:pt x="143" y="145"/>
                </a:cubicBezTo>
                <a:cubicBezTo>
                  <a:pt x="130" y="134"/>
                  <a:pt x="130" y="134"/>
                  <a:pt x="130" y="134"/>
                </a:cubicBezTo>
                <a:cubicBezTo>
                  <a:pt x="90" y="148"/>
                  <a:pt x="90" y="148"/>
                  <a:pt x="90" y="148"/>
                </a:cubicBezTo>
                <a:close/>
                <a:moveTo>
                  <a:pt x="308" y="34"/>
                </a:moveTo>
                <a:cubicBezTo>
                  <a:pt x="307" y="16"/>
                  <a:pt x="294" y="0"/>
                  <a:pt x="274" y="0"/>
                </a:cubicBezTo>
                <a:cubicBezTo>
                  <a:pt x="252" y="0"/>
                  <a:pt x="240" y="15"/>
                  <a:pt x="240" y="34"/>
                </a:cubicBezTo>
                <a:cubicBezTo>
                  <a:pt x="240" y="107"/>
                  <a:pt x="308" y="106"/>
                  <a:pt x="308" y="34"/>
                </a:cubicBezTo>
                <a:close/>
                <a:moveTo>
                  <a:pt x="196" y="180"/>
                </a:moveTo>
                <a:cubicBezTo>
                  <a:pt x="196" y="167"/>
                  <a:pt x="196" y="167"/>
                  <a:pt x="196" y="167"/>
                </a:cubicBezTo>
                <a:cubicBezTo>
                  <a:pt x="196" y="149"/>
                  <a:pt x="197" y="129"/>
                  <a:pt x="205" y="114"/>
                </a:cubicBezTo>
                <a:cubicBezTo>
                  <a:pt x="212" y="100"/>
                  <a:pt x="226" y="88"/>
                  <a:pt x="242" y="88"/>
                </a:cubicBezTo>
                <a:cubicBezTo>
                  <a:pt x="248" y="88"/>
                  <a:pt x="248" y="88"/>
                  <a:pt x="248" y="88"/>
                </a:cubicBezTo>
                <a:cubicBezTo>
                  <a:pt x="263" y="102"/>
                  <a:pt x="285" y="102"/>
                  <a:pt x="299" y="88"/>
                </a:cubicBezTo>
                <a:cubicBezTo>
                  <a:pt x="305" y="88"/>
                  <a:pt x="305" y="88"/>
                  <a:pt x="305" y="88"/>
                </a:cubicBezTo>
                <a:cubicBezTo>
                  <a:pt x="321" y="88"/>
                  <a:pt x="335" y="100"/>
                  <a:pt x="342" y="114"/>
                </a:cubicBezTo>
                <a:cubicBezTo>
                  <a:pt x="344" y="117"/>
                  <a:pt x="345" y="120"/>
                  <a:pt x="346" y="123"/>
                </a:cubicBezTo>
                <a:cubicBezTo>
                  <a:pt x="196" y="180"/>
                  <a:pt x="196" y="180"/>
                  <a:pt x="196" y="180"/>
                </a:cubicBezTo>
                <a:close/>
                <a:moveTo>
                  <a:pt x="347" y="96"/>
                </a:moveTo>
                <a:cubicBezTo>
                  <a:pt x="360" y="129"/>
                  <a:pt x="360" y="129"/>
                  <a:pt x="360" y="129"/>
                </a:cubicBezTo>
                <a:cubicBezTo>
                  <a:pt x="185" y="195"/>
                  <a:pt x="185" y="195"/>
                  <a:pt x="185" y="195"/>
                </a:cubicBezTo>
                <a:cubicBezTo>
                  <a:pt x="136" y="153"/>
                  <a:pt x="136" y="153"/>
                  <a:pt x="136" y="153"/>
                </a:cubicBezTo>
                <a:cubicBezTo>
                  <a:pt x="128" y="146"/>
                  <a:pt x="128" y="146"/>
                  <a:pt x="128" y="146"/>
                </a:cubicBezTo>
                <a:cubicBezTo>
                  <a:pt x="118" y="149"/>
                  <a:pt x="118" y="149"/>
                  <a:pt x="118" y="149"/>
                </a:cubicBezTo>
                <a:cubicBezTo>
                  <a:pt x="1" y="188"/>
                  <a:pt x="1" y="188"/>
                  <a:pt x="1" y="188"/>
                </a:cubicBezTo>
                <a:cubicBezTo>
                  <a:pt x="13" y="224"/>
                  <a:pt x="13" y="224"/>
                  <a:pt x="13" y="224"/>
                </a:cubicBezTo>
                <a:cubicBezTo>
                  <a:pt x="120" y="189"/>
                  <a:pt x="120" y="189"/>
                  <a:pt x="120" y="189"/>
                </a:cubicBezTo>
                <a:cubicBezTo>
                  <a:pt x="169" y="231"/>
                  <a:pt x="169" y="231"/>
                  <a:pt x="169" y="231"/>
                </a:cubicBezTo>
                <a:cubicBezTo>
                  <a:pt x="178" y="239"/>
                  <a:pt x="178" y="239"/>
                  <a:pt x="178" y="239"/>
                </a:cubicBezTo>
                <a:cubicBezTo>
                  <a:pt x="189" y="235"/>
                  <a:pt x="189" y="235"/>
                  <a:pt x="189" y="235"/>
                </a:cubicBezTo>
                <a:cubicBezTo>
                  <a:pt x="373" y="164"/>
                  <a:pt x="373" y="164"/>
                  <a:pt x="373" y="164"/>
                </a:cubicBezTo>
                <a:cubicBezTo>
                  <a:pt x="385" y="195"/>
                  <a:pt x="385" y="195"/>
                  <a:pt x="385" y="195"/>
                </a:cubicBezTo>
                <a:cubicBezTo>
                  <a:pt x="442" y="114"/>
                  <a:pt x="442" y="114"/>
                  <a:pt x="442" y="114"/>
                </a:cubicBezTo>
                <a:cubicBezTo>
                  <a:pt x="347" y="96"/>
                  <a:pt x="347" y="96"/>
                  <a:pt x="347" y="9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pic>
        <p:nvPicPr>
          <p:cNvPr id="3" name="Picture 2">
            <a:extLst>
              <a:ext uri="{FF2B5EF4-FFF2-40B4-BE49-F238E27FC236}">
                <a16:creationId xmlns:a16="http://schemas.microsoft.com/office/drawing/2014/main" id="{5E276130-EF24-4D9A-A84A-C661C97E0E71}"/>
              </a:ext>
            </a:extLst>
          </p:cNvPr>
          <p:cNvPicPr>
            <a:picLocks noChangeAspect="1"/>
          </p:cNvPicPr>
          <p:nvPr/>
        </p:nvPicPr>
        <p:blipFill rotWithShape="1">
          <a:blip r:embed="rId2">
            <a:clrChange>
              <a:clrFrom>
                <a:srgbClr val="FFFFFF"/>
              </a:clrFrom>
              <a:clrTo>
                <a:srgbClr val="FFFFFF">
                  <a:alpha val="0"/>
                </a:srgbClr>
              </a:clrTo>
            </a:clrChange>
          </a:blip>
          <a:srcRect t="24057"/>
          <a:stretch/>
        </p:blipFill>
        <p:spPr>
          <a:xfrm>
            <a:off x="1397731" y="3970471"/>
            <a:ext cx="961664" cy="539363"/>
          </a:xfrm>
          <a:prstGeom prst="rect">
            <a:avLst/>
          </a:prstGeom>
        </p:spPr>
      </p:pic>
      <p:sp>
        <p:nvSpPr>
          <p:cNvPr id="15" name="Rectangle 14">
            <a:extLst>
              <a:ext uri="{FF2B5EF4-FFF2-40B4-BE49-F238E27FC236}">
                <a16:creationId xmlns:a16="http://schemas.microsoft.com/office/drawing/2014/main" id="{C5479BA1-A90C-44EA-B396-DD389F287C75}"/>
              </a:ext>
            </a:extLst>
          </p:cNvPr>
          <p:cNvSpPr/>
          <p:nvPr/>
        </p:nvSpPr>
        <p:spPr>
          <a:xfrm>
            <a:off x="228599" y="6611779"/>
            <a:ext cx="3817071" cy="246221"/>
          </a:xfrm>
          <a:prstGeom prst="rect">
            <a:avLst/>
          </a:prstGeom>
        </p:spPr>
        <p:txBody>
          <a:bodyPr wrap="none">
            <a:spAutoFit/>
          </a:bodyPr>
          <a:lstStyle/>
          <a:p>
            <a:r>
              <a:rPr lang="fr-FR" sz="1000" b="1" dirty="0">
                <a:solidFill>
                  <a:srgbClr val="000000"/>
                </a:solidFill>
                <a:latin typeface="+mj-lt"/>
                <a:cs typeface="Arial"/>
              </a:rPr>
              <a:t> Source : </a:t>
            </a:r>
            <a:r>
              <a:rPr lang="fr-FR" sz="1000" dirty="0">
                <a:solidFill>
                  <a:srgbClr val="000000"/>
                </a:solidFill>
                <a:latin typeface="+mj-lt"/>
                <a:cs typeface="Arial"/>
                <a:hlinkClick r:id="rId3"/>
              </a:rPr>
              <a:t>WHO 2021 Optimal Formulary</a:t>
            </a:r>
            <a:r>
              <a:rPr lang="fr-FR" sz="1000" b="1" dirty="0">
                <a:solidFill>
                  <a:srgbClr val="000000"/>
                </a:solidFill>
                <a:latin typeface="+mj-lt"/>
                <a:cs typeface="Arial"/>
              </a:rPr>
              <a:t>; </a:t>
            </a:r>
            <a:r>
              <a:rPr lang="en-GB" sz="1000" kern="0" dirty="0">
                <a:solidFill>
                  <a:srgbClr val="000000"/>
                </a:solidFill>
                <a:latin typeface="+mj-lt"/>
                <a:cs typeface="Arial"/>
                <a:hlinkClick r:id="rId4"/>
              </a:rPr>
              <a:t>WHO 2021 ART Guidelines</a:t>
            </a:r>
            <a:r>
              <a:rPr lang="en-GB" sz="1000" kern="0" dirty="0">
                <a:solidFill>
                  <a:srgbClr val="000000"/>
                </a:solidFill>
                <a:latin typeface="+mj-lt"/>
                <a:cs typeface="Arial"/>
              </a:rPr>
              <a:t>;</a:t>
            </a:r>
            <a:endParaRPr lang="fr-FR" sz="1000" dirty="0">
              <a:solidFill>
                <a:srgbClr val="000000"/>
              </a:solidFill>
              <a:latin typeface="+mj-lt"/>
              <a:cs typeface="Arial"/>
            </a:endParaRPr>
          </a:p>
        </p:txBody>
      </p:sp>
      <p:sp>
        <p:nvSpPr>
          <p:cNvPr id="19" name="TextBox 18">
            <a:extLst>
              <a:ext uri="{FF2B5EF4-FFF2-40B4-BE49-F238E27FC236}">
                <a16:creationId xmlns:a16="http://schemas.microsoft.com/office/drawing/2014/main" id="{9D99DE39-A29E-46F7-9A05-5C1735F5E300}"/>
              </a:ext>
            </a:extLst>
          </p:cNvPr>
          <p:cNvSpPr txBox="1"/>
          <p:nvPr/>
        </p:nvSpPr>
        <p:spPr>
          <a:xfrm>
            <a:off x="227970" y="5388524"/>
            <a:ext cx="8632809" cy="1046824"/>
          </a:xfrm>
          <a:prstGeom prst="rect">
            <a:avLst/>
          </a:prstGeom>
          <a:noFill/>
          <a:ln w="28575">
            <a:noFill/>
            <a:prstDash val="dash"/>
          </a:ln>
        </p:spPr>
        <p:txBody>
          <a:bodyPr wrap="square" anchor="ctr">
            <a:noAutofit/>
          </a:bodyPr>
          <a:lstStyle/>
          <a:p>
            <a:pPr marL="468630" indent="-285750">
              <a:lnSpc>
                <a:spcPct val="90000"/>
              </a:lnSpc>
              <a:spcBef>
                <a:spcPts val="0"/>
              </a:spcBef>
              <a:spcAft>
                <a:spcPts val="600"/>
              </a:spcAft>
              <a:buFont typeface="Arial" panose="020B0604020202020204" pitchFamily="34" charset="0"/>
              <a:buChar char="•"/>
            </a:pPr>
            <a:r>
              <a:rPr lang="en-GB" sz="1900" dirty="0">
                <a:effectLst/>
                <a:latin typeface="Calibri" panose="020F0502020204030204" pitchFamily="34" charset="0"/>
                <a:ea typeface="Calibri" panose="020F0502020204030204" pitchFamily="34" charset="0"/>
                <a:cs typeface="Times New Roman" panose="02020603050405020304" pitchFamily="18" charset="0"/>
              </a:rPr>
              <a:t>Children failing their current regimen should </a:t>
            </a:r>
            <a:r>
              <a:rPr lang="en-GB" sz="1900" b="1" dirty="0">
                <a:effectLst/>
                <a:latin typeface="Calibri" panose="020F0502020204030204" pitchFamily="34" charset="0"/>
                <a:ea typeface="Calibri" panose="020F0502020204030204" pitchFamily="34" charset="0"/>
                <a:cs typeface="Times New Roman" panose="02020603050405020304" pitchFamily="18" charset="0"/>
              </a:rPr>
              <a:t>undergo counselling to identify and limit any adherence barriers to maximize their chance of success on their new pDTG-based regimen.</a:t>
            </a:r>
            <a:r>
              <a:rPr lang="en-GB" sz="1900" dirty="0">
                <a:effectLst/>
                <a:latin typeface="Calibri" panose="020F0502020204030204" pitchFamily="34" charset="0"/>
                <a:ea typeface="Calibri" panose="020F0502020204030204" pitchFamily="34" charset="0"/>
                <a:cs typeface="Times New Roman" panose="02020603050405020304" pitchFamily="18" charset="0"/>
              </a:rPr>
              <a:t> An </a:t>
            </a:r>
            <a:r>
              <a:rPr lang="en-GB" sz="1900" b="1" dirty="0">
                <a:effectLst/>
                <a:latin typeface="Calibri" panose="020F0502020204030204" pitchFamily="34" charset="0"/>
                <a:ea typeface="Calibri" panose="020F0502020204030204" pitchFamily="34" charset="0"/>
                <a:cs typeface="Times New Roman" panose="02020603050405020304" pitchFamily="18" charset="0"/>
              </a:rPr>
              <a:t>assessment of resistance to partner drugs </a:t>
            </a:r>
            <a:r>
              <a:rPr lang="en-GB" sz="1900" dirty="0">
                <a:effectLst/>
                <a:latin typeface="Calibri" panose="020F0502020204030204" pitchFamily="34" charset="0"/>
                <a:ea typeface="Calibri" panose="020F0502020204030204" pitchFamily="34" charset="0"/>
                <a:cs typeface="Times New Roman" panose="02020603050405020304" pitchFamily="18" charset="0"/>
              </a:rPr>
              <a:t>in their current regimen is also warranted to inform future treatment decisions.</a:t>
            </a:r>
            <a:endParaRPr lang="en-GB" sz="1900" dirty="0">
              <a:solidFill>
                <a:srgbClr val="FF0000"/>
              </a:solidFill>
              <a:latin typeface="Calibri" panose="020F0502020204030204" pitchFamily="34" charset="0"/>
            </a:endParaRPr>
          </a:p>
        </p:txBody>
      </p:sp>
    </p:spTree>
    <p:extLst>
      <p:ext uri="{BB962C8B-B14F-4D97-AF65-F5344CB8AC3E}">
        <p14:creationId xmlns:p14="http://schemas.microsoft.com/office/powerpoint/2010/main" val="1978981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4A128-F150-46B3-A84A-93C069B75B4C}"/>
              </a:ext>
            </a:extLst>
          </p:cNvPr>
          <p:cNvSpPr>
            <a:spLocks noGrp="1"/>
          </p:cNvSpPr>
          <p:nvPr>
            <p:ph type="title"/>
          </p:nvPr>
        </p:nvSpPr>
        <p:spPr/>
        <p:txBody>
          <a:bodyPr>
            <a:normAutofit/>
          </a:bodyPr>
          <a:lstStyle/>
          <a:p>
            <a:r>
              <a:rPr lang="en-GB" sz="2000" b="1" dirty="0"/>
              <a:t>pDTG 10 mg is a scored, dispersible tablet and can be swallowed directly or dispersed in water</a:t>
            </a:r>
          </a:p>
        </p:txBody>
      </p:sp>
      <p:sp>
        <p:nvSpPr>
          <p:cNvPr id="10" name="Rectangle 9">
            <a:extLst>
              <a:ext uri="{FF2B5EF4-FFF2-40B4-BE49-F238E27FC236}">
                <a16:creationId xmlns:a16="http://schemas.microsoft.com/office/drawing/2014/main" id="{7E5CF77A-2F4B-4841-8632-AB35930EDB2B}"/>
              </a:ext>
            </a:extLst>
          </p:cNvPr>
          <p:cNvSpPr/>
          <p:nvPr/>
        </p:nvSpPr>
        <p:spPr>
          <a:xfrm>
            <a:off x="1575421" y="1050522"/>
            <a:ext cx="7314790" cy="1153724"/>
          </a:xfrm>
          <a:prstGeom prst="rect">
            <a:avLst/>
          </a:prstGeom>
          <a:solidFill>
            <a:schemeClr val="accent5">
              <a:lumMod val="20000"/>
              <a:lumOff val="80000"/>
            </a:schemeClr>
          </a:solidFill>
          <a:ln w="12700">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marL="285750" indent="-285750">
              <a:spcBef>
                <a:spcPts val="500"/>
              </a:spcBef>
              <a:buFont typeface="Arial" panose="020B0604020202020204" pitchFamily="34" charset="0"/>
              <a:buChar char="•"/>
            </a:pPr>
            <a:r>
              <a:rPr lang="en-GB" sz="1700" dirty="0">
                <a:solidFill>
                  <a:schemeClr val="tx1"/>
                </a:solidFill>
                <a:latin typeface="Calibri" panose="020F0502020204030204" pitchFamily="34" charset="0"/>
              </a:rPr>
              <a:t>pDTG is a scored, dispersible tablet (DT). Dispersible formulation allows </a:t>
            </a:r>
            <a:r>
              <a:rPr lang="en-GB" sz="1700" b="1" dirty="0">
                <a:solidFill>
                  <a:schemeClr val="tx1"/>
                </a:solidFill>
                <a:latin typeface="Calibri" panose="020F0502020204030204" pitchFamily="34" charset="0"/>
              </a:rPr>
              <a:t>pDTG to be easily administered to children by dispersing and drinking the medicine in a small amount</a:t>
            </a:r>
            <a:r>
              <a:rPr lang="en-GB" sz="1700" b="1" dirty="0">
                <a:solidFill>
                  <a:srgbClr val="FF0000"/>
                </a:solidFill>
                <a:latin typeface="Calibri" panose="020F0502020204030204" pitchFamily="34" charset="0"/>
              </a:rPr>
              <a:t> </a:t>
            </a:r>
            <a:r>
              <a:rPr lang="en-GB" sz="1700" b="1" dirty="0">
                <a:solidFill>
                  <a:schemeClr val="tx1"/>
                </a:solidFill>
                <a:latin typeface="Calibri" panose="020F0502020204030204" pitchFamily="34" charset="0"/>
              </a:rPr>
              <a:t>of water</a:t>
            </a:r>
            <a:r>
              <a:rPr lang="en-GB" sz="1700" dirty="0">
                <a:solidFill>
                  <a:schemeClr val="tx1"/>
                </a:solidFill>
                <a:latin typeface="Calibri" panose="020F0502020204030204" pitchFamily="34" charset="0"/>
              </a:rPr>
              <a:t>, rather than having to swallow multiple pills, pellets, or granule formulations. </a:t>
            </a:r>
          </a:p>
        </p:txBody>
      </p:sp>
      <p:sp>
        <p:nvSpPr>
          <p:cNvPr id="11" name="Rectangle 10">
            <a:extLst>
              <a:ext uri="{FF2B5EF4-FFF2-40B4-BE49-F238E27FC236}">
                <a16:creationId xmlns:a16="http://schemas.microsoft.com/office/drawing/2014/main" id="{696399F1-B84D-43AE-8CDE-7417277C4155}"/>
              </a:ext>
            </a:extLst>
          </p:cNvPr>
          <p:cNvSpPr/>
          <p:nvPr/>
        </p:nvSpPr>
        <p:spPr>
          <a:xfrm>
            <a:off x="1054863" y="4350700"/>
            <a:ext cx="7835346" cy="883462"/>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buSzPts val="1000"/>
              <a:tabLst>
                <a:tab pos="914400" algn="l"/>
              </a:tabLst>
            </a:pPr>
            <a:r>
              <a:rPr lang="en-GB" sz="14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Co-</a:t>
            </a:r>
            <a:r>
              <a:rPr lang="en-GB"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administration with ABC/3TC 120/60 mg DT:</a:t>
            </a:r>
            <a:r>
              <a:rPr lang="en-GB"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pDTG can be </a:t>
            </a:r>
            <a:r>
              <a:rPr lang="en-GB"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dispersed and administered in the </a:t>
            </a:r>
            <a:r>
              <a:rPr lang="en-GB" sz="14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same</a:t>
            </a:r>
            <a:r>
              <a:rPr lang="en-GB"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solution of clean water as ABC/3TC 120/60 mg DT</a:t>
            </a:r>
            <a:r>
              <a:rPr lang="en-GB"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t>
            </a:r>
            <a:r>
              <a:rPr lang="en-GB" sz="1400"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 When dispersing both products together, use 10-20 mL (2-4 teaspoons) of clean water and</a:t>
            </a:r>
            <a:r>
              <a:rPr lang="en-GB"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GB"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ensure both medicines are properly dissolved </a:t>
            </a:r>
            <a:r>
              <a:rPr lang="en-GB"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before administering. If not dissolved (i.e., lumping occurs), stir and slowly add water until all DTs are dissolved.</a:t>
            </a:r>
            <a:endParaRPr lang="en-GB"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36654971-C8BC-4517-ACEC-5CD55CDD9ECC}"/>
              </a:ext>
            </a:extLst>
          </p:cNvPr>
          <p:cNvSpPr/>
          <p:nvPr/>
        </p:nvSpPr>
        <p:spPr>
          <a:xfrm>
            <a:off x="1054864" y="5288091"/>
            <a:ext cx="7835346" cy="601899"/>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GB" sz="1400" b="1" dirty="0">
                <a:solidFill>
                  <a:schemeClr val="tx1"/>
                </a:solidFill>
              </a:rPr>
              <a:t>Other liquids/foods (e.g. juice, milk, yoghurt, porridge): If a child is unable to use water, other age-appropriate liquids or foods may be used</a:t>
            </a:r>
            <a:r>
              <a:rPr lang="en-GB" sz="1400" dirty="0">
                <a:solidFill>
                  <a:schemeClr val="tx1"/>
                </a:solidFill>
              </a:rPr>
              <a:t>. Follow the above volume recommendations to ensure the child takes the full dose. If mixing with foods, the tablets can be crushed to aid in dissolution.</a:t>
            </a:r>
          </a:p>
        </p:txBody>
      </p:sp>
      <p:pic>
        <p:nvPicPr>
          <p:cNvPr id="6" name="Picture 5" descr="A picture containing remote, person, video, food&#10;&#10;Description automatically generated">
            <a:extLst>
              <a:ext uri="{FF2B5EF4-FFF2-40B4-BE49-F238E27FC236}">
                <a16:creationId xmlns:a16="http://schemas.microsoft.com/office/drawing/2014/main" id="{21C67311-54BA-436D-806E-E0AAC06F49BC}"/>
              </a:ext>
            </a:extLst>
          </p:cNvPr>
          <p:cNvPicPr>
            <a:picLocks noChangeAspect="1"/>
          </p:cNvPicPr>
          <p:nvPr/>
        </p:nvPicPr>
        <p:blipFill rotWithShape="1">
          <a:blip r:embed="rId2">
            <a:extLst>
              <a:ext uri="{28A0092B-C50C-407E-A947-70E740481C1C}">
                <a14:useLocalDpi xmlns:a14="http://schemas.microsoft.com/office/drawing/2010/main" val="0"/>
              </a:ext>
            </a:extLst>
          </a:blip>
          <a:srcRect l="51468" t="34837" r="17065" b="27320"/>
          <a:stretch/>
        </p:blipFill>
        <p:spPr>
          <a:xfrm>
            <a:off x="203410" y="1044337"/>
            <a:ext cx="1254329" cy="1159909"/>
          </a:xfrm>
          <a:prstGeom prst="rect">
            <a:avLst/>
          </a:prstGeom>
        </p:spPr>
      </p:pic>
      <p:sp>
        <p:nvSpPr>
          <p:cNvPr id="3" name="Rectangle 2">
            <a:extLst>
              <a:ext uri="{FF2B5EF4-FFF2-40B4-BE49-F238E27FC236}">
                <a16:creationId xmlns:a16="http://schemas.microsoft.com/office/drawing/2014/main" id="{D7D2B411-FC22-410A-BF93-2FF2E1347861}"/>
              </a:ext>
            </a:extLst>
          </p:cNvPr>
          <p:cNvSpPr/>
          <p:nvPr/>
        </p:nvSpPr>
        <p:spPr bwMode="auto">
          <a:xfrm>
            <a:off x="203410" y="2339924"/>
            <a:ext cx="8686800" cy="336409"/>
          </a:xfrm>
          <a:prstGeom prst="rect">
            <a:avLst/>
          </a:prstGeom>
          <a:solidFill>
            <a:schemeClr val="accent5">
              <a:lumMod val="75000"/>
            </a:schemeClr>
          </a:solidFill>
          <a:ln w="28575">
            <a:solidFill>
              <a:schemeClr val="accent5">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strike="noStrike" kern="1200" cap="none" spc="0" normalizeH="0" baseline="0" dirty="0">
                <a:ln>
                  <a:noFill/>
                </a:ln>
                <a:solidFill>
                  <a:schemeClr val="bg1"/>
                </a:solidFill>
                <a:effectLst/>
                <a:uLnTx/>
                <a:uFillTx/>
                <a:latin typeface="Calibri"/>
                <a:ea typeface="+mn-ea"/>
                <a:cs typeface="Arial"/>
              </a:rPr>
              <a:t>Administration Instructions</a:t>
            </a:r>
          </a:p>
        </p:txBody>
      </p:sp>
      <p:sp>
        <p:nvSpPr>
          <p:cNvPr id="5" name="Rectangle 4">
            <a:extLst>
              <a:ext uri="{FF2B5EF4-FFF2-40B4-BE49-F238E27FC236}">
                <a16:creationId xmlns:a16="http://schemas.microsoft.com/office/drawing/2014/main" id="{D5AFF58D-5369-43F5-A582-D3860755770A}"/>
              </a:ext>
            </a:extLst>
          </p:cNvPr>
          <p:cNvSpPr/>
          <p:nvPr/>
        </p:nvSpPr>
        <p:spPr>
          <a:xfrm>
            <a:off x="203410" y="2702837"/>
            <a:ext cx="8686800" cy="4055772"/>
          </a:xfrm>
          <a:prstGeom prst="rect">
            <a:avLst/>
          </a:prstGeom>
          <a:noFill/>
          <a:ln w="28575" cap="flat" cmpd="sng" algn="ctr">
            <a:solidFill>
              <a:schemeClr val="accent5">
                <a:lumMod val="75000"/>
              </a:schemeClr>
            </a:solidFill>
            <a:prstDash val="solid"/>
          </a:ln>
          <a:effectLst/>
        </p:spPr>
        <p:txBody>
          <a:bodyPr rtlCol="0" anchor="ctr"/>
          <a:lstStyle/>
          <a:p>
            <a:pPr marL="1200150" lvl="2" indent="-285750">
              <a:spcBef>
                <a:spcPts val="300"/>
              </a:spcBef>
              <a:buFont typeface="Arial" panose="020B0604020202020204" pitchFamily="34" charset="0"/>
              <a:buChar char="•"/>
            </a:pPr>
            <a:endParaRPr lang="en-GB" sz="1600" dirty="0">
              <a:latin typeface="Calibri" panose="020F0502020204030204" pitchFamily="34" charset="0"/>
            </a:endParaRPr>
          </a:p>
        </p:txBody>
      </p:sp>
      <p:sp>
        <p:nvSpPr>
          <p:cNvPr id="20" name="TextBox 19">
            <a:extLst>
              <a:ext uri="{FF2B5EF4-FFF2-40B4-BE49-F238E27FC236}">
                <a16:creationId xmlns:a16="http://schemas.microsoft.com/office/drawing/2014/main" id="{BF529ED8-8436-4933-BD91-8811815CACA0}"/>
              </a:ext>
            </a:extLst>
          </p:cNvPr>
          <p:cNvSpPr txBox="1"/>
          <p:nvPr/>
        </p:nvSpPr>
        <p:spPr>
          <a:xfrm>
            <a:off x="1054863" y="2698472"/>
            <a:ext cx="7835346" cy="1664558"/>
          </a:xfrm>
          <a:prstGeom prst="rect">
            <a:avLst/>
          </a:prstGeom>
          <a:noFill/>
        </p:spPr>
        <p:txBody>
          <a:bodyPr wrap="square">
            <a:spAutoFit/>
          </a:bodyPr>
          <a:lstStyle/>
          <a:p>
            <a:pPr>
              <a:spcBef>
                <a:spcPts val="1000"/>
              </a:spcBef>
            </a:pPr>
            <a:r>
              <a:rPr lang="en-GB" sz="1400" dirty="0">
                <a:latin typeface="Calibri" panose="020F0502020204030204" pitchFamily="34" charset="0"/>
              </a:rPr>
              <a:t>Caregivers should be guided to </a:t>
            </a:r>
            <a:r>
              <a:rPr lang="en-GB" sz="1400" b="1" dirty="0">
                <a:latin typeface="Calibri" panose="020F0502020204030204" pitchFamily="34" charset="0"/>
              </a:rPr>
              <a:t>add the appropriate dose for weight of pDTG to clean water</a:t>
            </a:r>
            <a:r>
              <a:rPr lang="en-GB" sz="1400" dirty="0">
                <a:latin typeface="Calibri" panose="020F0502020204030204" pitchFamily="34" charset="0"/>
              </a:rPr>
              <a:t>, </a:t>
            </a:r>
            <a:r>
              <a:rPr lang="en-GB" sz="1400" b="1" dirty="0">
                <a:latin typeface="Calibri" panose="020F0502020204030204" pitchFamily="34" charset="0"/>
              </a:rPr>
              <a:t>stir until the tablet(s) dissolves</a:t>
            </a:r>
            <a:r>
              <a:rPr lang="en-GB" sz="1400" dirty="0">
                <a:latin typeface="Calibri" panose="020F0502020204030204" pitchFamily="34" charset="0"/>
              </a:rPr>
              <a:t>, and </a:t>
            </a:r>
            <a:r>
              <a:rPr lang="en-GB" sz="1400" b="1" dirty="0">
                <a:latin typeface="Calibri" panose="020F0502020204030204" pitchFamily="34" charset="0"/>
              </a:rPr>
              <a:t>administer to the child</a:t>
            </a:r>
            <a:r>
              <a:rPr lang="en-GB" sz="1400" dirty="0">
                <a:latin typeface="Calibri" panose="020F0502020204030204" pitchFamily="34" charset="0"/>
              </a:rPr>
              <a:t>.</a:t>
            </a:r>
            <a:endParaRPr lang="en-GB" sz="1400" dirty="0">
              <a:solidFill>
                <a:srgbClr val="FF0000"/>
              </a:solidFill>
              <a:latin typeface="Calibri" panose="020F0502020204030204" pitchFamily="34" charset="0"/>
            </a:endParaRPr>
          </a:p>
          <a:p>
            <a:pPr marL="742950" lvl="1" indent="-285750">
              <a:spcBef>
                <a:spcPts val="500"/>
              </a:spcBef>
              <a:buFont typeface="Arial" panose="020B0604020202020204" pitchFamily="34" charset="0"/>
              <a:buChar char="•"/>
            </a:pPr>
            <a:r>
              <a:rPr lang="en-GB" sz="1400" i="1" dirty="0">
                <a:latin typeface="Calibri" panose="020F0502020204030204" pitchFamily="34" charset="0"/>
              </a:rPr>
              <a:t>The child should drink all of the water straight away or within no more than 30 mins.</a:t>
            </a:r>
          </a:p>
          <a:p>
            <a:pPr marL="742950" lvl="1" indent="-285750">
              <a:spcBef>
                <a:spcPts val="0"/>
              </a:spcBef>
              <a:buFont typeface="Arial" panose="020B0604020202020204" pitchFamily="34" charset="0"/>
              <a:buChar char="•"/>
            </a:pPr>
            <a:r>
              <a:rPr lang="en-GB" sz="1400" i="1" dirty="0">
                <a:effectLst/>
                <a:latin typeface="Calibri" panose="020F0502020204030204" pitchFamily="34" charset="0"/>
                <a:ea typeface="Times New Roman" panose="02020603050405020304" pitchFamily="18" charset="0"/>
                <a:cs typeface="Times New Roman" panose="02020603050405020304" pitchFamily="18" charset="0"/>
              </a:rPr>
              <a:t>If dispersing between </a:t>
            </a:r>
            <a:r>
              <a:rPr lang="en-GB" sz="1400" i="1" dirty="0">
                <a:latin typeface="Calibri" panose="020F0502020204030204" pitchFamily="34" charset="0"/>
                <a:ea typeface="Times New Roman" panose="02020603050405020304" pitchFamily="18" charset="0"/>
                <a:cs typeface="Times New Roman" panose="02020603050405020304" pitchFamily="18" charset="0"/>
              </a:rPr>
              <a:t>0</a:t>
            </a:r>
            <a:r>
              <a:rPr lang="en-GB" sz="1400" i="1" dirty="0">
                <a:effectLst/>
                <a:latin typeface="Calibri" panose="020F0502020204030204" pitchFamily="34" charset="0"/>
                <a:ea typeface="Times New Roman" panose="02020603050405020304" pitchFamily="18" charset="0"/>
                <a:cs typeface="Times New Roman" panose="02020603050405020304" pitchFamily="18" charset="0"/>
              </a:rPr>
              <a:t>.5 or </a:t>
            </a:r>
            <a:r>
              <a:rPr lang="en-GB" sz="14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1.5 </a:t>
            </a:r>
            <a:r>
              <a:rPr lang="en-GB" sz="1400" i="1" dirty="0">
                <a:effectLst/>
                <a:latin typeface="Calibri" panose="020F0502020204030204" pitchFamily="34" charset="0"/>
                <a:ea typeface="Times New Roman" panose="02020603050405020304" pitchFamily="18" charset="0"/>
                <a:cs typeface="Times New Roman" panose="02020603050405020304" pitchFamily="18" charset="0"/>
              </a:rPr>
              <a:t>DTG 10 mg </a:t>
            </a:r>
            <a:r>
              <a:rPr lang="en-GB" sz="14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tablets, 5 </a:t>
            </a:r>
            <a:r>
              <a:rPr lang="en-GB" sz="1400" i="1" dirty="0">
                <a:effectLst/>
                <a:latin typeface="Calibri" panose="020F0502020204030204" pitchFamily="34" charset="0"/>
                <a:ea typeface="Times New Roman" panose="02020603050405020304" pitchFamily="18" charset="0"/>
                <a:cs typeface="Times New Roman" panose="02020603050405020304" pitchFamily="18" charset="0"/>
              </a:rPr>
              <a:t>mL </a:t>
            </a:r>
            <a:r>
              <a:rPr lang="en-GB" sz="1400" i="1" dirty="0">
                <a:latin typeface="Calibri" panose="020F0502020204030204" pitchFamily="34" charset="0"/>
                <a:ea typeface="Times New Roman" panose="02020603050405020304" pitchFamily="18" charset="0"/>
                <a:cs typeface="Times New Roman" panose="02020603050405020304" pitchFamily="18" charset="0"/>
              </a:rPr>
              <a:t>(</a:t>
            </a:r>
            <a:r>
              <a:rPr lang="en-GB" sz="1400" i="1" dirty="0">
                <a:effectLst/>
                <a:latin typeface="Calibri" panose="020F0502020204030204" pitchFamily="34" charset="0"/>
                <a:ea typeface="Times New Roman" panose="02020603050405020304" pitchFamily="18" charset="0"/>
                <a:cs typeface="Times New Roman" panose="02020603050405020304" pitchFamily="18" charset="0"/>
              </a:rPr>
              <a:t>1 teaspoon) of clean water should be used. When dispersing 2 or more tablets, 10 mL (2 teaspoons) of water </a:t>
            </a:r>
            <a:r>
              <a:rPr lang="en-GB" sz="14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should be used. </a:t>
            </a:r>
          </a:p>
          <a:p>
            <a:pPr marL="742950" lvl="1" indent="-285750">
              <a:spcBef>
                <a:spcPts val="0"/>
              </a:spcBef>
              <a:buFont typeface="Arial" panose="020B0604020202020204" pitchFamily="34" charset="0"/>
              <a:buChar char="•"/>
            </a:pPr>
            <a:r>
              <a:rPr lang="en-GB" sz="1400" i="1" dirty="0">
                <a:latin typeface="Calibri" panose="020F0502020204030204" pitchFamily="34" charset="0"/>
              </a:rPr>
              <a:t>If any medicine remains in the cup, add a small amount of additional water to the cup, swirl, and give to the child. Repeat as necessary.</a:t>
            </a:r>
            <a:endParaRPr lang="en-GB" sz="1400" i="1"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9" name="Picture 8" descr="A picture containing shape&#10;&#10;Description automatically generated">
            <a:extLst>
              <a:ext uri="{FF2B5EF4-FFF2-40B4-BE49-F238E27FC236}">
                <a16:creationId xmlns:a16="http://schemas.microsoft.com/office/drawing/2014/main" id="{4797A9C7-568E-4762-9DFF-3C6F6AAC9EC3}"/>
              </a:ext>
            </a:extLst>
          </p:cNvPr>
          <p:cNvPicPr>
            <a:picLocks noChangeAspect="1"/>
          </p:cNvPicPr>
          <p:nvPr/>
        </p:nvPicPr>
        <p:blipFill>
          <a:blip r:embed="rId3"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2384" y="2656473"/>
            <a:ext cx="884601" cy="884601"/>
          </a:xfrm>
          <a:prstGeom prst="rect">
            <a:avLst/>
          </a:prstGeom>
        </p:spPr>
      </p:pic>
      <p:pic>
        <p:nvPicPr>
          <p:cNvPr id="12" name="Picture 11" descr="A picture containing shape&#10;&#10;Description automatically generated">
            <a:extLst>
              <a:ext uri="{FF2B5EF4-FFF2-40B4-BE49-F238E27FC236}">
                <a16:creationId xmlns:a16="http://schemas.microsoft.com/office/drawing/2014/main" id="{FD049EBD-61A7-4EA7-8D2F-E4709745E0F7}"/>
              </a:ext>
            </a:extLst>
          </p:cNvPr>
          <p:cNvPicPr>
            <a:picLocks noChangeAspect="1"/>
          </p:cNvPicPr>
          <p:nvPr/>
        </p:nvPicPr>
        <p:blipFill>
          <a:blip r:embed="rId3"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2384" y="4262424"/>
            <a:ext cx="884601" cy="884601"/>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40BB5AFB-A8C6-467B-B293-63845C0A0A9D}"/>
              </a:ext>
            </a:extLst>
          </p:cNvPr>
          <p:cNvPicPr>
            <a:picLocks noChangeAspect="1"/>
          </p:cNvPicPr>
          <p:nvPr/>
        </p:nvPicPr>
        <p:blipFill>
          <a:blip r:embed="rId3"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2384" y="5170073"/>
            <a:ext cx="884601" cy="884601"/>
          </a:xfrm>
          <a:prstGeom prst="rect">
            <a:avLst/>
          </a:prstGeom>
        </p:spPr>
      </p:pic>
      <p:pic>
        <p:nvPicPr>
          <p:cNvPr id="27" name="Picture 26">
            <a:extLst>
              <a:ext uri="{FF2B5EF4-FFF2-40B4-BE49-F238E27FC236}">
                <a16:creationId xmlns:a16="http://schemas.microsoft.com/office/drawing/2014/main" id="{19E8B5BF-AB4F-45EF-A1D3-0280C41DD373}"/>
              </a:ext>
            </a:extLst>
          </p:cNvPr>
          <p:cNvPicPr>
            <a:picLocks noChangeAspect="1"/>
          </p:cNvPicPr>
          <p:nvPr/>
        </p:nvPicPr>
        <p:blipFill rotWithShape="1">
          <a:blip r:embed="rId4"/>
          <a:srcRect t="10685" b="9287"/>
          <a:stretch/>
        </p:blipFill>
        <p:spPr>
          <a:xfrm>
            <a:off x="2904187" y="5956250"/>
            <a:ext cx="3335626" cy="754140"/>
          </a:xfrm>
          <a:prstGeom prst="rect">
            <a:avLst/>
          </a:prstGeom>
        </p:spPr>
      </p:pic>
    </p:spTree>
    <p:extLst>
      <p:ext uri="{BB962C8B-B14F-4D97-AF65-F5344CB8AC3E}">
        <p14:creationId xmlns:p14="http://schemas.microsoft.com/office/powerpoint/2010/main" val="246019691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RESIZE" val="Yes"/>
</p:tagLst>
</file>

<file path=ppt/tags/tag12.xml><?xml version="1.0" encoding="utf-8"?>
<p:tagLst xmlns:a="http://schemas.openxmlformats.org/drawingml/2006/main" xmlns:r="http://schemas.openxmlformats.org/officeDocument/2006/relationships" xmlns:p="http://schemas.openxmlformats.org/presentationml/2006/main">
  <p:tag name="BAINBULLET" val="Tru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RESIZE" val="Yes"/>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RESIZE" val="Yes"/>
</p:tagLst>
</file>

<file path=ppt/tags/tag17.xml><?xml version="1.0" encoding="utf-8"?>
<p:tagLst xmlns:a="http://schemas.openxmlformats.org/drawingml/2006/main" xmlns:r="http://schemas.openxmlformats.org/officeDocument/2006/relationships" xmlns:p="http://schemas.openxmlformats.org/presentationml/2006/main">
  <p:tag name="BAINBULLET" val="Tru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BAINBULLET" val="True"/>
</p:tagLst>
</file>

<file path=ppt/theme/theme1.xml><?xml version="1.0" encoding="utf-8"?>
<a:theme xmlns:a="http://schemas.openxmlformats.org/drawingml/2006/main" name="2_CHAI PST Template 2012 -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CHAI PST Template 2012 -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4_CHAI PST Template 2012 -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5_CHAI PST Template 2012 -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CHAI Optimal_Unitaid Community Engagement Workshop_14Sept2020</Template>
  <TotalTime>11300</TotalTime>
  <Words>6808</Words>
  <Application>Microsoft Office PowerPoint</Application>
  <PresentationFormat>On-screen Show (4:3)</PresentationFormat>
  <Paragraphs>383</Paragraphs>
  <Slides>31</Slides>
  <Notes>5</Notes>
  <HiddenSlides>0</HiddenSlides>
  <MMClips>0</MMClips>
  <ScaleCrop>false</ScaleCrop>
  <HeadingPairs>
    <vt:vector size="8" baseType="variant">
      <vt:variant>
        <vt:lpstr>Fonts Used</vt:lpstr>
      </vt:variant>
      <vt:variant>
        <vt:i4>5</vt:i4>
      </vt:variant>
      <vt:variant>
        <vt:lpstr>Theme</vt:lpstr>
      </vt:variant>
      <vt:variant>
        <vt:i4>4</vt:i4>
      </vt:variant>
      <vt:variant>
        <vt:lpstr>Embedded OLE Servers</vt:lpstr>
      </vt:variant>
      <vt:variant>
        <vt:i4>1</vt:i4>
      </vt:variant>
      <vt:variant>
        <vt:lpstr>Slide Titles</vt:lpstr>
      </vt:variant>
      <vt:variant>
        <vt:i4>31</vt:i4>
      </vt:variant>
    </vt:vector>
  </HeadingPairs>
  <TitlesOfParts>
    <vt:vector size="41" baseType="lpstr">
      <vt:lpstr>Arial</vt:lpstr>
      <vt:lpstr>Calibri</vt:lpstr>
      <vt:lpstr>SourceSans</vt:lpstr>
      <vt:lpstr>Verdana</vt:lpstr>
      <vt:lpstr>Wingdings</vt:lpstr>
      <vt:lpstr>2_CHAI PST Template 2012 - blue</vt:lpstr>
      <vt:lpstr>3_CHAI PST Template 2012 - blue</vt:lpstr>
      <vt:lpstr>4_CHAI PST Template 2012 - blue</vt:lpstr>
      <vt:lpstr>5_CHAI PST Template 2012 - blue</vt:lpstr>
      <vt:lpstr>think-cell Slide</vt:lpstr>
      <vt:lpstr>Product Profile: Paediatric Dolutegravir (DTG) 10mg Dispersible, Scored Tablets</vt:lpstr>
      <vt:lpstr> Agenda</vt:lpstr>
      <vt:lpstr>The introduction of paediatric DTG 10 mg dispersible, scored tablets now allows all children to benefit from DTG’s significant clinical benefits</vt:lpstr>
      <vt:lpstr>Per WHO guidance, DTG formulations are recommended for all children 4 weeks of age and older, with dosing determined according to a child’s weight</vt:lpstr>
      <vt:lpstr>WHO recommended dosing for focal ABC/3TC &amp; DTG-based formulations </vt:lpstr>
      <vt:lpstr>DTG can also be used in second-line (2L) after 1L failure of EFV, NVP, or LPV/r</vt:lpstr>
      <vt:lpstr>The WHO recommends all virally stable children on other regimens ≥4 weeks and ≥3 kg be transitioned to pDTG</vt:lpstr>
      <vt:lpstr>The WHO recommends all virally unstable children failing other regimens ≥4 weeks and ≥3 kg be transitioned to pDTG</vt:lpstr>
      <vt:lpstr>pDTG 10 mg is a scored, dispersible tablet and can be swallowed directly or dispersed in water</vt:lpstr>
      <vt:lpstr>There are some considerations for pDTG when used to treat CLHIV with TB, as well as other drug-drug interactions</vt:lpstr>
      <vt:lpstr>While usually well tolerated, pDTG is associated with some infrequent side effects in children</vt:lpstr>
      <vt:lpstr>There are important dosing differences between the DTG 50 mg film-coated tablets and DTG 10 mg dispersible tablets </vt:lpstr>
      <vt:lpstr>Paediatric DTG Clinical Studies</vt:lpstr>
      <vt:lpstr> Agenda</vt:lpstr>
      <vt:lpstr>As with past new product introductions, a significant amount of work will be required to drive rapid pDTG adoption, implementation, and uptake </vt:lpstr>
      <vt:lpstr>To achieve rapid adoption and uptake of pDTG, and a smooth transition from less optimal paediatric regimens, MOHs should develop national implementation plans </vt:lpstr>
      <vt:lpstr>On World AIDS Day 2020, a landmark agreement for generic pDTG 10mg was announced, reducing the cost of HIV treatment for children &lt; 20kg by 75%</vt:lpstr>
      <vt:lpstr>Further, in December 2020, global partners issued a joint statement calling for urgent scale-up and access to optimal paediatric HIV treatment, including pDTG</vt:lpstr>
      <vt:lpstr>Via the Unitaid Optimal Project, CHAI is catalytically procuring pDTG for 6 countries to generate early product experience and seed the market for wide-scale access</vt:lpstr>
      <vt:lpstr> Agenda</vt:lpstr>
      <vt:lpstr>Frequently Asked Questions (FAQs) – pDTG Overview</vt:lpstr>
      <vt:lpstr>Frequently Asked Questions (FAQs) – pDTG Advantages over LPV/r</vt:lpstr>
      <vt:lpstr>Frequently Asked Questions (FAQs) – pDTG Advantages over LPV/r</vt:lpstr>
      <vt:lpstr>Frequently Asked Questions (FAQs) – pDTG Administration</vt:lpstr>
      <vt:lpstr>Frequently Asked Questions (FAQs) – pDTG Administration</vt:lpstr>
      <vt:lpstr>Frequently Asked Questions (FAQs) – pDTG Side Effects and Special Populations</vt:lpstr>
      <vt:lpstr>Frequently Asked Questions (FAQs) – Transitioning to pDTG</vt:lpstr>
      <vt:lpstr>Frequently Asked Questions (FAQs) – Transitioning to pDTG</vt:lpstr>
      <vt:lpstr>Frequently Asked Questions (FAQs) – pDTG Medication Interactions</vt:lpstr>
      <vt:lpstr>Frequently Asked Questions (FAQs) – pDTG Dosing</vt:lpstr>
      <vt:lpstr>Frequently Asked Questions (FAQs) – pDTG Dosing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Paediatric Dolutegravir Training Curriculum</dc:title>
  <dc:creator>Anant Mishra</dc:creator>
  <cp:lastModifiedBy>Anant Mishra</cp:lastModifiedBy>
  <cp:revision>328</cp:revision>
  <dcterms:created xsi:type="dcterms:W3CDTF">2020-09-18T21:26:00Z</dcterms:created>
  <dcterms:modified xsi:type="dcterms:W3CDTF">2021-10-14T19:59:38Z</dcterms:modified>
</cp:coreProperties>
</file>