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handoutMasterIdLst>
    <p:handoutMasterId r:id="rId13"/>
  </p:handoutMasterIdLst>
  <p:sldIdLst>
    <p:sldId id="256" r:id="rId2"/>
    <p:sldId id="257" r:id="rId3"/>
    <p:sldId id="26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89750" cy="967105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2" autoAdjust="0"/>
  </p:normalViewPr>
  <p:slideViewPr>
    <p:cSldViewPr>
      <p:cViewPr>
        <p:scale>
          <a:sx n="75" d="100"/>
          <a:sy n="75" d="100"/>
        </p:scale>
        <p:origin x="-124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6088" cy="484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902075" y="0"/>
            <a:ext cx="2986088" cy="484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F6DEF8-5F6D-465F-9998-8EF095BD2E92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185275"/>
            <a:ext cx="2986088" cy="4841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902075" y="9185275"/>
            <a:ext cx="2986088" cy="4841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64FA35-C681-415C-85DE-6E1A3ACFEC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20998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C60971-B3A7-440C-9345-73E9DB1BAD2B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FD1D38F-3A4B-4E90-B756-8D88ABAF67F2}" type="slidenum">
              <a:rPr lang="fr-FR" smtClean="0"/>
              <a:t>‹N°›</a:t>
            </a:fld>
            <a:endParaRPr lang="fr-FR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0971-B3A7-440C-9345-73E9DB1BAD2B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1D38F-3A4B-4E90-B756-8D88ABAF67F2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0971-B3A7-440C-9345-73E9DB1BAD2B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1D38F-3A4B-4E90-B756-8D88ABAF67F2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0971-B3A7-440C-9345-73E9DB1BAD2B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1D38F-3A4B-4E90-B756-8D88ABAF67F2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0971-B3A7-440C-9345-73E9DB1BAD2B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1D38F-3A4B-4E90-B756-8D88ABAF67F2}" type="slidenum">
              <a:rPr lang="fr-FR" smtClean="0"/>
              <a:t>‹N°›</a:t>
            </a:fld>
            <a:endParaRPr lang="fr-FR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0971-B3A7-440C-9345-73E9DB1BAD2B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1D38F-3A4B-4E90-B756-8D88ABAF67F2}" type="slidenum">
              <a:rPr lang="fr-FR" smtClean="0"/>
              <a:t>‹N°›</a:t>
            </a:fld>
            <a:endParaRPr lang="fr-FR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0971-B3A7-440C-9345-73E9DB1BAD2B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1D38F-3A4B-4E90-B756-8D88ABAF67F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0971-B3A7-440C-9345-73E9DB1BAD2B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1D38F-3A4B-4E90-B756-8D88ABAF67F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0971-B3A7-440C-9345-73E9DB1BAD2B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1D38F-3A4B-4E90-B756-8D88ABAF67F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0971-B3A7-440C-9345-73E9DB1BAD2B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1D38F-3A4B-4E90-B756-8D88ABAF67F2}" type="slidenum">
              <a:rPr lang="fr-FR" smtClean="0"/>
              <a:t>‹N°›</a:t>
            </a:fld>
            <a:endParaRPr lang="fr-FR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0971-B3A7-440C-9345-73E9DB1BAD2B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1D38F-3A4B-4E90-B756-8D88ABAF67F2}" type="slidenum">
              <a:rPr lang="fr-FR" smtClean="0"/>
              <a:t>‹N°›</a:t>
            </a:fld>
            <a:endParaRPr lang="fr-FR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0FC60971-B3A7-440C-9345-73E9DB1BAD2B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AFD1D38F-3A4B-4E90-B756-8D88ABAF67F2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4800" dirty="0" smtClean="0"/>
              <a:t>APPROCHE DU MALADE </a:t>
            </a:r>
            <a:endParaRPr lang="fr-FR" sz="48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sz="2800" dirty="0"/>
              <a:t>Dr Malika </a:t>
            </a:r>
            <a:r>
              <a:rPr lang="fr-FR" sz="2800" dirty="0" smtClean="0"/>
              <a:t>MOUSSA HAMAD </a:t>
            </a:r>
            <a:endParaRPr lang="fr-FR" sz="2800" dirty="0"/>
          </a:p>
          <a:p>
            <a:r>
              <a:rPr lang="fr-FR" sz="2800" dirty="0" smtClean="0"/>
              <a:t>Cycle de formation destiné aux Accompagnateurs Psycho Sociaux (APS)</a:t>
            </a:r>
          </a:p>
          <a:p>
            <a:r>
              <a:rPr lang="fr-FR" sz="2100" dirty="0" smtClean="0"/>
              <a:t>UE / Solidarité Féminine </a:t>
            </a:r>
          </a:p>
          <a:p>
            <a:r>
              <a:rPr lang="fr-FR" sz="2100" dirty="0" smtClean="0"/>
              <a:t>2021/2022</a:t>
            </a:r>
            <a:endParaRPr lang="fr-FR" sz="2100" dirty="0"/>
          </a:p>
        </p:txBody>
      </p:sp>
      <p:pic>
        <p:nvPicPr>
          <p:cNvPr id="4" name="Image 3" descr="logo sf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445224"/>
            <a:ext cx="1368152" cy="9577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082" y="5445224"/>
            <a:ext cx="1500198" cy="1000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5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 malade est mécontent </a:t>
            </a:r>
          </a:p>
          <a:p>
            <a:r>
              <a:rPr lang="fr-FR" dirty="0" smtClean="0"/>
              <a:t>Le malade ne se sent pas écouté</a:t>
            </a:r>
          </a:p>
          <a:p>
            <a:r>
              <a:rPr lang="fr-FR" dirty="0" smtClean="0"/>
              <a:t>Le malade trouve le soignant malpoli</a:t>
            </a:r>
          </a:p>
          <a:p>
            <a:r>
              <a:rPr lang="fr-FR" dirty="0" smtClean="0"/>
              <a:t>Le malade n’aime pas venir dans ce lieu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 	Au contraire…</a:t>
            </a:r>
          </a:p>
          <a:p>
            <a:r>
              <a:rPr lang="fr-FR" dirty="0" smtClean="0">
                <a:solidFill>
                  <a:schemeClr val="tx1"/>
                </a:solidFill>
              </a:rPr>
              <a:t>Pourquoi tant de monde chez ce médecin ? </a:t>
            </a:r>
            <a:endParaRPr lang="fr-FR" dirty="0">
              <a:solidFill>
                <a:srgbClr val="FF0000"/>
              </a:solidFill>
            </a:endParaRPr>
          </a:p>
          <a:p>
            <a:r>
              <a:rPr lang="fr-FR" b="1" dirty="0" smtClean="0">
                <a:solidFill>
                  <a:schemeClr val="tx1"/>
                </a:solidFill>
              </a:rPr>
              <a:t>Cela vient de l’approche utilisée par ce soignant 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400" dirty="0" smtClean="0"/>
              <a:t>Pourquoi parler de l’approche du malade ?  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366325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 patient consulte pour savoir ce dont il souffre</a:t>
            </a:r>
          </a:p>
          <a:p>
            <a:r>
              <a:rPr lang="fr-FR" dirty="0" smtClean="0"/>
              <a:t>Le soignant s’occupe des plaintes, de traiter la maladie </a:t>
            </a:r>
          </a:p>
          <a:p>
            <a:endParaRPr lang="fr-FR" dirty="0" smtClean="0"/>
          </a:p>
          <a:p>
            <a:r>
              <a:rPr lang="fr-FR" dirty="0" smtClean="0"/>
              <a:t>Problèmes : </a:t>
            </a:r>
          </a:p>
          <a:p>
            <a:pPr lvl="1"/>
            <a:r>
              <a:rPr lang="fr-FR" dirty="0"/>
              <a:t> </a:t>
            </a:r>
            <a:r>
              <a:rPr lang="fr-FR" dirty="0" smtClean="0"/>
              <a:t>les émotions du patient sont mises de côté </a:t>
            </a:r>
          </a:p>
          <a:p>
            <a:pPr lvl="1"/>
            <a:r>
              <a:rPr lang="fr-FR" dirty="0"/>
              <a:t> </a:t>
            </a:r>
            <a:r>
              <a:rPr lang="fr-FR" dirty="0" smtClean="0"/>
              <a:t>la prestation qui reste « technique »</a:t>
            </a:r>
          </a:p>
          <a:p>
            <a:pPr lvl="1"/>
            <a:r>
              <a:rPr lang="fr-FR" dirty="0"/>
              <a:t> </a:t>
            </a:r>
            <a:r>
              <a:rPr lang="fr-FR" dirty="0" smtClean="0"/>
              <a:t>absence d’empathie </a:t>
            </a:r>
          </a:p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dirty="0" smtClean="0"/>
              <a:t>INTRODUCTION 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280009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dirty="0" smtClean="0"/>
              <a:t>RELATION SOIGNANT/SOIGNE </a:t>
            </a:r>
            <a:endParaRPr lang="fr-FR" sz="440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fr-FR" dirty="0" smtClean="0"/>
              <a:t>SOIGNANT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Compétence </a:t>
            </a:r>
          </a:p>
          <a:p>
            <a:endParaRPr lang="fr-FR" dirty="0" smtClean="0"/>
          </a:p>
          <a:p>
            <a:r>
              <a:rPr lang="fr-FR" dirty="0" smtClean="0"/>
              <a:t>Observe les symptômes 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fr-FR" dirty="0" smtClean="0"/>
              <a:t>SOIGNE 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endParaRPr lang="fr-FR" dirty="0" smtClean="0"/>
          </a:p>
          <a:p>
            <a:r>
              <a:rPr lang="fr-FR" dirty="0" smtClean="0"/>
              <a:t>Confiance dans la compétence </a:t>
            </a:r>
          </a:p>
          <a:p>
            <a:endParaRPr lang="fr-FR" dirty="0" smtClean="0"/>
          </a:p>
          <a:p>
            <a:r>
              <a:rPr lang="fr-FR" dirty="0" smtClean="0"/>
              <a:t>Ne connait pas (profane)</a:t>
            </a:r>
          </a:p>
          <a:p>
            <a:endParaRPr lang="fr-FR" dirty="0" smtClean="0"/>
          </a:p>
          <a:p>
            <a:r>
              <a:rPr lang="fr-FR" dirty="0" smtClean="0"/>
              <a:t>Se soumet aux prescriptions et aux jugements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762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Ecoute active:</a:t>
            </a:r>
          </a:p>
          <a:p>
            <a:pPr lvl="1"/>
            <a:endParaRPr lang="fr-FR" dirty="0" smtClean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7756263" cy="1054250"/>
          </a:xfrm>
        </p:spPr>
        <p:txBody>
          <a:bodyPr>
            <a:noAutofit/>
          </a:bodyPr>
          <a:lstStyle/>
          <a:p>
            <a:r>
              <a:rPr lang="fr-FR" sz="4400" dirty="0" smtClean="0"/>
              <a:t>LA COMMUNICATION AVEC LE MALADE </a:t>
            </a:r>
            <a:endParaRPr lang="fr-FR" sz="4400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348880"/>
            <a:ext cx="8713787" cy="4086225"/>
          </a:xfrm>
        </p:spPr>
      </p:pic>
    </p:spTree>
    <p:extLst>
      <p:ext uri="{BB962C8B-B14F-4D97-AF65-F5344CB8AC3E}">
        <p14:creationId xmlns:p14="http://schemas.microsoft.com/office/powerpoint/2010/main" val="2364615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Choix : </a:t>
            </a:r>
          </a:p>
          <a:p>
            <a:pPr lvl="1"/>
            <a:r>
              <a:rPr lang="fr-FR" dirty="0" smtClean="0"/>
              <a:t>du lieu, du moment, de la qualité du moment</a:t>
            </a:r>
          </a:p>
          <a:p>
            <a:endParaRPr lang="fr-FR" dirty="0" smtClean="0"/>
          </a:p>
          <a:p>
            <a:r>
              <a:rPr lang="fr-FR" dirty="0" smtClean="0"/>
              <a:t>Les informations du malade : </a:t>
            </a:r>
          </a:p>
          <a:p>
            <a:pPr lvl="1"/>
            <a:r>
              <a:rPr lang="fr-FR" dirty="0" smtClean="0"/>
              <a:t> selon sa compréhension, </a:t>
            </a:r>
          </a:p>
          <a:p>
            <a:pPr lvl="1"/>
            <a:r>
              <a:rPr lang="fr-FR" dirty="0" smtClean="0"/>
              <a:t> selon ce qu’il veut savoir, </a:t>
            </a:r>
          </a:p>
          <a:p>
            <a:pPr lvl="1"/>
            <a:r>
              <a:rPr lang="fr-FR" dirty="0" smtClean="0"/>
              <a:t> respecter son cheminement, ses sentiments, </a:t>
            </a:r>
          </a:p>
          <a:p>
            <a:endParaRPr lang="fr-FR" dirty="0" smtClean="0"/>
          </a:p>
          <a:p>
            <a:r>
              <a:rPr lang="fr-FR" dirty="0" smtClean="0"/>
              <a:t>Proposer de se revoir 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4400" dirty="0" smtClean="0"/>
              <a:t>LES CONDITIONS D’UNE BONNE COMMUNICATION 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413925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Informations qui servent de </a:t>
            </a:r>
            <a:r>
              <a:rPr lang="fr-FR" b="1" u="sng" dirty="0" smtClean="0"/>
              <a:t>repères pour comprendre : </a:t>
            </a:r>
          </a:p>
          <a:p>
            <a:pPr lvl="1"/>
            <a:r>
              <a:rPr lang="fr-FR" dirty="0" smtClean="0"/>
              <a:t> ce qui lui arrive  </a:t>
            </a:r>
            <a:r>
              <a:rPr lang="fr-FR" b="1" u="sng" dirty="0" smtClean="0"/>
              <a:t> </a:t>
            </a:r>
          </a:p>
          <a:p>
            <a:pPr lvl="1"/>
            <a:r>
              <a:rPr lang="fr-FR" dirty="0" smtClean="0"/>
              <a:t> pour prendre des décisions</a:t>
            </a:r>
            <a:r>
              <a:rPr lang="fr-FR" b="1" u="sng" dirty="0" smtClean="0"/>
              <a:t>   </a:t>
            </a:r>
          </a:p>
          <a:p>
            <a:pPr marL="457200" lvl="1" indent="0">
              <a:buNone/>
            </a:pPr>
            <a:endParaRPr lang="fr-FR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 smtClean="0"/>
              <a:t>éviter les informations qui ne servent à rien même si elles sont justes </a:t>
            </a:r>
          </a:p>
          <a:p>
            <a:pPr lvl="2"/>
            <a:r>
              <a:rPr lang="fr-FR" dirty="0" smtClean="0"/>
              <a:t>Ex: langage technique, pourcentage, traitements pratiqués</a:t>
            </a:r>
          </a:p>
          <a:p>
            <a:pPr marL="457200" lvl="1" indent="0">
              <a:buNone/>
            </a:pPr>
            <a:endParaRPr lang="fr-FR" b="1" u="sng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dirty="0" smtClean="0"/>
              <a:t>CE DONT LE MALADE A BESOIN 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4031000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smtClean="0"/>
              <a:t>Attention au respect du secret médical </a:t>
            </a:r>
          </a:p>
          <a:p>
            <a:endParaRPr lang="fr-FR" dirty="0" smtClean="0"/>
          </a:p>
          <a:p>
            <a:r>
              <a:rPr lang="fr-FR" dirty="0" smtClean="0"/>
              <a:t>Accord du malade pour discuter avec la famille </a:t>
            </a:r>
          </a:p>
          <a:p>
            <a:pPr marL="0" indent="0">
              <a:buNone/>
            </a:pPr>
            <a:endParaRPr lang="fr-FR" dirty="0" smtClean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dirty="0" smtClean="0"/>
              <a:t>RELATION SOIGNANT/FAMILLE 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2455223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smtClean="0"/>
              <a:t>Parler en équipe (si c’est possible) des pathologies et de la manière d’aborder les patients </a:t>
            </a:r>
          </a:p>
          <a:p>
            <a:endParaRPr lang="fr-FR" dirty="0"/>
          </a:p>
          <a:p>
            <a:r>
              <a:rPr lang="fr-FR" dirty="0" smtClean="0"/>
              <a:t>Se référer au cours sur le BURN OUT pour repérer les signes de souffrance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dirty="0" smtClean="0"/>
              <a:t>RELATION ENTRE SOIGNANTS 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1043203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smtClean="0"/>
              <a:t>L’écoute active est importante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 smtClean="0"/>
              <a:t>Réunir autant que possible les conditions pour une bonne communication </a:t>
            </a:r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 smtClean="0"/>
              <a:t>Respecter le secret médical </a:t>
            </a:r>
          </a:p>
          <a:p>
            <a:endParaRPr lang="fr-FR" dirty="0"/>
          </a:p>
          <a:p>
            <a:pPr marL="457200" lvl="1" indent="0" algn="r">
              <a:buNone/>
            </a:pPr>
            <a:r>
              <a:rPr lang="fr-FR" dirty="0" smtClean="0"/>
              <a:t>	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dirty="0" smtClean="0"/>
              <a:t>CONCLUSION</a:t>
            </a:r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786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800" b="1" dirty="0" smtClean="0"/>
              <a:t>MERCI DE VOTRE ATTENTION </a:t>
            </a:r>
            <a:endParaRPr lang="fr-FR" sz="4800" b="1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smtClean="0"/>
              <a:t>Et vous ?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0606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ivre relié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Livre relié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Livre relié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1044</TotalTime>
  <Words>295</Words>
  <Application>Microsoft Office PowerPoint</Application>
  <PresentationFormat>Affichage à l'écran (4:3)</PresentationFormat>
  <Paragraphs>77</Paragraphs>
  <Slides>11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Livre relié</vt:lpstr>
      <vt:lpstr>APPROCHE DU MALADE </vt:lpstr>
      <vt:lpstr>Pourquoi parler de l’approche du malade ?  </vt:lpstr>
      <vt:lpstr>INTRODUCTION </vt:lpstr>
      <vt:lpstr>RELATION SOIGNANT/SOIGNE </vt:lpstr>
      <vt:lpstr>LA COMMUNICATION AVEC LE MALADE </vt:lpstr>
      <vt:lpstr>LES CONDITIONS D’UNE BONNE COMMUNICATION </vt:lpstr>
      <vt:lpstr>CE DONT LE MALADE A BESOIN </vt:lpstr>
      <vt:lpstr>RELATION SOIGNANT/FAMILLE </vt:lpstr>
      <vt:lpstr>RELATION ENTRE SOIGNANTS </vt:lpstr>
      <vt:lpstr>CONCLUSION </vt:lpstr>
      <vt:lpstr>MERCI DE VOTRE ATTENTION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APPROCHE DU MALADE </dc:title>
  <dc:creator>hp</dc:creator>
  <cp:lastModifiedBy>hp</cp:lastModifiedBy>
  <cp:revision>29</cp:revision>
  <cp:lastPrinted>2021-10-25T06:34:36Z</cp:lastPrinted>
  <dcterms:created xsi:type="dcterms:W3CDTF">2021-10-05T06:25:01Z</dcterms:created>
  <dcterms:modified xsi:type="dcterms:W3CDTF">2022-01-14T09:44:08Z</dcterms:modified>
</cp:coreProperties>
</file>