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1"/>
  </p:notesMasterIdLst>
  <p:sldIdLst>
    <p:sldId id="256" r:id="rId2"/>
    <p:sldId id="257" r:id="rId3"/>
    <p:sldId id="258" r:id="rId4"/>
    <p:sldId id="259" r:id="rId5"/>
    <p:sldId id="260" r:id="rId6"/>
    <p:sldId id="261" r:id="rId7"/>
    <p:sldId id="262" r:id="rId8"/>
    <p:sldId id="263" r:id="rId9"/>
    <p:sldId id="264" r:id="rId10"/>
  </p:sldIdLst>
  <p:sldSz cx="9144000" cy="5143500" type="screen16x9"/>
  <p:notesSz cx="6858000" cy="9144000"/>
  <p:embeddedFontLst>
    <p:embeddedFont>
      <p:font typeface="Average" panose="02000503040000020003" pitchFamily="2" charset="77"/>
      <p:regular r:id="rId12"/>
    </p:embeddedFont>
    <p:embeddedFont>
      <p:font typeface="Oswald" pitchFamily="2" charset="77"/>
      <p:regular r:id="rId13"/>
      <p:bold r:id="rId1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08"/>
    <p:restoredTop sz="94672"/>
  </p:normalViewPr>
  <p:slideViewPr>
    <p:cSldViewPr snapToGrid="0">
      <p:cViewPr varScale="1">
        <p:scale>
          <a:sx n="126" d="100"/>
          <a:sy n="126" d="100"/>
        </p:scale>
        <p:origin x="608" y="184"/>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gf7aaca749e_0_5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gf7aaca749e_0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gf7aaca749e_0_14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 name="Google Shape;71;gf7aaca749e_0_1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gf7ca89ac62_0_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 name="Google Shape;79;gf7ca89ac62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gf7ca89ac62_0_1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 name="Google Shape;86;gf7ca89ac62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gf7aaca749e_0_11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 name="Google Shape;93;gf7aaca749e_0_1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gf7cff5d4c4_0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1" name="Google Shape;101;gf7cff5d4c4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f7aaca749e_0_13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f7aaca749e_0_1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f7aaca749e_0_11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f7aaca749e_0_1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grpSp>
        <p:nvGrpSpPr>
          <p:cNvPr id="10" name="Google Shape;10;p2"/>
          <p:cNvGrpSpPr/>
          <p:nvPr/>
        </p:nvGrpSpPr>
        <p:grpSpPr>
          <a:xfrm>
            <a:off x="4350279" y="2855377"/>
            <a:ext cx="443589" cy="105632"/>
            <a:chOff x="4137525" y="2915950"/>
            <a:chExt cx="869100" cy="207000"/>
          </a:xfrm>
        </p:grpSpPr>
        <p:sp>
          <p:nvSpPr>
            <p:cNvPr id="11" name="Google Shape;11;p2"/>
            <p:cNvSpPr/>
            <p:nvPr/>
          </p:nvSpPr>
          <p:spPr>
            <a:xfrm>
              <a:off x="4468575" y="2915950"/>
              <a:ext cx="207000" cy="20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p:nvPr/>
          </p:nvSpPr>
          <p:spPr>
            <a:xfrm>
              <a:off x="4799625" y="2915950"/>
              <a:ext cx="207000" cy="20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a:off x="4137525" y="2915950"/>
              <a:ext cx="207000" cy="20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4" name="Google Shape;14;p2"/>
          <p:cNvSpPr txBox="1">
            <a:spLocks noGrp="1"/>
          </p:cNvSpPr>
          <p:nvPr>
            <p:ph type="ctrTitle"/>
          </p:nvPr>
        </p:nvSpPr>
        <p:spPr>
          <a:xfrm>
            <a:off x="671258" y="990800"/>
            <a:ext cx="7801500" cy="1730100"/>
          </a:xfrm>
          <a:prstGeom prst="rect">
            <a:avLst/>
          </a:prstGeom>
        </p:spPr>
        <p:txBody>
          <a:bodyPr spcFirstLastPara="1" wrap="square" lIns="91425" tIns="91425" rIns="91425" bIns="91425" anchor="b" anchorCtr="0">
            <a:norm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a:endParaRPr/>
          </a:p>
        </p:txBody>
      </p:sp>
      <p:sp>
        <p:nvSpPr>
          <p:cNvPr id="15" name="Google Shape;15;p2"/>
          <p:cNvSpPr txBox="1">
            <a:spLocks noGrp="1"/>
          </p:cNvSpPr>
          <p:nvPr>
            <p:ph type="subTitle" idx="1"/>
          </p:nvPr>
        </p:nvSpPr>
        <p:spPr>
          <a:xfrm>
            <a:off x="671250" y="3174876"/>
            <a:ext cx="78015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16" name="Google Shape;16;p2"/>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7"/>
        <p:cNvGrpSpPr/>
        <p:nvPr/>
      </p:nvGrpSpPr>
      <p:grpSpPr>
        <a:xfrm>
          <a:off x="0" y="0"/>
          <a:ext cx="0" cy="0"/>
          <a:chOff x="0" y="0"/>
          <a:chExt cx="0" cy="0"/>
        </a:xfrm>
      </p:grpSpPr>
      <p:sp>
        <p:nvSpPr>
          <p:cNvPr id="18" name="Google Shape;18;p3"/>
          <p:cNvSpPr txBox="1">
            <a:spLocks noGrp="1"/>
          </p:cNvSpPr>
          <p:nvPr>
            <p:ph type="title"/>
          </p:nvPr>
        </p:nvSpPr>
        <p:spPr>
          <a:xfrm>
            <a:off x="671250" y="2141250"/>
            <a:ext cx="7852200" cy="8610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9" name="Google Shape;19;p3"/>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0"/>
        <p:cNvGrpSpPr/>
        <p:nvPr/>
      </p:nvGrpSpPr>
      <p:grpSpPr>
        <a:xfrm>
          <a:off x="0" y="0"/>
          <a:ext cx="0" cy="0"/>
          <a:chOff x="0" y="0"/>
          <a:chExt cx="0" cy="0"/>
        </a:xfrm>
      </p:grpSpPr>
      <p:sp>
        <p:nvSpPr>
          <p:cNvPr id="21" name="Google Shape;21;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2" name="Google Shape;22;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23" name="Google Shape;23;p4"/>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4"/>
        <p:cNvGrpSpPr/>
        <p:nvPr/>
      </p:nvGrpSpPr>
      <p:grpSpPr>
        <a:xfrm>
          <a:off x="0" y="0"/>
          <a:ext cx="0" cy="0"/>
          <a:chOff x="0" y="0"/>
          <a:chExt cx="0" cy="0"/>
        </a:xfrm>
      </p:grpSpPr>
      <p:sp>
        <p:nvSpPr>
          <p:cNvPr id="25" name="Google Shape;25;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6" name="Google Shape;26;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7" name="Google Shape;27;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8" name="Google Shape;28;p5"/>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9"/>
        <p:cNvGrpSpPr/>
        <p:nvPr/>
      </p:nvGrpSpPr>
      <p:grpSpPr>
        <a:xfrm>
          <a:off x="0" y="0"/>
          <a:ext cx="0" cy="0"/>
          <a:chOff x="0" y="0"/>
          <a:chExt cx="0" cy="0"/>
        </a:xfrm>
      </p:grpSpPr>
      <p:sp>
        <p:nvSpPr>
          <p:cNvPr id="30" name="Google Shape;30;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1" name="Google Shape;31;p6"/>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2"/>
        <p:cNvGrpSpPr/>
        <p:nvPr/>
      </p:nvGrpSpPr>
      <p:grpSpPr>
        <a:xfrm>
          <a:off x="0" y="0"/>
          <a:ext cx="0" cy="0"/>
          <a:chOff x="0" y="0"/>
          <a:chExt cx="0" cy="0"/>
        </a:xfrm>
      </p:grpSpPr>
      <p:sp>
        <p:nvSpPr>
          <p:cNvPr id="33" name="Google Shape;33;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4" name="Google Shape;34;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5" name="Google Shape;35;p7"/>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lt2"/>
        </a:solidFill>
        <a:effectLst/>
      </p:bgPr>
    </p:bg>
    <p:spTree>
      <p:nvGrpSpPr>
        <p:cNvPr id="1" name="Shape 36"/>
        <p:cNvGrpSpPr/>
        <p:nvPr/>
      </p:nvGrpSpPr>
      <p:grpSpPr>
        <a:xfrm>
          <a:off x="0" y="0"/>
          <a:ext cx="0" cy="0"/>
          <a:chOff x="0" y="0"/>
          <a:chExt cx="0" cy="0"/>
        </a:xfrm>
      </p:grpSpPr>
      <p:sp>
        <p:nvSpPr>
          <p:cNvPr id="37" name="Google Shape;37;p8"/>
          <p:cNvSpPr txBox="1">
            <a:spLocks noGrp="1"/>
          </p:cNvSpPr>
          <p:nvPr>
            <p:ph type="title"/>
          </p:nvPr>
        </p:nvSpPr>
        <p:spPr>
          <a:xfrm>
            <a:off x="490250" y="526350"/>
            <a:ext cx="6227100" cy="4090800"/>
          </a:xfrm>
          <a:prstGeom prst="rect">
            <a:avLst/>
          </a:prstGeom>
        </p:spPr>
        <p:txBody>
          <a:bodyPr spcFirstLastPara="1" wrap="square" lIns="91425" tIns="91425" rIns="91425" bIns="91425" anchor="ctr" anchorCtr="0">
            <a:norm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a:endParaRPr/>
          </a:p>
        </p:txBody>
      </p:sp>
      <p:sp>
        <p:nvSpPr>
          <p:cNvPr id="38" name="Google Shape;38;p8"/>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9"/>
        <p:cNvGrpSpPr/>
        <p:nvPr/>
      </p:nvGrpSpPr>
      <p:grpSpPr>
        <a:xfrm>
          <a:off x="0" y="0"/>
          <a:ext cx="0" cy="0"/>
          <a:chOff x="0" y="0"/>
          <a:chExt cx="0" cy="0"/>
        </a:xfrm>
      </p:grpSpPr>
      <p:sp>
        <p:nvSpPr>
          <p:cNvPr id="40" name="Google Shape;40;p9"/>
          <p:cNvSpPr/>
          <p:nvPr/>
        </p:nvSpPr>
        <p:spPr>
          <a:xfrm>
            <a:off x="4572000" y="0"/>
            <a:ext cx="4572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1" name="Google Shape;41;p9"/>
          <p:cNvCxnSpPr/>
          <p:nvPr/>
        </p:nvCxnSpPr>
        <p:spPr>
          <a:xfrm>
            <a:off x="5029675" y="4495500"/>
            <a:ext cx="468300" cy="0"/>
          </a:xfrm>
          <a:prstGeom prst="straightConnector1">
            <a:avLst/>
          </a:prstGeom>
          <a:noFill/>
          <a:ln w="19050" cap="flat" cmpd="sng">
            <a:solidFill>
              <a:schemeClr val="lt1"/>
            </a:solidFill>
            <a:prstDash val="solid"/>
            <a:round/>
            <a:headEnd type="none" w="sm" len="sm"/>
            <a:tailEnd type="none" w="sm" len="sm"/>
          </a:ln>
        </p:spPr>
      </p:cxnSp>
      <p:sp>
        <p:nvSpPr>
          <p:cNvPr id="42" name="Google Shape;42;p9"/>
          <p:cNvSpPr txBox="1">
            <a:spLocks noGrp="1"/>
          </p:cNvSpPr>
          <p:nvPr>
            <p:ph type="title"/>
          </p:nvPr>
        </p:nvSpPr>
        <p:spPr>
          <a:xfrm>
            <a:off x="265500" y="1081400"/>
            <a:ext cx="4045200" cy="1710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43" name="Google Shape;43;p9"/>
          <p:cNvSpPr txBox="1">
            <a:spLocks noGrp="1"/>
          </p:cNvSpPr>
          <p:nvPr>
            <p:ph type="subTitle" idx="1"/>
          </p:nvPr>
        </p:nvSpPr>
        <p:spPr>
          <a:xfrm>
            <a:off x="265500" y="2845201"/>
            <a:ext cx="4045200" cy="13455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Clr>
                <a:schemeClr val="dk1"/>
              </a:buClr>
              <a:buSzPts val="2100"/>
              <a:buNone/>
              <a:defRPr sz="2100">
                <a:solidFill>
                  <a:schemeClr val="dk1"/>
                </a:solidFill>
              </a:defRPr>
            </a:lvl1pPr>
            <a:lvl2pPr lvl="1" algn="ctr">
              <a:lnSpc>
                <a:spcPct val="100000"/>
              </a:lnSpc>
              <a:spcBef>
                <a:spcPts val="0"/>
              </a:spcBef>
              <a:spcAft>
                <a:spcPts val="0"/>
              </a:spcAft>
              <a:buClr>
                <a:schemeClr val="dk1"/>
              </a:buClr>
              <a:buSzPts val="2100"/>
              <a:buNone/>
              <a:defRPr sz="2100">
                <a:solidFill>
                  <a:schemeClr val="dk1"/>
                </a:solidFill>
              </a:defRPr>
            </a:lvl2pPr>
            <a:lvl3pPr lvl="2" algn="ctr">
              <a:lnSpc>
                <a:spcPct val="100000"/>
              </a:lnSpc>
              <a:spcBef>
                <a:spcPts val="0"/>
              </a:spcBef>
              <a:spcAft>
                <a:spcPts val="0"/>
              </a:spcAft>
              <a:buClr>
                <a:schemeClr val="dk1"/>
              </a:buClr>
              <a:buSzPts val="2100"/>
              <a:buNone/>
              <a:defRPr sz="2100">
                <a:solidFill>
                  <a:schemeClr val="dk1"/>
                </a:solidFill>
              </a:defRPr>
            </a:lvl3pPr>
            <a:lvl4pPr lvl="3" algn="ctr">
              <a:lnSpc>
                <a:spcPct val="100000"/>
              </a:lnSpc>
              <a:spcBef>
                <a:spcPts val="0"/>
              </a:spcBef>
              <a:spcAft>
                <a:spcPts val="0"/>
              </a:spcAft>
              <a:buClr>
                <a:schemeClr val="dk1"/>
              </a:buClr>
              <a:buSzPts val="2100"/>
              <a:buNone/>
              <a:defRPr sz="2100">
                <a:solidFill>
                  <a:schemeClr val="dk1"/>
                </a:solidFill>
              </a:defRPr>
            </a:lvl4pPr>
            <a:lvl5pPr lvl="4" algn="ctr">
              <a:lnSpc>
                <a:spcPct val="100000"/>
              </a:lnSpc>
              <a:spcBef>
                <a:spcPts val="0"/>
              </a:spcBef>
              <a:spcAft>
                <a:spcPts val="0"/>
              </a:spcAft>
              <a:buClr>
                <a:schemeClr val="dk1"/>
              </a:buClr>
              <a:buSzPts val="2100"/>
              <a:buNone/>
              <a:defRPr sz="2100">
                <a:solidFill>
                  <a:schemeClr val="dk1"/>
                </a:solidFill>
              </a:defRPr>
            </a:lvl5pPr>
            <a:lvl6pPr lvl="5" algn="ctr">
              <a:lnSpc>
                <a:spcPct val="100000"/>
              </a:lnSpc>
              <a:spcBef>
                <a:spcPts val="0"/>
              </a:spcBef>
              <a:spcAft>
                <a:spcPts val="0"/>
              </a:spcAft>
              <a:buClr>
                <a:schemeClr val="dk1"/>
              </a:buClr>
              <a:buSzPts val="2100"/>
              <a:buNone/>
              <a:defRPr sz="2100">
                <a:solidFill>
                  <a:schemeClr val="dk1"/>
                </a:solidFill>
              </a:defRPr>
            </a:lvl6pPr>
            <a:lvl7pPr lvl="6" algn="ctr">
              <a:lnSpc>
                <a:spcPct val="100000"/>
              </a:lnSpc>
              <a:spcBef>
                <a:spcPts val="0"/>
              </a:spcBef>
              <a:spcAft>
                <a:spcPts val="0"/>
              </a:spcAft>
              <a:buClr>
                <a:schemeClr val="dk1"/>
              </a:buClr>
              <a:buSzPts val="2100"/>
              <a:buNone/>
              <a:defRPr sz="2100">
                <a:solidFill>
                  <a:schemeClr val="dk1"/>
                </a:solidFill>
              </a:defRPr>
            </a:lvl7pPr>
            <a:lvl8pPr lvl="7" algn="ctr">
              <a:lnSpc>
                <a:spcPct val="100000"/>
              </a:lnSpc>
              <a:spcBef>
                <a:spcPts val="0"/>
              </a:spcBef>
              <a:spcAft>
                <a:spcPts val="0"/>
              </a:spcAft>
              <a:buClr>
                <a:schemeClr val="dk1"/>
              </a:buClr>
              <a:buSzPts val="2100"/>
              <a:buNone/>
              <a:defRPr sz="2100">
                <a:solidFill>
                  <a:schemeClr val="dk1"/>
                </a:solidFill>
              </a:defRPr>
            </a:lvl8pPr>
            <a:lvl9pPr lvl="8" algn="ctr">
              <a:lnSpc>
                <a:spcPct val="100000"/>
              </a:lnSpc>
              <a:spcBef>
                <a:spcPts val="0"/>
              </a:spcBef>
              <a:spcAft>
                <a:spcPts val="0"/>
              </a:spcAft>
              <a:buClr>
                <a:schemeClr val="dk1"/>
              </a:buClr>
              <a:buSzPts val="2100"/>
              <a:buNone/>
              <a:defRPr sz="2100">
                <a:solidFill>
                  <a:schemeClr val="dk1"/>
                </a:solidFill>
              </a:defRPr>
            </a:lvl9pPr>
          </a:lstStyle>
          <a:p>
            <a:endParaRPr/>
          </a:p>
        </p:txBody>
      </p:sp>
      <p:sp>
        <p:nvSpPr>
          <p:cNvPr id="44" name="Google Shape;44;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Clr>
                <a:schemeClr val="lt1"/>
              </a:buClr>
              <a:buSzPts val="1800"/>
              <a:buChar char="●"/>
              <a:defRPr>
                <a:solidFill>
                  <a:schemeClr val="lt1"/>
                </a:solidFill>
              </a:defRPr>
            </a:lvl1pPr>
            <a:lvl2pPr marL="914400" lvl="1" indent="-317500">
              <a:spcBef>
                <a:spcPts val="0"/>
              </a:spcBef>
              <a:spcAft>
                <a:spcPts val="0"/>
              </a:spcAft>
              <a:buClr>
                <a:schemeClr val="lt1"/>
              </a:buClr>
              <a:buSzPts val="1400"/>
              <a:buChar char="○"/>
              <a:defRPr>
                <a:solidFill>
                  <a:schemeClr val="lt1"/>
                </a:solidFill>
              </a:defRPr>
            </a:lvl2pPr>
            <a:lvl3pPr marL="1371600" lvl="2" indent="-317500">
              <a:spcBef>
                <a:spcPts val="0"/>
              </a:spcBef>
              <a:spcAft>
                <a:spcPts val="0"/>
              </a:spcAft>
              <a:buClr>
                <a:schemeClr val="lt1"/>
              </a:buClr>
              <a:buSzPts val="1400"/>
              <a:buChar char="■"/>
              <a:defRPr>
                <a:solidFill>
                  <a:schemeClr val="lt1"/>
                </a:solidFill>
              </a:defRPr>
            </a:lvl3pPr>
            <a:lvl4pPr marL="1828800" lvl="3" indent="-317500">
              <a:spcBef>
                <a:spcPts val="0"/>
              </a:spcBef>
              <a:spcAft>
                <a:spcPts val="0"/>
              </a:spcAft>
              <a:buClr>
                <a:schemeClr val="lt1"/>
              </a:buClr>
              <a:buSzPts val="1400"/>
              <a:buChar char="●"/>
              <a:defRPr>
                <a:solidFill>
                  <a:schemeClr val="lt1"/>
                </a:solidFill>
              </a:defRPr>
            </a:lvl4pPr>
            <a:lvl5pPr marL="2286000" lvl="4" indent="-317500">
              <a:spcBef>
                <a:spcPts val="0"/>
              </a:spcBef>
              <a:spcAft>
                <a:spcPts val="0"/>
              </a:spcAft>
              <a:buClr>
                <a:schemeClr val="lt1"/>
              </a:buClr>
              <a:buSzPts val="1400"/>
              <a:buChar char="○"/>
              <a:defRPr>
                <a:solidFill>
                  <a:schemeClr val="lt1"/>
                </a:solidFill>
              </a:defRPr>
            </a:lvl5pPr>
            <a:lvl6pPr marL="2743200" lvl="5" indent="-317500">
              <a:spcBef>
                <a:spcPts val="0"/>
              </a:spcBef>
              <a:spcAft>
                <a:spcPts val="0"/>
              </a:spcAft>
              <a:buClr>
                <a:schemeClr val="lt1"/>
              </a:buClr>
              <a:buSzPts val="1400"/>
              <a:buChar char="■"/>
              <a:defRPr>
                <a:solidFill>
                  <a:schemeClr val="lt1"/>
                </a:solidFill>
              </a:defRPr>
            </a:lvl6pPr>
            <a:lvl7pPr marL="3200400" lvl="6" indent="-317500">
              <a:spcBef>
                <a:spcPts val="0"/>
              </a:spcBef>
              <a:spcAft>
                <a:spcPts val="0"/>
              </a:spcAft>
              <a:buClr>
                <a:schemeClr val="lt1"/>
              </a:buClr>
              <a:buSzPts val="1400"/>
              <a:buChar char="●"/>
              <a:defRPr>
                <a:solidFill>
                  <a:schemeClr val="lt1"/>
                </a:solidFill>
              </a:defRPr>
            </a:lvl7pPr>
            <a:lvl8pPr marL="3657600" lvl="7" indent="-317500">
              <a:spcBef>
                <a:spcPts val="0"/>
              </a:spcBef>
              <a:spcAft>
                <a:spcPts val="0"/>
              </a:spcAft>
              <a:buClr>
                <a:schemeClr val="lt1"/>
              </a:buClr>
              <a:buSzPts val="1400"/>
              <a:buChar char="○"/>
              <a:defRPr>
                <a:solidFill>
                  <a:schemeClr val="lt1"/>
                </a:solidFill>
              </a:defRPr>
            </a:lvl8pPr>
            <a:lvl9pPr marL="4114800" lvl="8" indent="-317500">
              <a:spcBef>
                <a:spcPts val="0"/>
              </a:spcBef>
              <a:spcAft>
                <a:spcPts val="0"/>
              </a:spcAft>
              <a:buClr>
                <a:schemeClr val="lt1"/>
              </a:buClr>
              <a:buSzPts val="1400"/>
              <a:buChar char="■"/>
              <a:defRPr>
                <a:solidFill>
                  <a:schemeClr val="lt1"/>
                </a:solidFill>
              </a:defRPr>
            </a:lvl9pPr>
          </a:lstStyle>
          <a:p>
            <a:endParaRPr/>
          </a:p>
        </p:txBody>
      </p:sp>
      <p:sp>
        <p:nvSpPr>
          <p:cNvPr id="45" name="Google Shape;45;p9"/>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6"/>
        <p:cNvGrpSpPr/>
        <p:nvPr/>
      </p:nvGrpSpPr>
      <p:grpSpPr>
        <a:xfrm>
          <a:off x="0" y="0"/>
          <a:ext cx="0" cy="0"/>
          <a:chOff x="0" y="0"/>
          <a:chExt cx="0" cy="0"/>
        </a:xfrm>
      </p:grpSpPr>
      <p:sp>
        <p:nvSpPr>
          <p:cNvPr id="47" name="Google Shape;47;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Clr>
                <a:schemeClr val="dk1"/>
              </a:buClr>
              <a:buSzPts val="2100"/>
              <a:buFont typeface="Oswald"/>
              <a:buNone/>
              <a:defRPr sz="2100">
                <a:solidFill>
                  <a:schemeClr val="dk1"/>
                </a:solidFill>
                <a:latin typeface="Oswald"/>
                <a:ea typeface="Oswald"/>
                <a:cs typeface="Oswald"/>
                <a:sym typeface="Oswald"/>
              </a:defRPr>
            </a:lvl1pPr>
          </a:lstStyle>
          <a:p>
            <a:endParaRPr/>
          </a:p>
        </p:txBody>
      </p:sp>
      <p:sp>
        <p:nvSpPr>
          <p:cNvPr id="48" name="Google Shape;48;p10"/>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9"/>
        <p:cNvGrpSpPr/>
        <p:nvPr/>
      </p:nvGrpSpPr>
      <p:grpSpPr>
        <a:xfrm>
          <a:off x="0" y="0"/>
          <a:ext cx="0" cy="0"/>
          <a:chOff x="0" y="0"/>
          <a:chExt cx="0" cy="0"/>
        </a:xfrm>
      </p:grpSpPr>
      <p:sp>
        <p:nvSpPr>
          <p:cNvPr id="50" name="Google Shape;50;p11"/>
          <p:cNvSpPr txBox="1">
            <a:spLocks noGrp="1"/>
          </p:cNvSpPr>
          <p:nvPr>
            <p:ph type="title" hasCustomPrompt="1"/>
          </p:nvPr>
        </p:nvSpPr>
        <p:spPr>
          <a:xfrm>
            <a:off x="311700" y="1255275"/>
            <a:ext cx="8520600" cy="18906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51" name="Google Shape;51;p11"/>
          <p:cNvSpPr txBox="1">
            <a:spLocks noGrp="1"/>
          </p:cNvSpPr>
          <p:nvPr>
            <p:ph type="body" idx="1"/>
          </p:nvPr>
        </p:nvSpPr>
        <p:spPr>
          <a:xfrm>
            <a:off x="311700" y="32284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52" name="Google Shape;52;p11"/>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3"/>
        <p:cNvGrpSpPr/>
        <p:nvPr/>
      </p:nvGrpSpPr>
      <p:grpSpPr>
        <a:xfrm>
          <a:off x="0" y="0"/>
          <a:ext cx="0" cy="0"/>
          <a:chOff x="0" y="0"/>
          <a:chExt cx="0" cy="0"/>
        </a:xfrm>
      </p:grpSpPr>
      <p:sp>
        <p:nvSpPr>
          <p:cNvPr id="54" name="Google Shape;54;p12"/>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late">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1pPr>
            <a:lvl2pPr lvl="1">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2pPr>
            <a:lvl3pPr lvl="2">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3pPr>
            <a:lvl4pPr lvl="3">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4pPr>
            <a:lvl5pPr lvl="4">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5pPr>
            <a:lvl6pPr lvl="5">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6pPr>
            <a:lvl7pPr lvl="6">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7pPr>
            <a:lvl8pPr lvl="7">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8pPr>
            <a:lvl9pPr lvl="8">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accent3"/>
              </a:buClr>
              <a:buSzPts val="1800"/>
              <a:buFont typeface="Average"/>
              <a:buChar char="●"/>
              <a:defRPr sz="1800">
                <a:solidFill>
                  <a:schemeClr val="accent3"/>
                </a:solidFill>
                <a:latin typeface="Average"/>
                <a:ea typeface="Average"/>
                <a:cs typeface="Average"/>
                <a:sym typeface="Average"/>
              </a:defRPr>
            </a:lvl1pPr>
            <a:lvl2pPr marL="914400" lvl="1" indent="-3175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2pPr>
            <a:lvl3pPr marL="1371600" lvl="2" indent="-3175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3pPr>
            <a:lvl4pPr marL="1828800" lvl="3" indent="-3175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4pPr>
            <a:lvl5pPr marL="2286000" lvl="4" indent="-3175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5pPr>
            <a:lvl6pPr marL="2743200" lvl="5" indent="-3175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6pPr>
            <a:lvl7pPr marL="3200400" lvl="6" indent="-3175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7pPr>
            <a:lvl8pPr marL="3657600" lvl="7" indent="-3175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8pPr>
            <a:lvl9pPr marL="4114800" lvl="8" indent="-3175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9pPr>
          </a:lstStyle>
          <a:p>
            <a:endParaRPr/>
          </a:p>
        </p:txBody>
      </p:sp>
      <p:sp>
        <p:nvSpPr>
          <p:cNvPr id="8" name="Google Shape;8;p1"/>
          <p:cNvSpPr txBox="1">
            <a:spLocks noGrp="1"/>
          </p:cNvSpPr>
          <p:nvPr>
            <p:ph type="sldNum" idx="12"/>
          </p:nvPr>
        </p:nvSpPr>
        <p:spPr>
          <a:xfrm>
            <a:off x="8490250" y="4681009"/>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accent3"/>
                </a:solidFill>
                <a:latin typeface="Average"/>
                <a:ea typeface="Average"/>
                <a:cs typeface="Average"/>
                <a:sym typeface="Average"/>
              </a:defRPr>
            </a:lvl1pPr>
            <a:lvl2pPr lvl="1" algn="r">
              <a:buNone/>
              <a:defRPr sz="1000">
                <a:solidFill>
                  <a:schemeClr val="accent3"/>
                </a:solidFill>
                <a:latin typeface="Average"/>
                <a:ea typeface="Average"/>
                <a:cs typeface="Average"/>
                <a:sym typeface="Average"/>
              </a:defRPr>
            </a:lvl2pPr>
            <a:lvl3pPr lvl="2" algn="r">
              <a:buNone/>
              <a:defRPr sz="1000">
                <a:solidFill>
                  <a:schemeClr val="accent3"/>
                </a:solidFill>
                <a:latin typeface="Average"/>
                <a:ea typeface="Average"/>
                <a:cs typeface="Average"/>
                <a:sym typeface="Average"/>
              </a:defRPr>
            </a:lvl3pPr>
            <a:lvl4pPr lvl="3" algn="r">
              <a:buNone/>
              <a:defRPr sz="1000">
                <a:solidFill>
                  <a:schemeClr val="accent3"/>
                </a:solidFill>
                <a:latin typeface="Average"/>
                <a:ea typeface="Average"/>
                <a:cs typeface="Average"/>
                <a:sym typeface="Average"/>
              </a:defRPr>
            </a:lvl4pPr>
            <a:lvl5pPr lvl="4" algn="r">
              <a:buNone/>
              <a:defRPr sz="1000">
                <a:solidFill>
                  <a:schemeClr val="accent3"/>
                </a:solidFill>
                <a:latin typeface="Average"/>
                <a:ea typeface="Average"/>
                <a:cs typeface="Average"/>
                <a:sym typeface="Average"/>
              </a:defRPr>
            </a:lvl5pPr>
            <a:lvl6pPr lvl="5" algn="r">
              <a:buNone/>
              <a:defRPr sz="1000">
                <a:solidFill>
                  <a:schemeClr val="accent3"/>
                </a:solidFill>
                <a:latin typeface="Average"/>
                <a:ea typeface="Average"/>
                <a:cs typeface="Average"/>
                <a:sym typeface="Average"/>
              </a:defRPr>
            </a:lvl6pPr>
            <a:lvl7pPr lvl="6" algn="r">
              <a:buNone/>
              <a:defRPr sz="1000">
                <a:solidFill>
                  <a:schemeClr val="accent3"/>
                </a:solidFill>
                <a:latin typeface="Average"/>
                <a:ea typeface="Average"/>
                <a:cs typeface="Average"/>
                <a:sym typeface="Average"/>
              </a:defRPr>
            </a:lvl7pPr>
            <a:lvl8pPr lvl="7" algn="r">
              <a:buNone/>
              <a:defRPr sz="1000">
                <a:solidFill>
                  <a:schemeClr val="accent3"/>
                </a:solidFill>
                <a:latin typeface="Average"/>
                <a:ea typeface="Average"/>
                <a:cs typeface="Average"/>
                <a:sym typeface="Average"/>
              </a:defRPr>
            </a:lvl8pPr>
            <a:lvl9pPr lvl="8" algn="r">
              <a:buNone/>
              <a:defRPr sz="1000">
                <a:solidFill>
                  <a:schemeClr val="accent3"/>
                </a:solidFill>
                <a:latin typeface="Average"/>
                <a:ea typeface="Average"/>
                <a:cs typeface="Average"/>
                <a:sym typeface="Average"/>
              </a:defRPr>
            </a:lvl9pPr>
          </a:lstStyle>
          <a:p>
            <a:pPr marL="0" lvl="0" indent="0" algn="r" rtl="0">
              <a:spcBef>
                <a:spcPts val="0"/>
              </a:spcBef>
              <a:spcAft>
                <a:spcPts val="0"/>
              </a:spcAft>
              <a:buNone/>
            </a:pPr>
            <a:fld id="{00000000-1234-1234-1234-123412341234}" type="slidenum">
              <a:rPr lang="fr"/>
              <a:t>‹N°›</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8"/>
        <p:cNvGrpSpPr/>
        <p:nvPr/>
      </p:nvGrpSpPr>
      <p:grpSpPr>
        <a:xfrm>
          <a:off x="0" y="0"/>
          <a:ext cx="0" cy="0"/>
          <a:chOff x="0" y="0"/>
          <a:chExt cx="0" cy="0"/>
        </a:xfrm>
      </p:grpSpPr>
      <p:sp>
        <p:nvSpPr>
          <p:cNvPr id="59" name="Google Shape;59;p13"/>
          <p:cNvSpPr txBox="1">
            <a:spLocks noGrp="1"/>
          </p:cNvSpPr>
          <p:nvPr>
            <p:ph type="ctrTitle"/>
          </p:nvPr>
        </p:nvSpPr>
        <p:spPr>
          <a:xfrm>
            <a:off x="671258" y="990800"/>
            <a:ext cx="7801500" cy="17301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fr"/>
              <a:t>L’expertise communautaire, un ensemble de savoirs expérientiels</a:t>
            </a:r>
            <a:endParaRPr/>
          </a:p>
        </p:txBody>
      </p:sp>
      <p:sp>
        <p:nvSpPr>
          <p:cNvPr id="60" name="Google Shape;60;p13"/>
          <p:cNvSpPr txBox="1">
            <a:spLocks noGrp="1"/>
          </p:cNvSpPr>
          <p:nvPr>
            <p:ph type="subTitle" idx="1"/>
          </p:nvPr>
        </p:nvSpPr>
        <p:spPr>
          <a:xfrm>
            <a:off x="671250" y="3174875"/>
            <a:ext cx="7801500" cy="1047000"/>
          </a:xfrm>
          <a:prstGeom prst="rect">
            <a:avLst/>
          </a:prstGeom>
        </p:spPr>
        <p:txBody>
          <a:bodyPr spcFirstLastPara="1" wrap="square" lIns="91425" tIns="91425" rIns="91425" bIns="91425" anchor="t" anchorCtr="0">
            <a:normAutofit fontScale="92500" lnSpcReduction="20000"/>
          </a:bodyPr>
          <a:lstStyle/>
          <a:p>
            <a:pPr marL="0" lvl="0" indent="0" algn="ctr" rtl="0">
              <a:spcBef>
                <a:spcPts val="0"/>
              </a:spcBef>
              <a:spcAft>
                <a:spcPts val="0"/>
              </a:spcAft>
              <a:buNone/>
            </a:pPr>
            <a:r>
              <a:rPr lang="fr"/>
              <a:t>Daniela Rojas Castro &amp; Florence Giard</a:t>
            </a:r>
            <a:endParaRPr/>
          </a:p>
          <a:p>
            <a:pPr marL="0" lvl="0" indent="0" algn="ctr" rtl="0">
              <a:lnSpc>
                <a:spcPct val="150000"/>
              </a:lnSpc>
              <a:spcBef>
                <a:spcPts val="0"/>
              </a:spcBef>
              <a:spcAft>
                <a:spcPts val="0"/>
              </a:spcAft>
              <a:buNone/>
            </a:pPr>
            <a:r>
              <a:rPr lang="fr">
                <a:solidFill>
                  <a:schemeClr val="dk2"/>
                </a:solidFill>
              </a:rPr>
              <a:t>12 Octobre 2021</a:t>
            </a:r>
            <a:endParaRPr>
              <a:solidFill>
                <a:schemeClr val="dk2"/>
              </a:solidFill>
            </a:endParaRPr>
          </a:p>
          <a:p>
            <a:pPr marL="0" lvl="0" indent="0" algn="ctr" rtl="0">
              <a:spcBef>
                <a:spcPts val="0"/>
              </a:spcBef>
              <a:spcAft>
                <a:spcPts val="0"/>
              </a:spcAft>
              <a:buNone/>
            </a:pPr>
            <a:endParaRPr b="1">
              <a:solidFill>
                <a:srgbClr val="990000"/>
              </a:solidFill>
            </a:endParaRPr>
          </a:p>
        </p:txBody>
      </p:sp>
      <p:pic>
        <p:nvPicPr>
          <p:cNvPr id="61" name="Google Shape;61;p13"/>
          <p:cNvPicPr preferRelativeResize="0"/>
          <p:nvPr/>
        </p:nvPicPr>
        <p:blipFill>
          <a:blip r:embed="rId3">
            <a:alphaModFix/>
          </a:blip>
          <a:stretch>
            <a:fillRect/>
          </a:stretch>
        </p:blipFill>
        <p:spPr>
          <a:xfrm>
            <a:off x="4110781" y="4003318"/>
            <a:ext cx="922425" cy="9224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1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fr"/>
              <a:t>En guise de présentation, Coalition PLUS et la démarche communautaire</a:t>
            </a:r>
            <a:endParaRPr/>
          </a:p>
        </p:txBody>
      </p:sp>
      <p:pic>
        <p:nvPicPr>
          <p:cNvPr id="67" name="Google Shape;67;p14"/>
          <p:cNvPicPr preferRelativeResize="0"/>
          <p:nvPr/>
        </p:nvPicPr>
        <p:blipFill>
          <a:blip r:embed="rId3">
            <a:alphaModFix/>
          </a:blip>
          <a:stretch>
            <a:fillRect/>
          </a:stretch>
        </p:blipFill>
        <p:spPr>
          <a:xfrm>
            <a:off x="1298267" y="2571748"/>
            <a:ext cx="1816925" cy="1816925"/>
          </a:xfrm>
          <a:prstGeom prst="rect">
            <a:avLst/>
          </a:prstGeom>
          <a:noFill/>
          <a:ln>
            <a:noFill/>
          </a:ln>
        </p:spPr>
      </p:pic>
      <p:pic>
        <p:nvPicPr>
          <p:cNvPr id="68" name="Google Shape;68;p14"/>
          <p:cNvPicPr preferRelativeResize="0"/>
          <p:nvPr/>
        </p:nvPicPr>
        <p:blipFill>
          <a:blip r:embed="rId4">
            <a:alphaModFix/>
          </a:blip>
          <a:stretch>
            <a:fillRect/>
          </a:stretch>
        </p:blipFill>
        <p:spPr>
          <a:xfrm>
            <a:off x="3814335" y="1448213"/>
            <a:ext cx="5176290" cy="3005588"/>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sp>
        <p:nvSpPr>
          <p:cNvPr id="73" name="Google Shape;73;p1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fr"/>
              <a:t>Pour commencer… un peu d’histoire et d’étymologie</a:t>
            </a:r>
            <a:endParaRPr/>
          </a:p>
        </p:txBody>
      </p:sp>
      <p:sp>
        <p:nvSpPr>
          <p:cNvPr id="74" name="Google Shape;74;p15"/>
          <p:cNvSpPr txBox="1">
            <a:spLocks noGrp="1"/>
          </p:cNvSpPr>
          <p:nvPr>
            <p:ph type="body" idx="1"/>
          </p:nvPr>
        </p:nvSpPr>
        <p:spPr>
          <a:xfrm>
            <a:off x="311700" y="1228675"/>
            <a:ext cx="8520600" cy="3606300"/>
          </a:xfrm>
          <a:prstGeom prst="rect">
            <a:avLst/>
          </a:prstGeom>
        </p:spPr>
        <p:txBody>
          <a:bodyPr spcFirstLastPara="1" wrap="square" lIns="91425" tIns="91425" rIns="91425" bIns="91425" anchor="t" anchorCtr="0">
            <a:spAutoFit/>
          </a:bodyPr>
          <a:lstStyle/>
          <a:p>
            <a:pPr marL="457200" marR="50800" lvl="0" indent="-311150" algn="just" rtl="0">
              <a:spcBef>
                <a:spcPts val="0"/>
              </a:spcBef>
              <a:spcAft>
                <a:spcPts val="0"/>
              </a:spcAft>
              <a:buClr>
                <a:schemeClr val="dk1"/>
              </a:buClr>
              <a:buSzPts val="1300"/>
              <a:buFont typeface="Arial"/>
              <a:buChar char="●"/>
            </a:pPr>
            <a:r>
              <a:rPr lang="fr" sz="1300">
                <a:solidFill>
                  <a:schemeClr val="dk1"/>
                </a:solidFill>
                <a:latin typeface="Arial"/>
                <a:ea typeface="Arial"/>
                <a:cs typeface="Arial"/>
                <a:sym typeface="Arial"/>
              </a:rPr>
              <a:t>Pauvreté - ATD Quart Monde (50) - </a:t>
            </a:r>
            <a:r>
              <a:rPr lang="fr" sz="1300" i="1">
                <a:solidFill>
                  <a:schemeClr val="dk1"/>
                </a:solidFill>
                <a:latin typeface="Arial"/>
                <a:ea typeface="Arial"/>
                <a:cs typeface="Arial"/>
                <a:sym typeface="Arial"/>
              </a:rPr>
              <a:t>Universités de la pauvreté </a:t>
            </a:r>
            <a:endParaRPr sz="1300" i="1">
              <a:solidFill>
                <a:schemeClr val="dk1"/>
              </a:solidFill>
              <a:latin typeface="Arial"/>
              <a:ea typeface="Arial"/>
              <a:cs typeface="Arial"/>
              <a:sym typeface="Arial"/>
            </a:endParaRPr>
          </a:p>
          <a:p>
            <a:pPr marL="457200" marR="50800" lvl="0" indent="-311150" algn="just" rtl="0">
              <a:spcBef>
                <a:spcPts val="0"/>
              </a:spcBef>
              <a:spcAft>
                <a:spcPts val="0"/>
              </a:spcAft>
              <a:buClr>
                <a:schemeClr val="dk1"/>
              </a:buClr>
              <a:buSzPts val="1300"/>
              <a:buFont typeface="Arial"/>
              <a:buChar char="●"/>
            </a:pPr>
            <a:r>
              <a:rPr lang="fr" sz="1300">
                <a:solidFill>
                  <a:schemeClr val="dk1"/>
                </a:solidFill>
                <a:latin typeface="Arial"/>
                <a:ea typeface="Arial"/>
                <a:cs typeface="Arial"/>
                <a:sym typeface="Arial"/>
              </a:rPr>
              <a:t>Diabète (70) - </a:t>
            </a:r>
            <a:r>
              <a:rPr lang="fr" sz="1300" i="1">
                <a:solidFill>
                  <a:schemeClr val="dk1"/>
                </a:solidFill>
                <a:latin typeface="Arial"/>
                <a:ea typeface="Arial"/>
                <a:cs typeface="Arial"/>
                <a:sym typeface="Arial"/>
              </a:rPr>
              <a:t>Savoir de l’expérience</a:t>
            </a:r>
            <a:endParaRPr sz="1300" i="1">
              <a:solidFill>
                <a:schemeClr val="dk1"/>
              </a:solidFill>
              <a:latin typeface="Arial"/>
              <a:ea typeface="Arial"/>
              <a:cs typeface="Arial"/>
              <a:sym typeface="Arial"/>
            </a:endParaRPr>
          </a:p>
          <a:p>
            <a:pPr marL="457200" marR="50800" lvl="0" indent="-311150" algn="just" rtl="0">
              <a:spcBef>
                <a:spcPts val="0"/>
              </a:spcBef>
              <a:spcAft>
                <a:spcPts val="0"/>
              </a:spcAft>
              <a:buClr>
                <a:schemeClr val="dk1"/>
              </a:buClr>
              <a:buSzPts val="1300"/>
              <a:buFont typeface="Arial"/>
              <a:buChar char="●"/>
            </a:pPr>
            <a:r>
              <a:rPr lang="fr" sz="1300">
                <a:solidFill>
                  <a:schemeClr val="dk1"/>
                </a:solidFill>
                <a:latin typeface="Arial"/>
                <a:ea typeface="Arial"/>
                <a:cs typeface="Arial"/>
                <a:sym typeface="Arial"/>
              </a:rPr>
              <a:t>Lutte contre le sida (80) - </a:t>
            </a:r>
            <a:r>
              <a:rPr lang="fr" sz="1300" i="1">
                <a:solidFill>
                  <a:schemeClr val="dk1"/>
                </a:solidFill>
                <a:latin typeface="Arial"/>
                <a:ea typeface="Arial"/>
                <a:cs typeface="Arial"/>
                <a:sym typeface="Arial"/>
              </a:rPr>
              <a:t>Expertise communautaire</a:t>
            </a:r>
            <a:endParaRPr sz="1300">
              <a:solidFill>
                <a:schemeClr val="dk1"/>
              </a:solidFill>
              <a:latin typeface="Arial"/>
              <a:ea typeface="Arial"/>
              <a:cs typeface="Arial"/>
              <a:sym typeface="Arial"/>
            </a:endParaRPr>
          </a:p>
          <a:p>
            <a:pPr marL="457200" marR="50800" lvl="0" indent="-311150" algn="just" rtl="0">
              <a:spcBef>
                <a:spcPts val="0"/>
              </a:spcBef>
              <a:spcAft>
                <a:spcPts val="0"/>
              </a:spcAft>
              <a:buClr>
                <a:schemeClr val="dk1"/>
              </a:buClr>
              <a:buSzPts val="1300"/>
              <a:buFont typeface="Arial"/>
              <a:buChar char="●"/>
            </a:pPr>
            <a:r>
              <a:rPr lang="fr" sz="1300">
                <a:solidFill>
                  <a:schemeClr val="dk1"/>
                </a:solidFill>
                <a:latin typeface="Arial"/>
                <a:ea typeface="Arial"/>
                <a:cs typeface="Arial"/>
                <a:sym typeface="Arial"/>
              </a:rPr>
              <a:t>Charte d’Ottawa - affirmation de la participation des usagers</a:t>
            </a:r>
            <a:endParaRPr sz="1300">
              <a:solidFill>
                <a:schemeClr val="dk1"/>
              </a:solidFill>
              <a:latin typeface="Arial"/>
              <a:ea typeface="Arial"/>
              <a:cs typeface="Arial"/>
              <a:sym typeface="Arial"/>
            </a:endParaRPr>
          </a:p>
          <a:p>
            <a:pPr marL="457200" marR="50800" lvl="0" indent="0" algn="just" rtl="0">
              <a:spcBef>
                <a:spcPts val="0"/>
              </a:spcBef>
              <a:spcAft>
                <a:spcPts val="0"/>
              </a:spcAft>
              <a:buNone/>
            </a:pPr>
            <a:endParaRPr sz="1300">
              <a:solidFill>
                <a:schemeClr val="dk1"/>
              </a:solidFill>
              <a:latin typeface="Arial"/>
              <a:ea typeface="Arial"/>
              <a:cs typeface="Arial"/>
              <a:sym typeface="Arial"/>
            </a:endParaRPr>
          </a:p>
          <a:p>
            <a:pPr marL="457200" marR="50800" lvl="0" indent="-311150" algn="just" rtl="0">
              <a:spcBef>
                <a:spcPts val="0"/>
              </a:spcBef>
              <a:spcAft>
                <a:spcPts val="0"/>
              </a:spcAft>
              <a:buClr>
                <a:schemeClr val="dk1"/>
              </a:buClr>
              <a:buSzPts val="1300"/>
              <a:buFont typeface="Arial"/>
              <a:buChar char="●"/>
            </a:pPr>
            <a:r>
              <a:rPr lang="fr" sz="1300">
                <a:solidFill>
                  <a:schemeClr val="dk1"/>
                </a:solidFill>
                <a:latin typeface="Arial"/>
                <a:ea typeface="Arial"/>
                <a:cs typeface="Arial"/>
                <a:sym typeface="Arial"/>
              </a:rPr>
              <a:t>L’importance des mots...</a:t>
            </a:r>
            <a:endParaRPr sz="1300">
              <a:solidFill>
                <a:schemeClr val="dk1"/>
              </a:solidFill>
              <a:latin typeface="Arial"/>
              <a:ea typeface="Arial"/>
              <a:cs typeface="Arial"/>
              <a:sym typeface="Arial"/>
            </a:endParaRPr>
          </a:p>
          <a:p>
            <a:pPr marL="457200" marR="50800" lvl="0" indent="-311150" algn="just" rtl="0">
              <a:lnSpc>
                <a:spcPct val="115000"/>
              </a:lnSpc>
              <a:spcBef>
                <a:spcPts val="0"/>
              </a:spcBef>
              <a:spcAft>
                <a:spcPts val="0"/>
              </a:spcAft>
              <a:buClr>
                <a:schemeClr val="dk1"/>
              </a:buClr>
              <a:buSzPts val="1300"/>
              <a:buFont typeface="Arial"/>
              <a:buChar char="●"/>
            </a:pPr>
            <a:r>
              <a:rPr lang="fr" sz="1300" b="1">
                <a:solidFill>
                  <a:schemeClr val="dk1"/>
                </a:solidFill>
                <a:latin typeface="Arial"/>
                <a:ea typeface="Arial"/>
                <a:cs typeface="Arial"/>
                <a:sym typeface="Arial"/>
              </a:rPr>
              <a:t>Profane</a:t>
            </a:r>
            <a:r>
              <a:rPr lang="fr" sz="1300">
                <a:solidFill>
                  <a:schemeClr val="dk1"/>
                </a:solidFill>
                <a:latin typeface="Arial"/>
                <a:ea typeface="Arial"/>
                <a:cs typeface="Arial"/>
                <a:sym typeface="Arial"/>
              </a:rPr>
              <a:t> (Larousse) : adjectif (latin </a:t>
            </a:r>
            <a:r>
              <a:rPr lang="fr" sz="1300" i="1">
                <a:solidFill>
                  <a:schemeClr val="dk1"/>
                </a:solidFill>
                <a:latin typeface="Arial"/>
                <a:ea typeface="Arial"/>
                <a:cs typeface="Arial"/>
                <a:sym typeface="Arial"/>
              </a:rPr>
              <a:t>profanus</a:t>
            </a:r>
            <a:r>
              <a:rPr lang="fr" sz="1300">
                <a:solidFill>
                  <a:schemeClr val="dk1"/>
                </a:solidFill>
                <a:latin typeface="Arial"/>
                <a:ea typeface="Arial"/>
                <a:cs typeface="Arial"/>
                <a:sym typeface="Arial"/>
              </a:rPr>
              <a:t>, de </a:t>
            </a:r>
            <a:r>
              <a:rPr lang="fr" sz="1300" i="1">
                <a:solidFill>
                  <a:schemeClr val="dk1"/>
                </a:solidFill>
                <a:latin typeface="Arial"/>
                <a:ea typeface="Arial"/>
                <a:cs typeface="Arial"/>
                <a:sym typeface="Arial"/>
              </a:rPr>
              <a:t>fanum</a:t>
            </a:r>
            <a:r>
              <a:rPr lang="fr" sz="1300">
                <a:solidFill>
                  <a:schemeClr val="dk1"/>
                </a:solidFill>
                <a:latin typeface="Arial"/>
                <a:ea typeface="Arial"/>
                <a:cs typeface="Arial"/>
                <a:sym typeface="Arial"/>
              </a:rPr>
              <a:t>, temple)</a:t>
            </a:r>
            <a:endParaRPr sz="1300">
              <a:solidFill>
                <a:schemeClr val="dk1"/>
              </a:solidFill>
              <a:latin typeface="Arial"/>
              <a:ea typeface="Arial"/>
              <a:cs typeface="Arial"/>
              <a:sym typeface="Arial"/>
            </a:endParaRPr>
          </a:p>
          <a:p>
            <a:pPr marL="914400" marR="50800" lvl="1" indent="-311150" algn="just" rtl="0">
              <a:lnSpc>
                <a:spcPct val="115000"/>
              </a:lnSpc>
              <a:spcBef>
                <a:spcPts val="0"/>
              </a:spcBef>
              <a:spcAft>
                <a:spcPts val="0"/>
              </a:spcAft>
              <a:buClr>
                <a:schemeClr val="dk1"/>
              </a:buClr>
              <a:buSzPts val="1300"/>
              <a:buFont typeface="Arial"/>
              <a:buChar char="○"/>
            </a:pPr>
            <a:r>
              <a:rPr lang="fr" sz="1300">
                <a:solidFill>
                  <a:schemeClr val="dk1"/>
                </a:solidFill>
                <a:latin typeface="Arial"/>
                <a:ea typeface="Arial"/>
                <a:cs typeface="Arial"/>
                <a:sym typeface="Arial"/>
              </a:rPr>
              <a:t>Qui est étranger aux choses sacrées, à la religion ou qui est en dehors de la sphère du sacré : Art profane. Contraire : sacré</a:t>
            </a:r>
            <a:endParaRPr sz="1300">
              <a:solidFill>
                <a:schemeClr val="dk1"/>
              </a:solidFill>
              <a:latin typeface="Arial"/>
              <a:ea typeface="Arial"/>
              <a:cs typeface="Arial"/>
              <a:sym typeface="Arial"/>
            </a:endParaRPr>
          </a:p>
          <a:p>
            <a:pPr marL="914400" marR="50800" lvl="1" indent="-311150" algn="just" rtl="0">
              <a:lnSpc>
                <a:spcPct val="115000"/>
              </a:lnSpc>
              <a:spcBef>
                <a:spcPts val="0"/>
              </a:spcBef>
              <a:spcAft>
                <a:spcPts val="0"/>
              </a:spcAft>
              <a:buClr>
                <a:schemeClr val="dk1"/>
              </a:buClr>
              <a:buSzPts val="1300"/>
              <a:buFont typeface="Arial"/>
              <a:buChar char="○"/>
            </a:pPr>
            <a:r>
              <a:rPr lang="fr" sz="1300">
                <a:solidFill>
                  <a:schemeClr val="dk1"/>
                </a:solidFill>
                <a:latin typeface="Arial"/>
                <a:ea typeface="Arial"/>
                <a:cs typeface="Arial"/>
                <a:sym typeface="Arial"/>
              </a:rPr>
              <a:t>Qui est ignorant en une science, en un art, qui n'y est pas initié : Être profane en musique.</a:t>
            </a:r>
            <a:endParaRPr sz="1300">
              <a:solidFill>
                <a:schemeClr val="dk1"/>
              </a:solidFill>
              <a:latin typeface="Arial"/>
              <a:ea typeface="Arial"/>
              <a:cs typeface="Arial"/>
              <a:sym typeface="Arial"/>
            </a:endParaRPr>
          </a:p>
          <a:p>
            <a:pPr marL="457200" marR="50800" lvl="0" indent="-311150" algn="just" rtl="0">
              <a:lnSpc>
                <a:spcPct val="115000"/>
              </a:lnSpc>
              <a:spcBef>
                <a:spcPts val="0"/>
              </a:spcBef>
              <a:spcAft>
                <a:spcPts val="0"/>
              </a:spcAft>
              <a:buClr>
                <a:schemeClr val="dk1"/>
              </a:buClr>
              <a:buSzPts val="1300"/>
              <a:buFont typeface="Arial"/>
              <a:buChar char="●"/>
            </a:pPr>
            <a:r>
              <a:rPr lang="fr" sz="1300" b="1">
                <a:solidFill>
                  <a:schemeClr val="dk1"/>
                </a:solidFill>
                <a:latin typeface="Arial"/>
                <a:ea typeface="Arial"/>
                <a:cs typeface="Arial"/>
                <a:sym typeface="Arial"/>
              </a:rPr>
              <a:t>Expertise </a:t>
            </a:r>
            <a:r>
              <a:rPr lang="fr" sz="1300">
                <a:solidFill>
                  <a:schemeClr val="dk1"/>
                </a:solidFill>
                <a:latin typeface="Arial"/>
                <a:ea typeface="Arial"/>
                <a:cs typeface="Arial"/>
                <a:sym typeface="Arial"/>
              </a:rPr>
              <a:t>(Larousse) : nom féminin (de expert)	</a:t>
            </a:r>
            <a:endParaRPr sz="1300">
              <a:solidFill>
                <a:schemeClr val="dk1"/>
              </a:solidFill>
              <a:latin typeface="Arial"/>
              <a:ea typeface="Arial"/>
              <a:cs typeface="Arial"/>
              <a:sym typeface="Arial"/>
            </a:endParaRPr>
          </a:p>
          <a:p>
            <a:pPr marL="914400" marR="50800" lvl="1" indent="-311150" algn="just" rtl="0">
              <a:lnSpc>
                <a:spcPct val="115000"/>
              </a:lnSpc>
              <a:spcBef>
                <a:spcPts val="0"/>
              </a:spcBef>
              <a:spcAft>
                <a:spcPts val="0"/>
              </a:spcAft>
              <a:buClr>
                <a:schemeClr val="dk1"/>
              </a:buClr>
              <a:buSzPts val="1300"/>
              <a:buFont typeface="Arial"/>
              <a:buChar char="○"/>
            </a:pPr>
            <a:r>
              <a:rPr lang="fr" sz="1300">
                <a:solidFill>
                  <a:schemeClr val="dk1"/>
                </a:solidFill>
                <a:latin typeface="Arial"/>
                <a:ea typeface="Arial"/>
                <a:cs typeface="Arial"/>
                <a:sym typeface="Arial"/>
              </a:rPr>
              <a:t>Examen de quelque chose en vue de son estimation, de son évaluation, etc. : Expertise d'un appartement.</a:t>
            </a:r>
            <a:endParaRPr sz="1300">
              <a:solidFill>
                <a:schemeClr val="dk1"/>
              </a:solidFill>
              <a:latin typeface="Arial"/>
              <a:ea typeface="Arial"/>
              <a:cs typeface="Arial"/>
              <a:sym typeface="Arial"/>
            </a:endParaRPr>
          </a:p>
          <a:p>
            <a:pPr marL="914400" marR="50800" lvl="1" indent="-311150" algn="just" rtl="0">
              <a:lnSpc>
                <a:spcPct val="115000"/>
              </a:lnSpc>
              <a:spcBef>
                <a:spcPts val="0"/>
              </a:spcBef>
              <a:spcAft>
                <a:spcPts val="0"/>
              </a:spcAft>
              <a:buClr>
                <a:schemeClr val="dk1"/>
              </a:buClr>
              <a:buSzPts val="1300"/>
              <a:buFont typeface="Arial"/>
              <a:buChar char="○"/>
            </a:pPr>
            <a:r>
              <a:rPr lang="fr" sz="1300">
                <a:solidFill>
                  <a:schemeClr val="dk1"/>
                </a:solidFill>
                <a:latin typeface="Arial"/>
                <a:ea typeface="Arial"/>
                <a:cs typeface="Arial"/>
                <a:sym typeface="Arial"/>
              </a:rPr>
              <a:t>Examen d'une œuvre d'art, d'une pièce de mobilier, etc., pour en attester l'authenticité.</a:t>
            </a:r>
            <a:endParaRPr sz="1300">
              <a:solidFill>
                <a:schemeClr val="dk1"/>
              </a:solidFill>
              <a:latin typeface="Arial"/>
              <a:ea typeface="Arial"/>
              <a:cs typeface="Arial"/>
              <a:sym typeface="Arial"/>
            </a:endParaRPr>
          </a:p>
          <a:p>
            <a:pPr marL="0" lvl="0" indent="0" algn="l" rtl="0">
              <a:spcBef>
                <a:spcPts val="0"/>
              </a:spcBef>
              <a:spcAft>
                <a:spcPts val="1200"/>
              </a:spcAft>
              <a:buNone/>
            </a:pPr>
            <a:endParaRPr sz="1300">
              <a:latin typeface="Arial"/>
              <a:ea typeface="Arial"/>
              <a:cs typeface="Arial"/>
              <a:sym typeface="Arial"/>
            </a:endParaRPr>
          </a:p>
        </p:txBody>
      </p:sp>
      <p:pic>
        <p:nvPicPr>
          <p:cNvPr id="75" name="Google Shape;75;p15"/>
          <p:cNvPicPr preferRelativeResize="0"/>
          <p:nvPr/>
        </p:nvPicPr>
        <p:blipFill>
          <a:blip r:embed="rId3">
            <a:alphaModFix/>
          </a:blip>
          <a:stretch>
            <a:fillRect/>
          </a:stretch>
        </p:blipFill>
        <p:spPr>
          <a:xfrm>
            <a:off x="4281478" y="4568872"/>
            <a:ext cx="461225" cy="461225"/>
          </a:xfrm>
          <a:prstGeom prst="rect">
            <a:avLst/>
          </a:prstGeom>
          <a:noFill/>
          <a:ln>
            <a:noFill/>
          </a:ln>
        </p:spPr>
      </p:pic>
      <p:pic>
        <p:nvPicPr>
          <p:cNvPr id="76" name="Google Shape;76;p15"/>
          <p:cNvPicPr preferRelativeResize="0"/>
          <p:nvPr/>
        </p:nvPicPr>
        <p:blipFill>
          <a:blip r:embed="rId4">
            <a:alphaModFix/>
          </a:blip>
          <a:stretch>
            <a:fillRect/>
          </a:stretch>
        </p:blipFill>
        <p:spPr>
          <a:xfrm>
            <a:off x="7203550" y="536225"/>
            <a:ext cx="1796876" cy="2340324"/>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0"/>
        <p:cNvGrpSpPr/>
        <p:nvPr/>
      </p:nvGrpSpPr>
      <p:grpSpPr>
        <a:xfrm>
          <a:off x="0" y="0"/>
          <a:ext cx="0" cy="0"/>
          <a:chOff x="0" y="0"/>
          <a:chExt cx="0" cy="0"/>
        </a:xfrm>
      </p:grpSpPr>
      <p:sp>
        <p:nvSpPr>
          <p:cNvPr id="81" name="Google Shape;81;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fr"/>
              <a:t>Une proposition de définition et deux démarches</a:t>
            </a:r>
            <a:endParaRPr/>
          </a:p>
        </p:txBody>
      </p:sp>
      <p:sp>
        <p:nvSpPr>
          <p:cNvPr id="82" name="Google Shape;82;p16"/>
          <p:cNvSpPr txBox="1">
            <a:spLocks noGrp="1"/>
          </p:cNvSpPr>
          <p:nvPr>
            <p:ph type="body" idx="1"/>
          </p:nvPr>
        </p:nvSpPr>
        <p:spPr>
          <a:xfrm>
            <a:off x="311700" y="1152475"/>
            <a:ext cx="8520600" cy="3411600"/>
          </a:xfrm>
          <a:prstGeom prst="rect">
            <a:avLst/>
          </a:prstGeom>
        </p:spPr>
        <p:txBody>
          <a:bodyPr spcFirstLastPara="1" wrap="square" lIns="91425" tIns="91425" rIns="91425" bIns="91425" anchor="t" anchorCtr="0">
            <a:spAutoFit/>
          </a:bodyPr>
          <a:lstStyle/>
          <a:p>
            <a:pPr marL="0" marR="50800" lvl="0" indent="0" algn="just" rtl="0">
              <a:spcBef>
                <a:spcPts val="0"/>
              </a:spcBef>
              <a:spcAft>
                <a:spcPts val="0"/>
              </a:spcAft>
              <a:buNone/>
            </a:pPr>
            <a:r>
              <a:rPr lang="fr" sz="1400" b="1">
                <a:solidFill>
                  <a:schemeClr val="dk1"/>
                </a:solidFill>
                <a:latin typeface="Arial"/>
                <a:ea typeface="Arial"/>
                <a:cs typeface="Arial"/>
                <a:sym typeface="Arial"/>
              </a:rPr>
              <a:t>Expertise communautaire : la somme de savoirs expérientiels des patients mise en forme par une appropriation collective plus large voire associative (H. Rossert </a:t>
            </a:r>
            <a:r>
              <a:rPr lang="fr" sz="1400" b="1" i="1">
                <a:solidFill>
                  <a:schemeClr val="dk1"/>
                </a:solidFill>
                <a:latin typeface="Arial"/>
                <a:ea typeface="Arial"/>
                <a:cs typeface="Arial"/>
                <a:sym typeface="Arial"/>
              </a:rPr>
              <a:t>et al., in press)</a:t>
            </a:r>
            <a:r>
              <a:rPr lang="fr" sz="1400">
                <a:solidFill>
                  <a:schemeClr val="dk1"/>
                </a:solidFill>
                <a:latin typeface="Arial"/>
                <a:ea typeface="Arial"/>
                <a:cs typeface="Arial"/>
                <a:sym typeface="Arial"/>
              </a:rPr>
              <a:t> </a:t>
            </a:r>
            <a:r>
              <a:rPr lang="fr" sz="1300">
                <a:solidFill>
                  <a:schemeClr val="dk1"/>
                </a:solidFill>
                <a:latin typeface="Arial"/>
                <a:ea typeface="Arial"/>
                <a:cs typeface="Arial"/>
                <a:sym typeface="Arial"/>
              </a:rPr>
              <a:t>Il s’agit d’un expertise qui se retrouve entre deux mondes : </a:t>
            </a:r>
            <a:endParaRPr sz="1300">
              <a:solidFill>
                <a:schemeClr val="dk1"/>
              </a:solidFill>
              <a:latin typeface="Arial"/>
              <a:ea typeface="Arial"/>
              <a:cs typeface="Arial"/>
              <a:sym typeface="Arial"/>
            </a:endParaRPr>
          </a:p>
          <a:p>
            <a:pPr marL="0" marR="50800" lvl="0" indent="0" algn="just" rtl="0">
              <a:spcBef>
                <a:spcPts val="0"/>
              </a:spcBef>
              <a:spcAft>
                <a:spcPts val="0"/>
              </a:spcAft>
              <a:buNone/>
            </a:pPr>
            <a:endParaRPr sz="1300">
              <a:solidFill>
                <a:schemeClr val="dk1"/>
              </a:solidFill>
              <a:latin typeface="Arial"/>
              <a:ea typeface="Arial"/>
              <a:cs typeface="Arial"/>
              <a:sym typeface="Arial"/>
            </a:endParaRPr>
          </a:p>
          <a:p>
            <a:pPr marL="457200" lvl="0" indent="-311150" algn="just" rtl="0">
              <a:spcBef>
                <a:spcPts val="0"/>
              </a:spcBef>
              <a:spcAft>
                <a:spcPts val="0"/>
              </a:spcAft>
              <a:buClr>
                <a:schemeClr val="dk1"/>
              </a:buClr>
              <a:buSzPts val="1300"/>
              <a:buFont typeface="Arial"/>
              <a:buChar char="●"/>
            </a:pPr>
            <a:r>
              <a:rPr lang="fr" sz="1300">
                <a:solidFill>
                  <a:schemeClr val="dk1"/>
                </a:solidFill>
                <a:latin typeface="Arial"/>
                <a:ea typeface="Arial"/>
                <a:cs typeface="Arial"/>
                <a:sym typeface="Arial"/>
              </a:rPr>
              <a:t>Une démarche </a:t>
            </a:r>
            <a:r>
              <a:rPr lang="fr" sz="1300" b="1">
                <a:solidFill>
                  <a:schemeClr val="dk1"/>
                </a:solidFill>
                <a:latin typeface="Arial"/>
                <a:ea typeface="Arial"/>
                <a:cs typeface="Arial"/>
                <a:sym typeface="Arial"/>
              </a:rPr>
              <a:t>individuelle</a:t>
            </a:r>
            <a:r>
              <a:rPr lang="fr" sz="1300">
                <a:solidFill>
                  <a:schemeClr val="dk1"/>
                </a:solidFill>
                <a:latin typeface="Arial"/>
                <a:ea typeface="Arial"/>
                <a:cs typeface="Arial"/>
                <a:sym typeface="Arial"/>
              </a:rPr>
              <a:t> avec le « patient-expert » </a:t>
            </a:r>
            <a:endParaRPr sz="1300">
              <a:solidFill>
                <a:schemeClr val="dk1"/>
              </a:solidFill>
              <a:latin typeface="Arial"/>
              <a:ea typeface="Arial"/>
              <a:cs typeface="Arial"/>
              <a:sym typeface="Arial"/>
            </a:endParaRPr>
          </a:p>
          <a:p>
            <a:pPr marL="914400" lvl="1" indent="-311150" algn="just" rtl="0">
              <a:spcBef>
                <a:spcPts val="0"/>
              </a:spcBef>
              <a:spcAft>
                <a:spcPts val="0"/>
              </a:spcAft>
              <a:buClr>
                <a:schemeClr val="dk1"/>
              </a:buClr>
              <a:buSzPts val="1300"/>
              <a:buFont typeface="Arial"/>
              <a:buChar char="○"/>
            </a:pPr>
            <a:r>
              <a:rPr lang="fr" sz="1300">
                <a:solidFill>
                  <a:schemeClr val="dk1"/>
                </a:solidFill>
                <a:latin typeface="Arial"/>
                <a:ea typeface="Arial"/>
                <a:cs typeface="Arial"/>
                <a:sym typeface="Arial"/>
              </a:rPr>
              <a:t>Essais cliniques (implication et information des patients, observance)</a:t>
            </a:r>
            <a:endParaRPr sz="1300">
              <a:solidFill>
                <a:schemeClr val="dk1"/>
              </a:solidFill>
              <a:latin typeface="Arial"/>
              <a:ea typeface="Arial"/>
              <a:cs typeface="Arial"/>
              <a:sym typeface="Arial"/>
            </a:endParaRPr>
          </a:p>
          <a:p>
            <a:pPr marL="914400" lvl="1" indent="-311150" algn="just" rtl="0">
              <a:spcBef>
                <a:spcPts val="0"/>
              </a:spcBef>
              <a:spcAft>
                <a:spcPts val="0"/>
              </a:spcAft>
              <a:buClr>
                <a:schemeClr val="dk1"/>
              </a:buClr>
              <a:buSzPts val="1300"/>
              <a:buFont typeface="Arial"/>
              <a:buChar char="○"/>
            </a:pPr>
            <a:r>
              <a:rPr lang="fr" sz="1300">
                <a:solidFill>
                  <a:schemeClr val="dk1"/>
                </a:solidFill>
                <a:latin typeface="Arial"/>
                <a:ea typeface="Arial"/>
                <a:cs typeface="Arial"/>
                <a:sym typeface="Arial"/>
              </a:rPr>
              <a:t>Autosupport (émerge pour combler les insuffisances du modèle biomédical (D. Jodelet). Ex. AA</a:t>
            </a:r>
            <a:endParaRPr sz="1300">
              <a:solidFill>
                <a:schemeClr val="dk1"/>
              </a:solidFill>
              <a:latin typeface="Arial"/>
              <a:ea typeface="Arial"/>
              <a:cs typeface="Arial"/>
              <a:sym typeface="Arial"/>
            </a:endParaRPr>
          </a:p>
          <a:p>
            <a:pPr marL="0" lvl="0" indent="0" algn="just" rtl="0">
              <a:spcBef>
                <a:spcPts val="0"/>
              </a:spcBef>
              <a:spcAft>
                <a:spcPts val="0"/>
              </a:spcAft>
              <a:buNone/>
            </a:pPr>
            <a:endParaRPr sz="1300">
              <a:solidFill>
                <a:schemeClr val="dk1"/>
              </a:solidFill>
              <a:latin typeface="Arial"/>
              <a:ea typeface="Arial"/>
              <a:cs typeface="Arial"/>
              <a:sym typeface="Arial"/>
            </a:endParaRPr>
          </a:p>
          <a:p>
            <a:pPr marL="457200" lvl="0" indent="-311150" algn="just" rtl="0">
              <a:spcBef>
                <a:spcPts val="0"/>
              </a:spcBef>
              <a:spcAft>
                <a:spcPts val="0"/>
              </a:spcAft>
              <a:buClr>
                <a:schemeClr val="dk1"/>
              </a:buClr>
              <a:buSzPts val="1300"/>
              <a:buFont typeface="Arial"/>
              <a:buChar char="●"/>
            </a:pPr>
            <a:r>
              <a:rPr lang="fr" sz="1300">
                <a:solidFill>
                  <a:schemeClr val="dk1"/>
                </a:solidFill>
                <a:latin typeface="Arial"/>
                <a:ea typeface="Arial"/>
                <a:cs typeface="Arial"/>
                <a:sym typeface="Arial"/>
              </a:rPr>
              <a:t>Une démarche </a:t>
            </a:r>
            <a:r>
              <a:rPr lang="fr" sz="1300" b="1">
                <a:solidFill>
                  <a:schemeClr val="dk1"/>
                </a:solidFill>
                <a:latin typeface="Arial"/>
                <a:ea typeface="Arial"/>
                <a:cs typeface="Arial"/>
                <a:sym typeface="Arial"/>
              </a:rPr>
              <a:t>collective</a:t>
            </a:r>
            <a:r>
              <a:rPr lang="fr" sz="1300">
                <a:solidFill>
                  <a:schemeClr val="dk1"/>
                </a:solidFill>
                <a:latin typeface="Arial"/>
                <a:ea typeface="Arial"/>
                <a:cs typeface="Arial"/>
                <a:sym typeface="Arial"/>
              </a:rPr>
              <a:t> avec « l’expert citoyen » (D. Tabuteau). Un expert qui questionne les équilibres de pouvoir entre la santé publique et le pouvoir politique (e.g. mise à disposition des traitements). </a:t>
            </a:r>
            <a:endParaRPr sz="1300">
              <a:solidFill>
                <a:schemeClr val="dk1"/>
              </a:solidFill>
              <a:latin typeface="Arial"/>
              <a:ea typeface="Arial"/>
              <a:cs typeface="Arial"/>
              <a:sym typeface="Arial"/>
            </a:endParaRPr>
          </a:p>
          <a:p>
            <a:pPr marL="914400" lvl="0" indent="-311150" algn="just" rtl="0">
              <a:spcBef>
                <a:spcPts val="0"/>
              </a:spcBef>
              <a:spcAft>
                <a:spcPts val="0"/>
              </a:spcAft>
              <a:buClr>
                <a:schemeClr val="dk1"/>
              </a:buClr>
              <a:buSzPts val="1300"/>
              <a:buFont typeface="Arial"/>
              <a:buChar char="●"/>
            </a:pPr>
            <a:r>
              <a:rPr lang="fr" sz="1300">
                <a:solidFill>
                  <a:schemeClr val="dk1"/>
                </a:solidFill>
                <a:latin typeface="Arial"/>
                <a:ea typeface="Arial"/>
                <a:cs typeface="Arial"/>
                <a:sym typeface="Arial"/>
              </a:rPr>
              <a:t>Malade réformateur sociale (D. Defert, 1989). Participation des malades du sida et leurs proches au débat politique sur l’épidémie. Investissement citoyen sans précédent… </a:t>
            </a:r>
            <a:endParaRPr sz="1300">
              <a:solidFill>
                <a:schemeClr val="dk1"/>
              </a:solidFill>
              <a:latin typeface="Arial"/>
              <a:ea typeface="Arial"/>
              <a:cs typeface="Arial"/>
              <a:sym typeface="Arial"/>
            </a:endParaRPr>
          </a:p>
          <a:p>
            <a:pPr marL="914400" lvl="0" indent="-311150" algn="just" rtl="0">
              <a:spcBef>
                <a:spcPts val="0"/>
              </a:spcBef>
              <a:spcAft>
                <a:spcPts val="0"/>
              </a:spcAft>
              <a:buClr>
                <a:schemeClr val="dk1"/>
              </a:buClr>
              <a:buSzPts val="1300"/>
              <a:buFont typeface="Arial"/>
              <a:buChar char="●"/>
            </a:pPr>
            <a:r>
              <a:rPr lang="fr" sz="1300">
                <a:solidFill>
                  <a:schemeClr val="dk1"/>
                </a:solidFill>
                <a:latin typeface="Arial"/>
                <a:ea typeface="Arial"/>
                <a:cs typeface="Arial"/>
                <a:sym typeface="Arial"/>
              </a:rPr>
              <a:t>La « démocratie sanitaire ». La LCS a généré cette participation des collectifs de patients, qui a permis de réformer le système de santé.  </a:t>
            </a:r>
            <a:endParaRPr sz="1300">
              <a:solidFill>
                <a:schemeClr val="dk1"/>
              </a:solidFill>
              <a:latin typeface="Arial"/>
              <a:ea typeface="Arial"/>
              <a:cs typeface="Arial"/>
              <a:sym typeface="Arial"/>
            </a:endParaRPr>
          </a:p>
        </p:txBody>
      </p:sp>
      <p:pic>
        <p:nvPicPr>
          <p:cNvPr id="83" name="Google Shape;83;p16"/>
          <p:cNvPicPr preferRelativeResize="0"/>
          <p:nvPr/>
        </p:nvPicPr>
        <p:blipFill>
          <a:blip r:embed="rId3">
            <a:alphaModFix/>
          </a:blip>
          <a:stretch>
            <a:fillRect/>
          </a:stretch>
        </p:blipFill>
        <p:spPr>
          <a:xfrm>
            <a:off x="4281478" y="4568872"/>
            <a:ext cx="461225" cy="4612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p1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fr"/>
              <a:t>Pair (education), agents de santé communautaire - </a:t>
            </a:r>
            <a:r>
              <a:rPr lang="fr" sz="1555"/>
              <a:t>L’interface entre deux mondes</a:t>
            </a:r>
            <a:endParaRPr sz="1555"/>
          </a:p>
        </p:txBody>
      </p:sp>
      <p:sp>
        <p:nvSpPr>
          <p:cNvPr id="89" name="Google Shape;89;p17"/>
          <p:cNvSpPr txBox="1">
            <a:spLocks noGrp="1"/>
          </p:cNvSpPr>
          <p:nvPr>
            <p:ph type="body" idx="1"/>
          </p:nvPr>
        </p:nvSpPr>
        <p:spPr>
          <a:xfrm>
            <a:off x="311700" y="1152475"/>
            <a:ext cx="8520600" cy="3836400"/>
          </a:xfrm>
          <a:prstGeom prst="rect">
            <a:avLst/>
          </a:prstGeom>
        </p:spPr>
        <p:txBody>
          <a:bodyPr spcFirstLastPara="1" wrap="square" lIns="91425" tIns="91425" rIns="91425" bIns="91425" anchor="t" anchorCtr="0">
            <a:spAutoFit/>
          </a:bodyPr>
          <a:lstStyle/>
          <a:p>
            <a:pPr marL="457200" lvl="0" indent="-311150" algn="l" rtl="0">
              <a:spcBef>
                <a:spcPts val="0"/>
              </a:spcBef>
              <a:spcAft>
                <a:spcPts val="0"/>
              </a:spcAft>
              <a:buClr>
                <a:schemeClr val="dk1"/>
              </a:buClr>
              <a:buSzPts val="1300"/>
              <a:buFont typeface="Arial"/>
              <a:buChar char="-"/>
            </a:pPr>
            <a:r>
              <a:rPr lang="fr" sz="1300">
                <a:solidFill>
                  <a:schemeClr val="dk1"/>
                </a:solidFill>
                <a:latin typeface="Arial"/>
                <a:ea typeface="Arial"/>
                <a:cs typeface="Arial"/>
                <a:sym typeface="Arial"/>
              </a:rPr>
              <a:t>Face aux chercheurs, le passage par la communauté pour obtenir des informations implique une collaboration garantie : appropriation, amélioration de l’estime de soi et pérennité de bonnes pratiques.</a:t>
            </a:r>
            <a:endParaRPr sz="1300">
              <a:solidFill>
                <a:schemeClr val="dk1"/>
              </a:solidFill>
              <a:latin typeface="Arial"/>
              <a:ea typeface="Arial"/>
              <a:cs typeface="Arial"/>
              <a:sym typeface="Arial"/>
            </a:endParaRPr>
          </a:p>
          <a:p>
            <a:pPr marL="457200" lvl="0" indent="-311150" algn="l" rtl="0">
              <a:spcBef>
                <a:spcPts val="0"/>
              </a:spcBef>
              <a:spcAft>
                <a:spcPts val="0"/>
              </a:spcAft>
              <a:buClr>
                <a:schemeClr val="dk1"/>
              </a:buClr>
              <a:buSzPts val="1300"/>
              <a:buFont typeface="Arial"/>
              <a:buChar char="-"/>
            </a:pPr>
            <a:r>
              <a:rPr lang="fr" sz="1300">
                <a:solidFill>
                  <a:schemeClr val="dk1"/>
                </a:solidFill>
                <a:latin typeface="Arial"/>
                <a:ea typeface="Arial"/>
                <a:cs typeface="Arial"/>
                <a:sym typeface="Arial"/>
              </a:rPr>
              <a:t>Solution efficace et peu coûteuse à l’accès aux soins des communautés géographiques et identitaires dans la LCS - le recrutement passe par eux-elles !</a:t>
            </a:r>
            <a:endParaRPr sz="1300">
              <a:solidFill>
                <a:schemeClr val="dk1"/>
              </a:solidFill>
              <a:latin typeface="Arial"/>
              <a:ea typeface="Arial"/>
              <a:cs typeface="Arial"/>
              <a:sym typeface="Arial"/>
            </a:endParaRPr>
          </a:p>
          <a:p>
            <a:pPr marL="457200" lvl="0" indent="-311150" algn="l" rtl="0">
              <a:spcBef>
                <a:spcPts val="0"/>
              </a:spcBef>
              <a:spcAft>
                <a:spcPts val="0"/>
              </a:spcAft>
              <a:buClr>
                <a:schemeClr val="dk1"/>
              </a:buClr>
              <a:buSzPts val="1300"/>
              <a:buFont typeface="Arial"/>
              <a:buChar char="-"/>
            </a:pPr>
            <a:r>
              <a:rPr lang="fr" sz="1300">
                <a:solidFill>
                  <a:schemeClr val="dk1"/>
                </a:solidFill>
                <a:latin typeface="Arial"/>
                <a:ea typeface="Arial"/>
                <a:cs typeface="Arial"/>
                <a:sym typeface="Arial"/>
              </a:rPr>
              <a:t>Une expertise basée sur leur </a:t>
            </a:r>
            <a:r>
              <a:rPr lang="fr" sz="1300" b="1">
                <a:solidFill>
                  <a:schemeClr val="dk1"/>
                </a:solidFill>
                <a:latin typeface="Arial"/>
                <a:ea typeface="Arial"/>
                <a:cs typeface="Arial"/>
                <a:sym typeface="Arial"/>
              </a:rPr>
              <a:t>expérience</a:t>
            </a:r>
            <a:r>
              <a:rPr lang="fr" sz="1300">
                <a:solidFill>
                  <a:schemeClr val="dk1"/>
                </a:solidFill>
                <a:latin typeface="Arial"/>
                <a:ea typeface="Arial"/>
                <a:cs typeface="Arial"/>
                <a:sym typeface="Arial"/>
              </a:rPr>
              <a:t> de patients ou des personnes appartenant à des minorités sexuelles, de genre ou d’addiction ou sur d’autres vulnérabilités sociales (jeunes, femmes). </a:t>
            </a:r>
            <a:endParaRPr sz="1300">
              <a:solidFill>
                <a:schemeClr val="dk1"/>
              </a:solidFill>
              <a:latin typeface="Arial"/>
              <a:ea typeface="Arial"/>
              <a:cs typeface="Arial"/>
              <a:sym typeface="Arial"/>
            </a:endParaRPr>
          </a:p>
          <a:p>
            <a:pPr marL="914400" lvl="1" indent="-311150" algn="l" rtl="0">
              <a:spcBef>
                <a:spcPts val="0"/>
              </a:spcBef>
              <a:spcAft>
                <a:spcPts val="0"/>
              </a:spcAft>
              <a:buClr>
                <a:schemeClr val="dk1"/>
              </a:buClr>
              <a:buSzPts val="1300"/>
              <a:buFont typeface="Arial"/>
              <a:buChar char="-"/>
            </a:pPr>
            <a:r>
              <a:rPr lang="fr" sz="1300">
                <a:solidFill>
                  <a:schemeClr val="dk1"/>
                </a:solidFill>
                <a:latin typeface="Arial"/>
                <a:ea typeface="Arial"/>
                <a:cs typeface="Arial"/>
                <a:sym typeface="Arial"/>
              </a:rPr>
              <a:t>le suivi psychosocial </a:t>
            </a:r>
            <a:endParaRPr sz="1300">
              <a:solidFill>
                <a:schemeClr val="dk1"/>
              </a:solidFill>
              <a:latin typeface="Arial"/>
              <a:ea typeface="Arial"/>
              <a:cs typeface="Arial"/>
              <a:sym typeface="Arial"/>
            </a:endParaRPr>
          </a:p>
          <a:p>
            <a:pPr marL="914400" lvl="1" indent="-311150" algn="l" rtl="0">
              <a:spcBef>
                <a:spcPts val="0"/>
              </a:spcBef>
              <a:spcAft>
                <a:spcPts val="0"/>
              </a:spcAft>
              <a:buClr>
                <a:schemeClr val="dk1"/>
              </a:buClr>
              <a:buSzPts val="1300"/>
              <a:buFont typeface="Arial"/>
              <a:buChar char="-"/>
            </a:pPr>
            <a:r>
              <a:rPr lang="fr" sz="1300">
                <a:solidFill>
                  <a:schemeClr val="dk1"/>
                </a:solidFill>
                <a:latin typeface="Arial"/>
                <a:ea typeface="Arial"/>
                <a:cs typeface="Arial"/>
                <a:sym typeface="Arial"/>
              </a:rPr>
              <a:t>l’aide à l’observance des PVVIH </a:t>
            </a:r>
            <a:endParaRPr sz="1300">
              <a:solidFill>
                <a:schemeClr val="dk1"/>
              </a:solidFill>
              <a:latin typeface="Arial"/>
              <a:ea typeface="Arial"/>
              <a:cs typeface="Arial"/>
              <a:sym typeface="Arial"/>
            </a:endParaRPr>
          </a:p>
          <a:p>
            <a:pPr marL="914400" lvl="1" indent="-311150" algn="l" rtl="0">
              <a:spcBef>
                <a:spcPts val="0"/>
              </a:spcBef>
              <a:spcAft>
                <a:spcPts val="0"/>
              </a:spcAft>
              <a:buClr>
                <a:schemeClr val="dk1"/>
              </a:buClr>
              <a:buSzPts val="1300"/>
              <a:buFont typeface="Arial"/>
              <a:buChar char="-"/>
            </a:pPr>
            <a:r>
              <a:rPr lang="fr" sz="1300">
                <a:solidFill>
                  <a:schemeClr val="dk1"/>
                </a:solidFill>
                <a:latin typeface="Arial"/>
                <a:ea typeface="Arial"/>
                <a:cs typeface="Arial"/>
                <a:sym typeface="Arial"/>
              </a:rPr>
              <a:t>le soutien à la prévention des populations-clés notamment avec l’éducation par les pairs </a:t>
            </a:r>
            <a:endParaRPr sz="1300">
              <a:solidFill>
                <a:schemeClr val="dk1"/>
              </a:solidFill>
              <a:latin typeface="Arial"/>
              <a:ea typeface="Arial"/>
              <a:cs typeface="Arial"/>
              <a:sym typeface="Arial"/>
            </a:endParaRPr>
          </a:p>
          <a:p>
            <a:pPr marL="914400" lvl="1" indent="-311150" algn="l" rtl="0">
              <a:spcBef>
                <a:spcPts val="0"/>
              </a:spcBef>
              <a:spcAft>
                <a:spcPts val="0"/>
              </a:spcAft>
              <a:buClr>
                <a:schemeClr val="dk1"/>
              </a:buClr>
              <a:buSzPts val="1300"/>
              <a:buFont typeface="Arial"/>
              <a:buChar char="-"/>
            </a:pPr>
            <a:r>
              <a:rPr lang="fr" sz="1300">
                <a:solidFill>
                  <a:schemeClr val="dk1"/>
                </a:solidFill>
                <a:latin typeface="Arial"/>
                <a:ea typeface="Arial"/>
                <a:cs typeface="Arial"/>
                <a:sym typeface="Arial"/>
              </a:rPr>
              <a:t>le dépistage communautaire du VIH et à l’accompagnement à la PrEP</a:t>
            </a:r>
            <a:endParaRPr sz="1300">
              <a:solidFill>
                <a:schemeClr val="dk1"/>
              </a:solidFill>
              <a:latin typeface="Arial"/>
              <a:ea typeface="Arial"/>
              <a:cs typeface="Arial"/>
              <a:sym typeface="Arial"/>
            </a:endParaRPr>
          </a:p>
          <a:p>
            <a:pPr marL="914400" lvl="1" indent="-311150" algn="l" rtl="0">
              <a:spcBef>
                <a:spcPts val="0"/>
              </a:spcBef>
              <a:spcAft>
                <a:spcPts val="0"/>
              </a:spcAft>
              <a:buClr>
                <a:schemeClr val="dk1"/>
              </a:buClr>
              <a:buSzPts val="1300"/>
              <a:buFont typeface="Arial"/>
              <a:buChar char="-"/>
            </a:pPr>
            <a:r>
              <a:rPr lang="fr" sz="1300">
                <a:solidFill>
                  <a:schemeClr val="dk1"/>
                </a:solidFill>
                <a:latin typeface="Arial"/>
                <a:ea typeface="Arial"/>
                <a:cs typeface="Arial"/>
                <a:sym typeface="Arial"/>
              </a:rPr>
              <a:t>le suivi de la prévention de la transmission mère-enfant (PTME), l’information aux jeunes et adolescents. </a:t>
            </a:r>
            <a:endParaRPr sz="1300">
              <a:solidFill>
                <a:schemeClr val="dk1"/>
              </a:solidFill>
              <a:latin typeface="Arial"/>
              <a:ea typeface="Arial"/>
              <a:cs typeface="Arial"/>
              <a:sym typeface="Arial"/>
            </a:endParaRPr>
          </a:p>
          <a:p>
            <a:pPr marL="457200" lvl="0" indent="-311150" algn="l" rtl="0">
              <a:spcBef>
                <a:spcPts val="0"/>
              </a:spcBef>
              <a:spcAft>
                <a:spcPts val="0"/>
              </a:spcAft>
              <a:buClr>
                <a:schemeClr val="dk1"/>
              </a:buClr>
              <a:buSzPts val="1300"/>
              <a:buFont typeface="Arial"/>
              <a:buChar char="-"/>
            </a:pPr>
            <a:r>
              <a:rPr lang="fr" sz="1300">
                <a:solidFill>
                  <a:schemeClr val="dk1"/>
                </a:solidFill>
                <a:latin typeface="Arial"/>
                <a:ea typeface="Arial"/>
                <a:cs typeface="Arial"/>
                <a:sym typeface="Arial"/>
              </a:rPr>
              <a:t>Le savoir expérientiel des ASC (malades/population clé) mérite une mise en forme via la </a:t>
            </a:r>
            <a:r>
              <a:rPr lang="fr" sz="1300" b="1">
                <a:solidFill>
                  <a:schemeClr val="dk1"/>
                </a:solidFill>
                <a:latin typeface="Arial"/>
                <a:ea typeface="Arial"/>
                <a:cs typeface="Arial"/>
                <a:sym typeface="Arial"/>
              </a:rPr>
              <a:t>formation</a:t>
            </a:r>
            <a:r>
              <a:rPr lang="fr" sz="1300">
                <a:solidFill>
                  <a:schemeClr val="dk1"/>
                </a:solidFill>
                <a:latin typeface="Arial"/>
                <a:ea typeface="Arial"/>
                <a:cs typeface="Arial"/>
                <a:sym typeface="Arial"/>
              </a:rPr>
              <a:t> afin de pouvoir devenir une expertise communautaire opérationnelle de qualité.</a:t>
            </a:r>
            <a:endParaRPr sz="1300">
              <a:solidFill>
                <a:schemeClr val="dk1"/>
              </a:solidFill>
              <a:latin typeface="Arial"/>
              <a:ea typeface="Arial"/>
              <a:cs typeface="Arial"/>
              <a:sym typeface="Arial"/>
            </a:endParaRPr>
          </a:p>
          <a:p>
            <a:pPr marL="0" lvl="0" indent="0" algn="l" rtl="0">
              <a:spcBef>
                <a:spcPts val="0"/>
              </a:spcBef>
              <a:spcAft>
                <a:spcPts val="0"/>
              </a:spcAft>
              <a:buNone/>
            </a:pPr>
            <a:endParaRPr sz="1300">
              <a:solidFill>
                <a:schemeClr val="dk1"/>
              </a:solidFill>
              <a:latin typeface="Arial"/>
              <a:ea typeface="Arial"/>
              <a:cs typeface="Arial"/>
              <a:sym typeface="Arial"/>
            </a:endParaRPr>
          </a:p>
          <a:p>
            <a:pPr marL="0" lvl="0" indent="0" algn="l" rtl="0">
              <a:spcBef>
                <a:spcPts val="0"/>
              </a:spcBef>
              <a:spcAft>
                <a:spcPts val="1200"/>
              </a:spcAft>
              <a:buNone/>
            </a:pPr>
            <a:endParaRPr sz="1300"/>
          </a:p>
        </p:txBody>
      </p:sp>
      <p:pic>
        <p:nvPicPr>
          <p:cNvPr id="90" name="Google Shape;90;p17"/>
          <p:cNvPicPr preferRelativeResize="0"/>
          <p:nvPr/>
        </p:nvPicPr>
        <p:blipFill>
          <a:blip r:embed="rId3">
            <a:alphaModFix/>
          </a:blip>
          <a:stretch>
            <a:fillRect/>
          </a:stretch>
        </p:blipFill>
        <p:spPr>
          <a:xfrm>
            <a:off x="4281478" y="4568872"/>
            <a:ext cx="461225" cy="46122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Google Shape;95;p1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fr"/>
              <a:t>Un mot sur la recherche communautaire</a:t>
            </a:r>
            <a:endParaRPr/>
          </a:p>
        </p:txBody>
      </p:sp>
      <p:sp>
        <p:nvSpPr>
          <p:cNvPr id="96" name="Google Shape;96;p1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 sz="1300"/>
              <a:t>Un concept pur ?</a:t>
            </a:r>
            <a:endParaRPr sz="1300"/>
          </a:p>
          <a:p>
            <a:pPr marL="0" lvl="0" indent="0" algn="l" rtl="0">
              <a:spcBef>
                <a:spcPts val="1200"/>
              </a:spcBef>
              <a:spcAft>
                <a:spcPts val="0"/>
              </a:spcAft>
              <a:buNone/>
            </a:pPr>
            <a:r>
              <a:rPr lang="fr" sz="1300"/>
              <a:t>Interface </a:t>
            </a:r>
            <a:endParaRPr sz="1300"/>
          </a:p>
          <a:p>
            <a:pPr marL="0" lvl="0" indent="0" algn="l" rtl="0">
              <a:spcBef>
                <a:spcPts val="1200"/>
              </a:spcBef>
              <a:spcAft>
                <a:spcPts val="0"/>
              </a:spcAft>
              <a:buNone/>
            </a:pPr>
            <a:r>
              <a:rPr lang="fr" sz="1300"/>
              <a:t>Compétences spécifiques (terrain, techniques)</a:t>
            </a:r>
            <a:endParaRPr sz="1300"/>
          </a:p>
          <a:p>
            <a:pPr marL="0" lvl="0" indent="0" algn="l" rtl="0">
              <a:spcBef>
                <a:spcPts val="1200"/>
              </a:spcBef>
              <a:spcAft>
                <a:spcPts val="0"/>
              </a:spcAft>
              <a:buNone/>
            </a:pPr>
            <a:r>
              <a:rPr lang="fr" sz="1300"/>
              <a:t>Financement</a:t>
            </a:r>
            <a:endParaRPr sz="1300"/>
          </a:p>
          <a:p>
            <a:pPr marL="0" lvl="0" indent="0" algn="l" rtl="0">
              <a:spcBef>
                <a:spcPts val="1200"/>
              </a:spcBef>
              <a:spcAft>
                <a:spcPts val="0"/>
              </a:spcAft>
              <a:buNone/>
            </a:pPr>
            <a:r>
              <a:rPr lang="fr" sz="1300"/>
              <a:t>Valorisation (formation, sens)</a:t>
            </a:r>
            <a:endParaRPr sz="1300"/>
          </a:p>
          <a:p>
            <a:pPr marL="0" lvl="0" indent="0" algn="l" rtl="0">
              <a:spcBef>
                <a:spcPts val="1200"/>
              </a:spcBef>
              <a:spcAft>
                <a:spcPts val="0"/>
              </a:spcAft>
              <a:buNone/>
            </a:pPr>
            <a:r>
              <a:rPr lang="fr" sz="1300"/>
              <a:t>Agenda politique (rythmes, priorités, méthodes...)</a:t>
            </a:r>
            <a:endParaRPr sz="1300"/>
          </a:p>
          <a:p>
            <a:pPr marL="0" lvl="0" indent="0" algn="l" rtl="0">
              <a:spcBef>
                <a:spcPts val="1200"/>
              </a:spcBef>
              <a:spcAft>
                <a:spcPts val="0"/>
              </a:spcAft>
              <a:buNone/>
            </a:pPr>
            <a:r>
              <a:rPr lang="fr" sz="1300"/>
              <a:t>Partenariats</a:t>
            </a:r>
            <a:endParaRPr sz="1300"/>
          </a:p>
          <a:p>
            <a:pPr marL="0" lvl="0" indent="0" algn="l" rtl="0">
              <a:spcBef>
                <a:spcPts val="1200"/>
              </a:spcBef>
              <a:spcAft>
                <a:spcPts val="0"/>
              </a:spcAft>
              <a:buNone/>
            </a:pPr>
            <a:r>
              <a:rPr lang="fr" sz="1300"/>
              <a:t>Défis - reconnaissance, légitimité, temps, RH...</a:t>
            </a:r>
            <a:endParaRPr sz="1300"/>
          </a:p>
          <a:p>
            <a:pPr marL="0" lvl="0" indent="0" algn="l" rtl="0">
              <a:spcBef>
                <a:spcPts val="1200"/>
              </a:spcBef>
              <a:spcAft>
                <a:spcPts val="0"/>
              </a:spcAft>
              <a:buNone/>
            </a:pPr>
            <a:endParaRPr/>
          </a:p>
          <a:p>
            <a:pPr marL="0" lvl="0" indent="0" algn="l" rtl="0">
              <a:spcBef>
                <a:spcPts val="1200"/>
              </a:spcBef>
              <a:spcAft>
                <a:spcPts val="1200"/>
              </a:spcAft>
              <a:buNone/>
            </a:pPr>
            <a:endParaRPr/>
          </a:p>
        </p:txBody>
      </p:sp>
      <p:pic>
        <p:nvPicPr>
          <p:cNvPr id="97" name="Google Shape;97;p18"/>
          <p:cNvPicPr preferRelativeResize="0"/>
          <p:nvPr/>
        </p:nvPicPr>
        <p:blipFill>
          <a:blip r:embed="rId3">
            <a:alphaModFix/>
          </a:blip>
          <a:stretch>
            <a:fillRect/>
          </a:stretch>
        </p:blipFill>
        <p:spPr>
          <a:xfrm>
            <a:off x="4281478" y="4568872"/>
            <a:ext cx="461225" cy="461225"/>
          </a:xfrm>
          <a:prstGeom prst="rect">
            <a:avLst/>
          </a:prstGeom>
          <a:noFill/>
          <a:ln>
            <a:noFill/>
          </a:ln>
        </p:spPr>
      </p:pic>
      <p:pic>
        <p:nvPicPr>
          <p:cNvPr id="98" name="Google Shape;98;p18"/>
          <p:cNvPicPr preferRelativeResize="0"/>
          <p:nvPr/>
        </p:nvPicPr>
        <p:blipFill>
          <a:blip r:embed="rId4">
            <a:alphaModFix/>
          </a:blip>
          <a:stretch>
            <a:fillRect/>
          </a:stretch>
        </p:blipFill>
        <p:spPr>
          <a:xfrm>
            <a:off x="6036527" y="540063"/>
            <a:ext cx="2872926" cy="40633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Google Shape;103;p19"/>
          <p:cNvSpPr txBox="1">
            <a:spLocks noGrp="1"/>
          </p:cNvSpPr>
          <p:nvPr>
            <p:ph type="title"/>
          </p:nvPr>
        </p:nvSpPr>
        <p:spPr>
          <a:xfrm>
            <a:off x="311700" y="294450"/>
            <a:ext cx="8520600" cy="559800"/>
          </a:xfrm>
          <a:prstGeom prst="rect">
            <a:avLst/>
          </a:prstGeom>
        </p:spPr>
        <p:txBody>
          <a:bodyPr spcFirstLastPara="1" wrap="square" lIns="91425" tIns="91425" rIns="91425" bIns="91425" anchor="t" anchorCtr="0">
            <a:normAutofit fontScale="90000"/>
          </a:bodyPr>
          <a:lstStyle/>
          <a:p>
            <a:pPr marL="0" lvl="0" indent="0" algn="just" rtl="0">
              <a:lnSpc>
                <a:spcPct val="115000"/>
              </a:lnSpc>
              <a:spcBef>
                <a:spcPts val="0"/>
              </a:spcBef>
              <a:spcAft>
                <a:spcPts val="0"/>
              </a:spcAft>
              <a:buNone/>
            </a:pPr>
            <a:r>
              <a:rPr lang="fr"/>
              <a:t>Légitimer le système communautaire </a:t>
            </a:r>
            <a:endParaRPr/>
          </a:p>
        </p:txBody>
      </p:sp>
      <p:sp>
        <p:nvSpPr>
          <p:cNvPr id="104" name="Google Shape;104;p19"/>
          <p:cNvSpPr txBox="1">
            <a:spLocks noGrp="1"/>
          </p:cNvSpPr>
          <p:nvPr>
            <p:ph type="body" idx="1"/>
          </p:nvPr>
        </p:nvSpPr>
        <p:spPr>
          <a:xfrm>
            <a:off x="311700" y="1076400"/>
            <a:ext cx="8520600" cy="3535200"/>
          </a:xfrm>
          <a:prstGeom prst="rect">
            <a:avLst/>
          </a:prstGeom>
        </p:spPr>
        <p:txBody>
          <a:bodyPr spcFirstLastPara="1" wrap="square" lIns="91425" tIns="91425" rIns="91425" bIns="91425" anchor="t" anchorCtr="0">
            <a:normAutofit fontScale="85000" lnSpcReduction="20000"/>
          </a:bodyPr>
          <a:lstStyle/>
          <a:p>
            <a:pPr marL="0" lvl="0" indent="0" algn="just" rtl="0">
              <a:spcBef>
                <a:spcPts val="0"/>
              </a:spcBef>
              <a:spcAft>
                <a:spcPts val="0"/>
              </a:spcAft>
              <a:buNone/>
            </a:pPr>
            <a:endParaRPr sz="1725" b="1">
              <a:solidFill>
                <a:schemeClr val="dk1"/>
              </a:solidFill>
              <a:latin typeface="Arial"/>
              <a:ea typeface="Arial"/>
              <a:cs typeface="Arial"/>
              <a:sym typeface="Arial"/>
            </a:endParaRPr>
          </a:p>
          <a:p>
            <a:pPr marL="0" lvl="0" indent="0" algn="just" rtl="0">
              <a:spcBef>
                <a:spcPts val="0"/>
              </a:spcBef>
              <a:spcAft>
                <a:spcPts val="0"/>
              </a:spcAft>
              <a:buNone/>
            </a:pPr>
            <a:r>
              <a:rPr lang="fr" sz="1725" b="1">
                <a:solidFill>
                  <a:schemeClr val="dk1"/>
                </a:solidFill>
                <a:latin typeface="Arial"/>
                <a:ea typeface="Arial"/>
                <a:cs typeface="Arial"/>
                <a:sym typeface="Arial"/>
              </a:rPr>
              <a:t>La reconnaissance des services assurés par le système communautaire en tant que structure complémentaire du système public</a:t>
            </a:r>
            <a:r>
              <a:rPr lang="fr" sz="1725">
                <a:solidFill>
                  <a:schemeClr val="dk1"/>
                </a:solidFill>
                <a:latin typeface="Arial"/>
                <a:ea typeface="Arial"/>
                <a:cs typeface="Arial"/>
                <a:sym typeface="Arial"/>
              </a:rPr>
              <a:t>, pose immédiatement la question de sa pérennité. </a:t>
            </a:r>
            <a:endParaRPr sz="1725">
              <a:solidFill>
                <a:schemeClr val="dk1"/>
              </a:solidFill>
              <a:latin typeface="Arial"/>
              <a:ea typeface="Arial"/>
              <a:cs typeface="Arial"/>
              <a:sym typeface="Arial"/>
            </a:endParaRPr>
          </a:p>
          <a:p>
            <a:pPr marL="0" lvl="0" indent="0" algn="just" rtl="0">
              <a:spcBef>
                <a:spcPts val="0"/>
              </a:spcBef>
              <a:spcAft>
                <a:spcPts val="0"/>
              </a:spcAft>
              <a:buNone/>
            </a:pPr>
            <a:endParaRPr sz="1725">
              <a:solidFill>
                <a:schemeClr val="dk1"/>
              </a:solidFill>
              <a:latin typeface="Arial"/>
              <a:ea typeface="Arial"/>
              <a:cs typeface="Arial"/>
              <a:sym typeface="Arial"/>
            </a:endParaRPr>
          </a:p>
          <a:p>
            <a:pPr marL="0" lvl="0" indent="0" algn="just" rtl="0">
              <a:spcBef>
                <a:spcPts val="0"/>
              </a:spcBef>
              <a:spcAft>
                <a:spcPts val="0"/>
              </a:spcAft>
              <a:buNone/>
            </a:pPr>
            <a:r>
              <a:rPr lang="fr" sz="1725">
                <a:solidFill>
                  <a:schemeClr val="dk1"/>
                </a:solidFill>
                <a:latin typeface="Arial"/>
                <a:ea typeface="Arial"/>
                <a:cs typeface="Arial"/>
                <a:sym typeface="Arial"/>
              </a:rPr>
              <a:t>L’intégration, dans l’organigramme national de santé, des différents métiers/canaux communautaires de santé reconnaîtrait officiellement leur contribution et réduirait leur fragilité.</a:t>
            </a:r>
            <a:endParaRPr sz="1725">
              <a:solidFill>
                <a:schemeClr val="dk1"/>
              </a:solidFill>
              <a:latin typeface="Arial"/>
              <a:ea typeface="Arial"/>
              <a:cs typeface="Arial"/>
              <a:sym typeface="Arial"/>
            </a:endParaRPr>
          </a:p>
          <a:p>
            <a:pPr marL="457200" lvl="0" indent="0" algn="just" rtl="0">
              <a:spcBef>
                <a:spcPts val="0"/>
              </a:spcBef>
              <a:spcAft>
                <a:spcPts val="0"/>
              </a:spcAft>
              <a:buNone/>
            </a:pPr>
            <a:endParaRPr sz="1725">
              <a:solidFill>
                <a:schemeClr val="dk1"/>
              </a:solidFill>
              <a:latin typeface="Arial"/>
              <a:ea typeface="Arial"/>
              <a:cs typeface="Arial"/>
              <a:sym typeface="Arial"/>
            </a:endParaRPr>
          </a:p>
          <a:p>
            <a:pPr marL="0" lvl="0" indent="0" algn="just" rtl="0">
              <a:spcBef>
                <a:spcPts val="0"/>
              </a:spcBef>
              <a:spcAft>
                <a:spcPts val="0"/>
              </a:spcAft>
              <a:buNone/>
            </a:pPr>
            <a:r>
              <a:rPr lang="fr" sz="1725">
                <a:solidFill>
                  <a:schemeClr val="dk1"/>
                </a:solidFill>
                <a:latin typeface="Arial"/>
                <a:ea typeface="Arial"/>
                <a:cs typeface="Arial"/>
                <a:sym typeface="Arial"/>
              </a:rPr>
              <a:t>Une telle reconnaissance devrait être faite à plusieurs niveaux, et notamment :</a:t>
            </a:r>
            <a:endParaRPr sz="1725">
              <a:solidFill>
                <a:schemeClr val="dk1"/>
              </a:solidFill>
              <a:latin typeface="Arial"/>
              <a:ea typeface="Arial"/>
              <a:cs typeface="Arial"/>
              <a:sym typeface="Arial"/>
            </a:endParaRPr>
          </a:p>
          <a:p>
            <a:pPr marL="0" lvl="0" indent="0" algn="just" rtl="0">
              <a:spcBef>
                <a:spcPts val="0"/>
              </a:spcBef>
              <a:spcAft>
                <a:spcPts val="0"/>
              </a:spcAft>
              <a:buNone/>
            </a:pPr>
            <a:endParaRPr sz="1725">
              <a:solidFill>
                <a:schemeClr val="dk1"/>
              </a:solidFill>
              <a:latin typeface="Arial"/>
              <a:ea typeface="Arial"/>
              <a:cs typeface="Arial"/>
              <a:sym typeface="Arial"/>
            </a:endParaRPr>
          </a:p>
          <a:p>
            <a:pPr marL="457200" marR="0" lvl="0" indent="-321747" algn="just" rtl="0">
              <a:lnSpc>
                <a:spcPct val="115000"/>
              </a:lnSpc>
              <a:spcBef>
                <a:spcPts val="0"/>
              </a:spcBef>
              <a:spcAft>
                <a:spcPts val="0"/>
              </a:spcAft>
              <a:buClr>
                <a:schemeClr val="dk1"/>
              </a:buClr>
              <a:buSzPct val="100000"/>
              <a:buFont typeface="Arial"/>
              <a:buChar char="-"/>
            </a:pPr>
            <a:r>
              <a:rPr lang="fr" sz="1725">
                <a:solidFill>
                  <a:schemeClr val="dk1"/>
                </a:solidFill>
                <a:latin typeface="Arial"/>
                <a:ea typeface="Arial"/>
                <a:cs typeface="Arial"/>
                <a:sym typeface="Arial"/>
              </a:rPr>
              <a:t>par le ministère de la Santé du pays </a:t>
            </a:r>
            <a:endParaRPr sz="1725">
              <a:solidFill>
                <a:schemeClr val="dk1"/>
              </a:solidFill>
              <a:latin typeface="Arial"/>
              <a:ea typeface="Arial"/>
              <a:cs typeface="Arial"/>
              <a:sym typeface="Arial"/>
            </a:endParaRPr>
          </a:p>
          <a:p>
            <a:pPr marL="457200" marR="0" lvl="0" indent="-321747" algn="just" rtl="0">
              <a:lnSpc>
                <a:spcPct val="115000"/>
              </a:lnSpc>
              <a:spcBef>
                <a:spcPts val="0"/>
              </a:spcBef>
              <a:spcAft>
                <a:spcPts val="0"/>
              </a:spcAft>
              <a:buClr>
                <a:schemeClr val="dk1"/>
              </a:buClr>
              <a:buSzPct val="100000"/>
              <a:buFont typeface="Arial"/>
              <a:buChar char="-"/>
            </a:pPr>
            <a:r>
              <a:rPr lang="fr" sz="1725">
                <a:solidFill>
                  <a:schemeClr val="dk1"/>
                </a:solidFill>
                <a:latin typeface="Arial"/>
                <a:ea typeface="Arial"/>
                <a:cs typeface="Arial"/>
                <a:sym typeface="Arial"/>
              </a:rPr>
              <a:t>par les bailleurs de fonds </a:t>
            </a:r>
            <a:endParaRPr sz="1725">
              <a:solidFill>
                <a:schemeClr val="dk1"/>
              </a:solidFill>
              <a:latin typeface="Arial"/>
              <a:ea typeface="Arial"/>
              <a:cs typeface="Arial"/>
              <a:sym typeface="Arial"/>
            </a:endParaRPr>
          </a:p>
          <a:p>
            <a:pPr marL="457200" marR="0" lvl="0" indent="-321747" algn="just" rtl="0">
              <a:lnSpc>
                <a:spcPct val="115000"/>
              </a:lnSpc>
              <a:spcBef>
                <a:spcPts val="0"/>
              </a:spcBef>
              <a:spcAft>
                <a:spcPts val="0"/>
              </a:spcAft>
              <a:buClr>
                <a:schemeClr val="dk1"/>
              </a:buClr>
              <a:buSzPct val="100000"/>
              <a:buFont typeface="Arial"/>
              <a:buChar char="-"/>
            </a:pPr>
            <a:r>
              <a:rPr lang="fr" sz="1725">
                <a:solidFill>
                  <a:schemeClr val="dk1"/>
                </a:solidFill>
                <a:latin typeface="Arial"/>
                <a:ea typeface="Arial"/>
                <a:cs typeface="Arial"/>
                <a:sym typeface="Arial"/>
              </a:rPr>
              <a:t>par le Fonds mondial </a:t>
            </a:r>
            <a:endParaRPr sz="1725">
              <a:solidFill>
                <a:schemeClr val="dk1"/>
              </a:solidFill>
              <a:latin typeface="Arial"/>
              <a:ea typeface="Arial"/>
              <a:cs typeface="Arial"/>
              <a:sym typeface="Arial"/>
            </a:endParaRPr>
          </a:p>
          <a:p>
            <a:pPr marL="914400" lvl="0" indent="-228600" algn="just" rtl="0">
              <a:spcBef>
                <a:spcPts val="0"/>
              </a:spcBef>
              <a:spcAft>
                <a:spcPts val="0"/>
              </a:spcAft>
              <a:buNone/>
            </a:pPr>
            <a:endParaRPr sz="1525">
              <a:solidFill>
                <a:schemeClr val="dk1"/>
              </a:solidFill>
              <a:latin typeface="Arial"/>
              <a:ea typeface="Arial"/>
              <a:cs typeface="Arial"/>
              <a:sym typeface="Arial"/>
            </a:endParaRPr>
          </a:p>
          <a:p>
            <a:pPr marL="914400" lvl="0" indent="-228600" algn="just" rtl="0">
              <a:spcBef>
                <a:spcPts val="0"/>
              </a:spcBef>
              <a:spcAft>
                <a:spcPts val="0"/>
              </a:spcAft>
              <a:buNone/>
            </a:pPr>
            <a:endParaRPr sz="1525">
              <a:solidFill>
                <a:schemeClr val="dk1"/>
              </a:solidFill>
              <a:latin typeface="Arial"/>
              <a:ea typeface="Arial"/>
              <a:cs typeface="Arial"/>
              <a:sym typeface="Arial"/>
            </a:endParaRPr>
          </a:p>
          <a:p>
            <a:pPr marL="0" lvl="0" indent="0" algn="just" rtl="0">
              <a:spcBef>
                <a:spcPts val="0"/>
              </a:spcBef>
              <a:spcAft>
                <a:spcPts val="0"/>
              </a:spcAft>
              <a:buNone/>
            </a:pPr>
            <a:endParaRPr sz="1100">
              <a:solidFill>
                <a:schemeClr val="dk1"/>
              </a:solidFill>
              <a:latin typeface="Arial"/>
              <a:ea typeface="Arial"/>
              <a:cs typeface="Arial"/>
              <a:sym typeface="Arial"/>
            </a:endParaRPr>
          </a:p>
          <a:p>
            <a:pPr marL="0" lvl="0" indent="0" algn="just" rtl="0">
              <a:spcBef>
                <a:spcPts val="0"/>
              </a:spcBef>
              <a:spcAft>
                <a:spcPts val="0"/>
              </a:spcAft>
              <a:buNone/>
            </a:pPr>
            <a:endParaRPr sz="1100">
              <a:solidFill>
                <a:schemeClr val="dk1"/>
              </a:solidFill>
              <a:latin typeface="Arial"/>
              <a:ea typeface="Arial"/>
              <a:cs typeface="Arial"/>
              <a:sym typeface="Arial"/>
            </a:endParaRPr>
          </a:p>
          <a:p>
            <a:pPr marL="0" lvl="0" indent="0" algn="just" rtl="0">
              <a:spcBef>
                <a:spcPts val="0"/>
              </a:spcBef>
              <a:spcAft>
                <a:spcPts val="0"/>
              </a:spcAft>
              <a:buNone/>
            </a:pPr>
            <a:endParaRPr sz="1100">
              <a:solidFill>
                <a:schemeClr val="dk1"/>
              </a:solidFill>
              <a:latin typeface="Courier New"/>
              <a:ea typeface="Courier New"/>
              <a:cs typeface="Courier New"/>
              <a:sym typeface="Courier New"/>
            </a:endParaRPr>
          </a:p>
        </p:txBody>
      </p:sp>
      <p:pic>
        <p:nvPicPr>
          <p:cNvPr id="105" name="Google Shape;105;p19"/>
          <p:cNvPicPr preferRelativeResize="0"/>
          <p:nvPr/>
        </p:nvPicPr>
        <p:blipFill>
          <a:blip r:embed="rId3">
            <a:alphaModFix/>
          </a:blip>
          <a:stretch>
            <a:fillRect/>
          </a:stretch>
        </p:blipFill>
        <p:spPr>
          <a:xfrm>
            <a:off x="4281478" y="4568872"/>
            <a:ext cx="461225" cy="4612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2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marR="0" lvl="0" indent="0" algn="l" rtl="0">
              <a:lnSpc>
                <a:spcPct val="100000"/>
              </a:lnSpc>
              <a:spcBef>
                <a:spcPts val="0"/>
              </a:spcBef>
              <a:spcAft>
                <a:spcPts val="0"/>
              </a:spcAft>
              <a:buNone/>
            </a:pPr>
            <a:r>
              <a:rPr lang="fr"/>
              <a:t>Reconnaître l’expertise communautaire </a:t>
            </a:r>
            <a:endParaRPr/>
          </a:p>
          <a:p>
            <a:pPr marL="0" marR="0" lvl="0" indent="0" algn="l" rtl="0">
              <a:lnSpc>
                <a:spcPct val="100000"/>
              </a:lnSpc>
              <a:spcBef>
                <a:spcPts val="0"/>
              </a:spcBef>
              <a:spcAft>
                <a:spcPts val="0"/>
              </a:spcAft>
              <a:buNone/>
            </a:pPr>
            <a:endParaRPr/>
          </a:p>
        </p:txBody>
      </p:sp>
      <p:sp>
        <p:nvSpPr>
          <p:cNvPr id="111" name="Google Shape;111;p20"/>
          <p:cNvSpPr txBox="1">
            <a:spLocks noGrp="1"/>
          </p:cNvSpPr>
          <p:nvPr>
            <p:ph type="body" idx="1"/>
          </p:nvPr>
        </p:nvSpPr>
        <p:spPr>
          <a:xfrm>
            <a:off x="311700" y="1074100"/>
            <a:ext cx="8520600" cy="3799500"/>
          </a:xfrm>
          <a:prstGeom prst="rect">
            <a:avLst/>
          </a:prstGeom>
        </p:spPr>
        <p:txBody>
          <a:bodyPr spcFirstLastPara="1" wrap="square" lIns="91425" tIns="91425" rIns="91425" bIns="91425" anchor="t" anchorCtr="0">
            <a:normAutofit/>
          </a:bodyPr>
          <a:lstStyle/>
          <a:p>
            <a:pPr marL="0" lvl="0" indent="0" algn="just" rtl="0">
              <a:spcBef>
                <a:spcPts val="0"/>
              </a:spcBef>
              <a:spcAft>
                <a:spcPts val="0"/>
              </a:spcAft>
              <a:buNone/>
            </a:pPr>
            <a:r>
              <a:rPr lang="fr" sz="1525" b="1">
                <a:solidFill>
                  <a:schemeClr val="dk1"/>
                </a:solidFill>
                <a:latin typeface="Arial"/>
                <a:ea typeface="Arial"/>
                <a:cs typeface="Arial"/>
                <a:sym typeface="Arial"/>
              </a:rPr>
              <a:t>Le positionnement des experts communautaires dans les missions d’expertise internationales</a:t>
            </a:r>
            <a:r>
              <a:rPr lang="fr" sz="1525">
                <a:solidFill>
                  <a:schemeClr val="dk1"/>
                </a:solidFill>
                <a:latin typeface="Arial"/>
                <a:ea typeface="Arial"/>
                <a:cs typeface="Arial"/>
                <a:sym typeface="Arial"/>
              </a:rPr>
              <a:t> est un levier puissant de reconnaissance de l’expertise communautaire:  </a:t>
            </a:r>
            <a:endParaRPr sz="1525">
              <a:solidFill>
                <a:schemeClr val="dk1"/>
              </a:solidFill>
              <a:latin typeface="Arial"/>
              <a:ea typeface="Arial"/>
              <a:cs typeface="Arial"/>
              <a:sym typeface="Arial"/>
            </a:endParaRPr>
          </a:p>
          <a:p>
            <a:pPr marL="0" lvl="0" indent="0" algn="just" rtl="0">
              <a:spcBef>
                <a:spcPts val="0"/>
              </a:spcBef>
              <a:spcAft>
                <a:spcPts val="0"/>
              </a:spcAft>
              <a:buNone/>
            </a:pPr>
            <a:endParaRPr sz="1525">
              <a:solidFill>
                <a:schemeClr val="dk1"/>
              </a:solidFill>
              <a:latin typeface="Arial"/>
              <a:ea typeface="Arial"/>
              <a:cs typeface="Arial"/>
              <a:sym typeface="Arial"/>
            </a:endParaRPr>
          </a:p>
          <a:p>
            <a:pPr marL="457200" lvl="0" indent="-325485" algn="just" rtl="0">
              <a:spcBef>
                <a:spcPts val="0"/>
              </a:spcBef>
              <a:spcAft>
                <a:spcPts val="0"/>
              </a:spcAft>
              <a:buClr>
                <a:schemeClr val="dk1"/>
              </a:buClr>
              <a:buSzPts val="1526"/>
              <a:buFont typeface="Arial"/>
              <a:buChar char="-"/>
            </a:pPr>
            <a:r>
              <a:rPr lang="fr" sz="1525">
                <a:solidFill>
                  <a:schemeClr val="dk1"/>
                </a:solidFill>
                <a:latin typeface="Arial"/>
                <a:ea typeface="Arial"/>
                <a:cs typeface="Arial"/>
                <a:sym typeface="Arial"/>
              </a:rPr>
              <a:t>les champs de compétences sont nombreux </a:t>
            </a:r>
            <a:endParaRPr sz="1525">
              <a:solidFill>
                <a:schemeClr val="dk1"/>
              </a:solidFill>
              <a:latin typeface="Arial"/>
              <a:ea typeface="Arial"/>
              <a:cs typeface="Arial"/>
              <a:sym typeface="Arial"/>
            </a:endParaRPr>
          </a:p>
          <a:p>
            <a:pPr marL="457200" lvl="0" indent="-325485" algn="just" rtl="0">
              <a:spcBef>
                <a:spcPts val="0"/>
              </a:spcBef>
              <a:spcAft>
                <a:spcPts val="0"/>
              </a:spcAft>
              <a:buClr>
                <a:schemeClr val="dk1"/>
              </a:buClr>
              <a:buSzPts val="1526"/>
              <a:buFont typeface="Arial"/>
              <a:buChar char="-"/>
            </a:pPr>
            <a:r>
              <a:rPr lang="fr" sz="1525">
                <a:solidFill>
                  <a:schemeClr val="dk1"/>
                </a:solidFill>
                <a:latin typeface="Arial"/>
                <a:ea typeface="Arial"/>
                <a:cs typeface="Arial"/>
                <a:sym typeface="Arial"/>
              </a:rPr>
              <a:t>la plus-value de l’expertise communautaire est un atout pour les réponses nationales </a:t>
            </a:r>
            <a:endParaRPr sz="1525">
              <a:solidFill>
                <a:schemeClr val="dk1"/>
              </a:solidFill>
              <a:latin typeface="Arial"/>
              <a:ea typeface="Arial"/>
              <a:cs typeface="Arial"/>
              <a:sym typeface="Arial"/>
            </a:endParaRPr>
          </a:p>
          <a:p>
            <a:pPr marL="457200" lvl="0" indent="-325485" algn="just" rtl="0">
              <a:spcBef>
                <a:spcPts val="0"/>
              </a:spcBef>
              <a:spcAft>
                <a:spcPts val="0"/>
              </a:spcAft>
              <a:buClr>
                <a:schemeClr val="dk1"/>
              </a:buClr>
              <a:buSzPts val="1526"/>
              <a:buFont typeface="Arial"/>
              <a:buChar char="-"/>
            </a:pPr>
            <a:r>
              <a:rPr lang="fr" sz="1525">
                <a:solidFill>
                  <a:schemeClr val="dk1"/>
                </a:solidFill>
                <a:latin typeface="Arial"/>
                <a:ea typeface="Arial"/>
                <a:cs typeface="Arial"/>
                <a:sym typeface="Arial"/>
              </a:rPr>
              <a:t>la promotion de l’expertise communautaire sert les pourvoyeurs d’AT et les organisations elles-mêmes </a:t>
            </a:r>
            <a:endParaRPr sz="1525">
              <a:solidFill>
                <a:schemeClr val="dk1"/>
              </a:solidFill>
              <a:latin typeface="Arial"/>
              <a:ea typeface="Arial"/>
              <a:cs typeface="Arial"/>
              <a:sym typeface="Arial"/>
            </a:endParaRPr>
          </a:p>
          <a:p>
            <a:pPr marL="457200" lvl="0" indent="0" algn="just" rtl="0">
              <a:spcBef>
                <a:spcPts val="0"/>
              </a:spcBef>
              <a:spcAft>
                <a:spcPts val="0"/>
              </a:spcAft>
              <a:buNone/>
            </a:pPr>
            <a:endParaRPr sz="1525">
              <a:solidFill>
                <a:schemeClr val="dk1"/>
              </a:solidFill>
              <a:latin typeface="Arial"/>
              <a:ea typeface="Arial"/>
              <a:cs typeface="Arial"/>
              <a:sym typeface="Arial"/>
            </a:endParaRPr>
          </a:p>
          <a:p>
            <a:pPr marL="0" lvl="0" indent="0" algn="just" rtl="0">
              <a:spcBef>
                <a:spcPts val="0"/>
              </a:spcBef>
              <a:spcAft>
                <a:spcPts val="0"/>
              </a:spcAft>
              <a:buNone/>
            </a:pPr>
            <a:r>
              <a:rPr lang="fr" sz="1525">
                <a:solidFill>
                  <a:schemeClr val="dk1"/>
                </a:solidFill>
                <a:latin typeface="Arial"/>
                <a:ea typeface="Arial"/>
                <a:cs typeface="Arial"/>
                <a:sym typeface="Arial"/>
              </a:rPr>
              <a:t>Les défis sont nombreux mais des solutions existent: </a:t>
            </a:r>
            <a:endParaRPr sz="1525">
              <a:solidFill>
                <a:schemeClr val="dk1"/>
              </a:solidFill>
              <a:latin typeface="Arial"/>
              <a:ea typeface="Arial"/>
              <a:cs typeface="Arial"/>
              <a:sym typeface="Arial"/>
            </a:endParaRPr>
          </a:p>
          <a:p>
            <a:pPr marL="457200" lvl="0" indent="-325485" algn="just" rtl="0">
              <a:spcBef>
                <a:spcPts val="0"/>
              </a:spcBef>
              <a:spcAft>
                <a:spcPts val="0"/>
              </a:spcAft>
              <a:buClr>
                <a:schemeClr val="dk1"/>
              </a:buClr>
              <a:buSzPts val="1526"/>
              <a:buFont typeface="Arial"/>
              <a:buChar char="-"/>
            </a:pPr>
            <a:r>
              <a:rPr lang="fr" sz="1525">
                <a:solidFill>
                  <a:schemeClr val="dk1"/>
                </a:solidFill>
                <a:latin typeface="Arial"/>
                <a:ea typeface="Arial"/>
                <a:cs typeface="Arial"/>
                <a:sym typeface="Arial"/>
              </a:rPr>
              <a:t>la qualité “normative” des experts =&gt; formation, tutorat</a:t>
            </a:r>
            <a:endParaRPr sz="1525">
              <a:solidFill>
                <a:schemeClr val="dk1"/>
              </a:solidFill>
              <a:latin typeface="Arial"/>
              <a:ea typeface="Arial"/>
              <a:cs typeface="Arial"/>
              <a:sym typeface="Arial"/>
            </a:endParaRPr>
          </a:p>
          <a:p>
            <a:pPr marL="457200" lvl="0" indent="-325485" algn="just" rtl="0">
              <a:spcBef>
                <a:spcPts val="0"/>
              </a:spcBef>
              <a:spcAft>
                <a:spcPts val="0"/>
              </a:spcAft>
              <a:buClr>
                <a:schemeClr val="dk1"/>
              </a:buClr>
              <a:buSzPts val="1526"/>
              <a:buFont typeface="Arial"/>
              <a:buChar char="-"/>
            </a:pPr>
            <a:r>
              <a:rPr lang="fr" sz="1525">
                <a:solidFill>
                  <a:schemeClr val="dk1"/>
                </a:solidFill>
                <a:latin typeface="Arial"/>
                <a:ea typeface="Arial"/>
                <a:cs typeface="Arial"/>
                <a:sym typeface="Arial"/>
              </a:rPr>
              <a:t>la gestion des Rh dans les organisations =&gt; portefeuille d’experts, planification</a:t>
            </a:r>
            <a:endParaRPr sz="1525">
              <a:solidFill>
                <a:schemeClr val="dk1"/>
              </a:solidFill>
              <a:latin typeface="Arial"/>
              <a:ea typeface="Arial"/>
              <a:cs typeface="Arial"/>
              <a:sym typeface="Arial"/>
            </a:endParaRPr>
          </a:p>
        </p:txBody>
      </p:sp>
      <p:pic>
        <p:nvPicPr>
          <p:cNvPr id="112" name="Google Shape;112;p20"/>
          <p:cNvPicPr preferRelativeResize="0"/>
          <p:nvPr/>
        </p:nvPicPr>
        <p:blipFill>
          <a:blip r:embed="rId3">
            <a:alphaModFix/>
          </a:blip>
          <a:stretch>
            <a:fillRect/>
          </a:stretch>
        </p:blipFill>
        <p:spPr>
          <a:xfrm>
            <a:off x="4281478" y="4568872"/>
            <a:ext cx="461225" cy="46122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Google Shape;117;p2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fr"/>
              <a:t>Conclusion</a:t>
            </a:r>
            <a:endParaRPr/>
          </a:p>
        </p:txBody>
      </p:sp>
      <p:sp>
        <p:nvSpPr>
          <p:cNvPr id="118" name="Google Shape;118;p21"/>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457200" lvl="0" indent="-342900" algn="l" rtl="0">
              <a:lnSpc>
                <a:spcPct val="150000"/>
              </a:lnSpc>
              <a:spcBef>
                <a:spcPts val="0"/>
              </a:spcBef>
              <a:spcAft>
                <a:spcPts val="0"/>
              </a:spcAft>
              <a:buSzPts val="1800"/>
              <a:buChar char="●"/>
            </a:pPr>
            <a:r>
              <a:rPr lang="fr"/>
              <a:t>L’expertise communautaire est un </a:t>
            </a:r>
            <a:r>
              <a:rPr lang="fr" b="1">
                <a:solidFill>
                  <a:schemeClr val="dk1"/>
                </a:solidFill>
              </a:rPr>
              <a:t>ensemble de savoirs qu’il faut formaliser, valoriser et rémunérer</a:t>
            </a:r>
            <a:r>
              <a:rPr lang="fr"/>
              <a:t> car il est unique et nécessaire ;</a:t>
            </a:r>
            <a:endParaRPr/>
          </a:p>
          <a:p>
            <a:pPr marL="457200" lvl="0" indent="-342900" algn="l" rtl="0">
              <a:lnSpc>
                <a:spcPct val="150000"/>
              </a:lnSpc>
              <a:spcBef>
                <a:spcPts val="0"/>
              </a:spcBef>
              <a:spcAft>
                <a:spcPts val="0"/>
              </a:spcAft>
              <a:buSzPts val="1800"/>
              <a:buChar char="●"/>
            </a:pPr>
            <a:r>
              <a:rPr lang="fr"/>
              <a:t>Pour construire une </a:t>
            </a:r>
            <a:r>
              <a:rPr lang="fr">
                <a:solidFill>
                  <a:schemeClr val="dk1"/>
                </a:solidFill>
              </a:rPr>
              <a:t>réponse adaptée</a:t>
            </a:r>
            <a:r>
              <a:rPr lang="fr"/>
              <a:t> aux problèmes de santé, il est nécessaire de faire avec les agents de santé de terrain, avec les pairs éducateurs qui connaissent les bénéficiaires, les raisons de leur venue ou non aux soins de santé ;</a:t>
            </a:r>
            <a:endParaRPr/>
          </a:p>
          <a:p>
            <a:pPr marL="457200" lvl="0" indent="-342900" algn="l" rtl="0">
              <a:lnSpc>
                <a:spcPct val="150000"/>
              </a:lnSpc>
              <a:spcBef>
                <a:spcPts val="0"/>
              </a:spcBef>
              <a:spcAft>
                <a:spcPts val="0"/>
              </a:spcAft>
              <a:buSzPts val="1800"/>
              <a:buChar char="●"/>
            </a:pPr>
            <a:r>
              <a:rPr lang="fr"/>
              <a:t>Les “experts” communautaires ne sont pas de simples prestataires de services bénévoles. </a:t>
            </a:r>
            <a:r>
              <a:rPr lang="fr">
                <a:solidFill>
                  <a:schemeClr val="dk1"/>
                </a:solidFill>
              </a:rPr>
              <a:t>Ce sont des acteurs-rices à part entière</a:t>
            </a:r>
            <a:r>
              <a:rPr lang="fr"/>
              <a:t>.</a:t>
            </a:r>
            <a:endParaRPr/>
          </a:p>
          <a:p>
            <a:pPr marL="0" lvl="0" indent="0" algn="l" rtl="0">
              <a:spcBef>
                <a:spcPts val="0"/>
              </a:spcBef>
              <a:spcAft>
                <a:spcPts val="1200"/>
              </a:spcAft>
              <a:buNone/>
            </a:pPr>
            <a:endParaRPr/>
          </a:p>
        </p:txBody>
      </p:sp>
      <p:pic>
        <p:nvPicPr>
          <p:cNvPr id="119" name="Google Shape;119;p21"/>
          <p:cNvPicPr preferRelativeResize="0"/>
          <p:nvPr/>
        </p:nvPicPr>
        <p:blipFill>
          <a:blip r:embed="rId3">
            <a:alphaModFix/>
          </a:blip>
          <a:stretch>
            <a:fillRect/>
          </a:stretch>
        </p:blipFill>
        <p:spPr>
          <a:xfrm>
            <a:off x="4281478" y="4568872"/>
            <a:ext cx="461225" cy="461225"/>
          </a:xfrm>
          <a:prstGeom prst="rect">
            <a:avLst/>
          </a:prstGeom>
          <a:noFill/>
          <a:ln>
            <a:noFill/>
          </a:ln>
        </p:spPr>
      </p:pic>
    </p:spTree>
  </p:cSld>
  <p:clrMapOvr>
    <a:masterClrMapping/>
  </p:clrMapOvr>
</p:sld>
</file>

<file path=ppt/theme/theme1.xml><?xml version="1.0" encoding="utf-8"?>
<a:theme xmlns:a="http://schemas.openxmlformats.org/drawingml/2006/main" name="Slate">
  <a:themeElements>
    <a:clrScheme name="Slate">
      <a:dk1>
        <a:srgbClr val="FFFFFF"/>
      </a:dk1>
      <a:lt1>
        <a:srgbClr val="37474F"/>
      </a:lt1>
      <a:dk2>
        <a:srgbClr val="9E9E9E"/>
      </a:dk2>
      <a:lt2>
        <a:srgbClr val="E0E0E0"/>
      </a:lt2>
      <a:accent1>
        <a:srgbClr val="616161"/>
      </a:accent1>
      <a:accent2>
        <a:srgbClr val="78909C"/>
      </a:accent2>
      <a:accent3>
        <a:srgbClr val="CACACA"/>
      </a:accent3>
      <a:accent4>
        <a:srgbClr val="64FFDA"/>
      </a:accent4>
      <a:accent5>
        <a:srgbClr val="FFD966"/>
      </a:accent5>
      <a:accent6>
        <a:srgbClr val="F5F5F5"/>
      </a:accent6>
      <a:hlink>
        <a:srgbClr val="FFD966"/>
      </a:hlink>
      <a:folHlink>
        <a:srgbClr val="FFD96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859</Words>
  <Application>Microsoft Macintosh PowerPoint</Application>
  <PresentationFormat>Affichage à l'écran (16:9)</PresentationFormat>
  <Paragraphs>74</Paragraphs>
  <Slides>9</Slides>
  <Notes>9</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9</vt:i4>
      </vt:variant>
    </vt:vector>
  </HeadingPairs>
  <TitlesOfParts>
    <vt:vector size="14" baseType="lpstr">
      <vt:lpstr>Average</vt:lpstr>
      <vt:lpstr>Oswald</vt:lpstr>
      <vt:lpstr>Arial</vt:lpstr>
      <vt:lpstr>Courier New</vt:lpstr>
      <vt:lpstr>Slate</vt:lpstr>
      <vt:lpstr>L’expertise communautaire, un ensemble de savoirs expérientiels</vt:lpstr>
      <vt:lpstr>En guise de présentation, Coalition PLUS et la démarche communautaire</vt:lpstr>
      <vt:lpstr>Pour commencer… un peu d’histoire et d’étymologie</vt:lpstr>
      <vt:lpstr>Une proposition de définition et deux démarches</vt:lpstr>
      <vt:lpstr>Pair (education), agents de santé communautaire - L’interface entre deux mondes</vt:lpstr>
      <vt:lpstr>Un mot sur la recherche communautaire</vt:lpstr>
      <vt:lpstr>Légitimer le système communautaire </vt:lpstr>
      <vt:lpstr>Reconnaître l’expertise communautaire  </vt:lpstr>
      <vt:lpstr>Conclusion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L’expertise communautaire, un ensemble de savoirs expérientiels</dc:title>
  <cp:lastModifiedBy>Daniela Rojas Castro</cp:lastModifiedBy>
  <cp:revision>1</cp:revision>
  <dcterms:modified xsi:type="dcterms:W3CDTF">2021-10-20T15:45:05Z</dcterms:modified>
</cp:coreProperties>
</file>