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72" r:id="rId2"/>
    <p:sldId id="265" r:id="rId3"/>
    <p:sldId id="266" r:id="rId4"/>
    <p:sldId id="267" r:id="rId5"/>
    <p:sldId id="257" r:id="rId6"/>
    <p:sldId id="268" r:id="rId7"/>
    <p:sldId id="269" r:id="rId8"/>
    <p:sldId id="270" r:id="rId9"/>
    <p:sldId id="258" r:id="rId10"/>
    <p:sldId id="271" r:id="rId11"/>
    <p:sldId id="259" r:id="rId12"/>
    <p:sldId id="260" r:id="rId13"/>
    <p:sldId id="261" r:id="rId14"/>
    <p:sldId id="262" r:id="rId15"/>
    <p:sldId id="263" r:id="rId16"/>
    <p:sldId id="26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yriam BENHAMOU" initials="MB" lastIdx="22" clrIdx="0">
    <p:extLst>
      <p:ext uri="{19B8F6BF-5375-455C-9EA6-DF929625EA0E}">
        <p15:presenceInfo xmlns:p15="http://schemas.microsoft.com/office/powerpoint/2012/main" userId="S::m.benhamou@sidaction.org::6fe15cf4-8b82-4789-ac81-ef0a302d999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E96AA0B8-CD84-47DB-8E9C-2B63B0184CA3}" type="datetimeFigureOut">
              <a:rPr lang="fr-FR" smtClean="0"/>
              <a:t>21/10/2021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2392752-D00F-47DF-95BA-3DCD240E8E80}" type="slidenum">
              <a:rPr lang="fr-FR" smtClean="0"/>
              <a:t>‹N°›</a:t>
            </a:fld>
            <a:endParaRPr lang="fr-FR"/>
          </a:p>
        </p:txBody>
      </p:sp>
    </p:spTree>
    <p:extLst>
      <p:ext uri="{BB962C8B-B14F-4D97-AF65-F5344CB8AC3E}">
        <p14:creationId xmlns:p14="http://schemas.microsoft.com/office/powerpoint/2010/main" val="2306610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96AA0B8-CD84-47DB-8E9C-2B63B0184CA3}" type="datetimeFigureOut">
              <a:rPr lang="fr-FR" smtClean="0"/>
              <a:t>21/10/2021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2392752-D00F-47DF-95BA-3DCD240E8E80}" type="slidenum">
              <a:rPr lang="fr-FR" smtClean="0"/>
              <a:t>‹N°›</a:t>
            </a:fld>
            <a:endParaRPr lang="fr-FR"/>
          </a:p>
        </p:txBody>
      </p:sp>
    </p:spTree>
    <p:extLst>
      <p:ext uri="{BB962C8B-B14F-4D97-AF65-F5344CB8AC3E}">
        <p14:creationId xmlns:p14="http://schemas.microsoft.com/office/powerpoint/2010/main" val="2276867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96AA0B8-CD84-47DB-8E9C-2B63B0184CA3}" type="datetimeFigureOut">
              <a:rPr lang="fr-FR" smtClean="0"/>
              <a:t>21/10/2021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2392752-D00F-47DF-95BA-3DCD240E8E80}" type="slidenum">
              <a:rPr lang="fr-FR" smtClean="0"/>
              <a:t>‹N°›</a:t>
            </a:fld>
            <a:endParaRPr lang="fr-FR"/>
          </a:p>
        </p:txBody>
      </p:sp>
    </p:spTree>
    <p:extLst>
      <p:ext uri="{BB962C8B-B14F-4D97-AF65-F5344CB8AC3E}">
        <p14:creationId xmlns:p14="http://schemas.microsoft.com/office/powerpoint/2010/main" val="3525053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96AA0B8-CD84-47DB-8E9C-2B63B0184CA3}" type="datetimeFigureOut">
              <a:rPr lang="fr-FR" smtClean="0"/>
              <a:t>21/10/2021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2392752-D00F-47DF-95BA-3DCD240E8E80}" type="slidenum">
              <a:rPr lang="fr-FR" smtClean="0"/>
              <a:t>‹N°›</a:t>
            </a:fld>
            <a:endParaRPr lang="fr-FR"/>
          </a:p>
        </p:txBody>
      </p:sp>
    </p:spTree>
    <p:extLst>
      <p:ext uri="{BB962C8B-B14F-4D97-AF65-F5344CB8AC3E}">
        <p14:creationId xmlns:p14="http://schemas.microsoft.com/office/powerpoint/2010/main" val="1476932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96AA0B8-CD84-47DB-8E9C-2B63B0184CA3}" type="datetimeFigureOut">
              <a:rPr lang="fr-FR" smtClean="0"/>
              <a:t>21/10/2021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62392752-D00F-47DF-95BA-3DCD240E8E80}" type="slidenum">
              <a:rPr lang="fr-FR" smtClean="0"/>
              <a:t>‹N°›</a:t>
            </a:fld>
            <a:endParaRPr lang="fr-FR"/>
          </a:p>
        </p:txBody>
      </p:sp>
    </p:spTree>
    <p:extLst>
      <p:ext uri="{BB962C8B-B14F-4D97-AF65-F5344CB8AC3E}">
        <p14:creationId xmlns:p14="http://schemas.microsoft.com/office/powerpoint/2010/main" val="3042640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96AA0B8-CD84-47DB-8E9C-2B63B0184CA3}" type="datetimeFigureOut">
              <a:rPr lang="fr-FR" smtClean="0"/>
              <a:t>21/10/2021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62392752-D00F-47DF-95BA-3DCD240E8E80}" type="slidenum">
              <a:rPr lang="fr-FR" smtClean="0"/>
              <a:t>‹N°›</a:t>
            </a:fld>
            <a:endParaRPr lang="fr-FR"/>
          </a:p>
        </p:txBody>
      </p:sp>
    </p:spTree>
    <p:extLst>
      <p:ext uri="{BB962C8B-B14F-4D97-AF65-F5344CB8AC3E}">
        <p14:creationId xmlns:p14="http://schemas.microsoft.com/office/powerpoint/2010/main" val="2764440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6AA0B8-CD84-47DB-8E9C-2B63B0184CA3}" type="datetimeFigureOut">
              <a:rPr lang="fr-FR" smtClean="0"/>
              <a:t>21/10/2021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62392752-D00F-47DF-95BA-3DCD240E8E80}" type="slidenum">
              <a:rPr lang="fr-FR" smtClean="0"/>
              <a:t>‹N°›</a:t>
            </a:fld>
            <a:endParaRPr lang="fr-FR"/>
          </a:p>
        </p:txBody>
      </p:sp>
    </p:spTree>
    <p:extLst>
      <p:ext uri="{BB962C8B-B14F-4D97-AF65-F5344CB8AC3E}">
        <p14:creationId xmlns:p14="http://schemas.microsoft.com/office/powerpoint/2010/main" val="3093863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96AA0B8-CD84-47DB-8E9C-2B63B0184CA3}" type="datetimeFigureOut">
              <a:rPr lang="fr-FR" smtClean="0"/>
              <a:t>21/10/2021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2392752-D00F-47DF-95BA-3DCD240E8E80}" type="slidenum">
              <a:rPr lang="fr-FR" smtClean="0"/>
              <a:t>‹N°›</a:t>
            </a:fld>
            <a:endParaRPr lang="fr-FR"/>
          </a:p>
        </p:txBody>
      </p:sp>
    </p:spTree>
    <p:extLst>
      <p:ext uri="{BB962C8B-B14F-4D97-AF65-F5344CB8AC3E}">
        <p14:creationId xmlns:p14="http://schemas.microsoft.com/office/powerpoint/2010/main" val="4277523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96AA0B8-CD84-47DB-8E9C-2B63B0184CA3}" type="datetimeFigureOut">
              <a:rPr lang="fr-FR" smtClean="0"/>
              <a:t>21/10/2021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2392752-D00F-47DF-95BA-3DCD240E8E80}" type="slidenum">
              <a:rPr lang="fr-FR" smtClean="0"/>
              <a:t>‹N°›</a:t>
            </a:fld>
            <a:endParaRPr lang="fr-FR"/>
          </a:p>
        </p:txBody>
      </p:sp>
    </p:spTree>
    <p:extLst>
      <p:ext uri="{BB962C8B-B14F-4D97-AF65-F5344CB8AC3E}">
        <p14:creationId xmlns:p14="http://schemas.microsoft.com/office/powerpoint/2010/main" val="1207630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96AA0B8-CD84-47DB-8E9C-2B63B0184CA3}" type="datetimeFigureOut">
              <a:rPr lang="fr-FR" smtClean="0"/>
              <a:t>21/10/2021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2392752-D00F-47DF-95BA-3DCD240E8E80}" type="slidenum">
              <a:rPr lang="fr-FR" smtClean="0"/>
              <a:t>‹N°›</a:t>
            </a:fld>
            <a:endParaRPr lang="fr-FR"/>
          </a:p>
        </p:txBody>
      </p:sp>
    </p:spTree>
    <p:extLst>
      <p:ext uri="{BB962C8B-B14F-4D97-AF65-F5344CB8AC3E}">
        <p14:creationId xmlns:p14="http://schemas.microsoft.com/office/powerpoint/2010/main" val="1681339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96AA0B8-CD84-47DB-8E9C-2B63B0184CA3}" type="datetimeFigureOut">
              <a:rPr lang="fr-FR" smtClean="0"/>
              <a:t>21/10/2021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2392752-D00F-47DF-95BA-3DCD240E8E80}" type="slidenum">
              <a:rPr lang="fr-FR" smtClean="0"/>
              <a:t>‹N°›</a:t>
            </a:fld>
            <a:endParaRPr lang="fr-F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023847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96AA0B8-CD84-47DB-8E9C-2B63B0184CA3}" type="datetimeFigureOut">
              <a:rPr lang="fr-FR" smtClean="0"/>
              <a:t>21/10/2021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2392752-D00F-47DF-95BA-3DCD240E8E80}" type="slidenum">
              <a:rPr lang="fr-FR" smtClean="0"/>
              <a:t>‹N°›</a:t>
            </a:fld>
            <a:endParaRPr lang="fr-FR"/>
          </a:p>
        </p:txBody>
      </p:sp>
    </p:spTree>
    <p:extLst>
      <p:ext uri="{BB962C8B-B14F-4D97-AF65-F5344CB8AC3E}">
        <p14:creationId xmlns:p14="http://schemas.microsoft.com/office/powerpoint/2010/main" val="36483228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96AA0B8-CD84-47DB-8E9C-2B63B0184CA3}" type="datetimeFigureOut">
              <a:rPr lang="fr-FR" smtClean="0"/>
              <a:t>21/10/2021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2392752-D00F-47DF-95BA-3DCD240E8E80}"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3144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96AA0B8-CD84-47DB-8E9C-2B63B0184CA3}" type="datetimeFigureOut">
              <a:rPr lang="fr-FR" smtClean="0"/>
              <a:t>21/10/2021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2392752-D00F-47DF-95BA-3DCD240E8E80}" type="slidenum">
              <a:rPr lang="fr-FR" smtClean="0"/>
              <a:t>‹N°›</a:t>
            </a:fld>
            <a:endParaRPr lang="fr-FR"/>
          </a:p>
        </p:txBody>
      </p:sp>
    </p:spTree>
    <p:extLst>
      <p:ext uri="{BB962C8B-B14F-4D97-AF65-F5344CB8AC3E}">
        <p14:creationId xmlns:p14="http://schemas.microsoft.com/office/powerpoint/2010/main" val="34467831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96AA0B8-CD84-47DB-8E9C-2B63B0184CA3}" type="datetimeFigureOut">
              <a:rPr lang="fr-FR" smtClean="0"/>
              <a:t>21/10/2021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2392752-D00F-47DF-95BA-3DCD240E8E80}" type="slidenum">
              <a:rPr lang="fr-FR" smtClean="0"/>
              <a:t>‹N°›</a:t>
            </a:fld>
            <a:endParaRPr lang="fr-FR"/>
          </a:p>
        </p:txBody>
      </p:sp>
    </p:spTree>
    <p:extLst>
      <p:ext uri="{BB962C8B-B14F-4D97-AF65-F5344CB8AC3E}">
        <p14:creationId xmlns:p14="http://schemas.microsoft.com/office/powerpoint/2010/main" val="612816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96AA0B8-CD84-47DB-8E9C-2B63B0184CA3}" type="datetimeFigureOut">
              <a:rPr lang="fr-FR" smtClean="0"/>
              <a:t>21/10/2021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2392752-D00F-47DF-95BA-3DCD240E8E80}" type="slidenum">
              <a:rPr lang="fr-FR" smtClean="0"/>
              <a:t>‹N°›</a:t>
            </a:fld>
            <a:endParaRPr lang="fr-FR"/>
          </a:p>
        </p:txBody>
      </p:sp>
    </p:spTree>
    <p:extLst>
      <p:ext uri="{BB962C8B-B14F-4D97-AF65-F5344CB8AC3E}">
        <p14:creationId xmlns:p14="http://schemas.microsoft.com/office/powerpoint/2010/main" val="1640193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96AA0B8-CD84-47DB-8E9C-2B63B0184CA3}" type="datetimeFigureOut">
              <a:rPr lang="fr-FR" smtClean="0"/>
              <a:t>21/10/2021</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2392752-D00F-47DF-95BA-3DCD240E8E80}" type="slidenum">
              <a:rPr lang="fr-FR" smtClean="0"/>
              <a:t>‹N°›</a:t>
            </a:fld>
            <a:endParaRPr lang="fr-FR"/>
          </a:p>
        </p:txBody>
      </p:sp>
    </p:spTree>
    <p:extLst>
      <p:ext uri="{BB962C8B-B14F-4D97-AF65-F5344CB8AC3E}">
        <p14:creationId xmlns:p14="http://schemas.microsoft.com/office/powerpoint/2010/main" val="5229873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3AE43B1-6F4A-4D66-A22C-A81B1AE3E6CE}"/>
              </a:ext>
            </a:extLst>
          </p:cNvPr>
          <p:cNvSpPr>
            <a:spLocks noGrp="1"/>
          </p:cNvSpPr>
          <p:nvPr>
            <p:ph type="title"/>
          </p:nvPr>
        </p:nvSpPr>
        <p:spPr>
          <a:xfrm>
            <a:off x="677335" y="2340529"/>
            <a:ext cx="8596668" cy="2186920"/>
          </a:xfrm>
        </p:spPr>
        <p:txBody>
          <a:bodyPr>
            <a:normAutofit fontScale="90000"/>
          </a:bodyPr>
          <a:lstStyle/>
          <a:p>
            <a:r>
              <a:rPr lang="fr-FR" dirty="0"/>
              <a:t>Atelier de partage des expériences en évaluation de la qualité auprès des associations partenaires - </a:t>
            </a:r>
            <a:r>
              <a:rPr lang="fr-FR" i="1" dirty="0"/>
              <a:t>21/10/2021</a:t>
            </a:r>
            <a:br>
              <a:rPr lang="fr-FR" dirty="0"/>
            </a:br>
            <a:r>
              <a:rPr lang="fr-FR" dirty="0"/>
              <a:t>                        </a:t>
            </a:r>
            <a:endParaRPr lang="fr-FR" i="1" dirty="0"/>
          </a:p>
        </p:txBody>
      </p:sp>
      <p:pic>
        <p:nvPicPr>
          <p:cNvPr id="6" name="Image 5">
            <a:extLst>
              <a:ext uri="{FF2B5EF4-FFF2-40B4-BE49-F238E27FC236}">
                <a16:creationId xmlns:a16="http://schemas.microsoft.com/office/drawing/2014/main" id="{7E91E180-769A-43DA-8358-096228FCFF2E}"/>
              </a:ext>
            </a:extLst>
          </p:cNvPr>
          <p:cNvPicPr>
            <a:picLocks noChangeAspect="1"/>
          </p:cNvPicPr>
          <p:nvPr/>
        </p:nvPicPr>
        <p:blipFill>
          <a:blip r:embed="rId2"/>
          <a:stretch>
            <a:fillRect/>
          </a:stretch>
        </p:blipFill>
        <p:spPr>
          <a:xfrm>
            <a:off x="677335" y="4628115"/>
            <a:ext cx="7711656" cy="1458423"/>
          </a:xfrm>
          <a:prstGeom prst="rect">
            <a:avLst/>
          </a:prstGeom>
        </p:spPr>
      </p:pic>
    </p:spTree>
    <p:extLst>
      <p:ext uri="{BB962C8B-B14F-4D97-AF65-F5344CB8AC3E}">
        <p14:creationId xmlns:p14="http://schemas.microsoft.com/office/powerpoint/2010/main" val="1015291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8B20D74-A625-48A2-AD8F-14B2D7504395}"/>
              </a:ext>
            </a:extLst>
          </p:cNvPr>
          <p:cNvSpPr>
            <a:spLocks noGrp="1"/>
          </p:cNvSpPr>
          <p:nvPr>
            <p:ph type="title"/>
          </p:nvPr>
        </p:nvSpPr>
        <p:spPr>
          <a:xfrm>
            <a:off x="1333502" y="609600"/>
            <a:ext cx="8596668" cy="1320800"/>
          </a:xfrm>
        </p:spPr>
        <p:txBody>
          <a:bodyPr>
            <a:normAutofit/>
          </a:bodyPr>
          <a:lstStyle/>
          <a:p>
            <a:r>
              <a:rPr lang="fr-FR" dirty="0"/>
              <a:t>Introduction 1/3 </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Espace réservé du contenu 2">
            <a:extLst>
              <a:ext uri="{FF2B5EF4-FFF2-40B4-BE49-F238E27FC236}">
                <a16:creationId xmlns:a16="http://schemas.microsoft.com/office/drawing/2014/main" id="{5ADB6140-2910-4787-A2A6-95FB9B010B3B}"/>
              </a:ext>
            </a:extLst>
          </p:cNvPr>
          <p:cNvSpPr>
            <a:spLocks noGrp="1"/>
          </p:cNvSpPr>
          <p:nvPr>
            <p:ph idx="1"/>
          </p:nvPr>
        </p:nvSpPr>
        <p:spPr>
          <a:xfrm>
            <a:off x="1333502" y="2160589"/>
            <a:ext cx="8596668" cy="3880773"/>
          </a:xfrm>
        </p:spPr>
        <p:txBody>
          <a:bodyPr>
            <a:normAutofit/>
          </a:bodyPr>
          <a:lstStyle/>
          <a:p>
            <a:pPr>
              <a:lnSpc>
                <a:spcPct val="90000"/>
              </a:lnSpc>
            </a:pPr>
            <a:r>
              <a:rPr lang="fr-FR" dirty="0"/>
              <a:t>L’Association Kénédougou Solidarité a été créée en avril 98, elle a été reconnue officiellement le 03 avril 1999 et s’est vue confier une mission de service d’intérêt public par le Ministère de la Santé du Mali en 2001</a:t>
            </a:r>
          </a:p>
          <a:p>
            <a:pPr>
              <a:lnSpc>
                <a:spcPct val="90000"/>
              </a:lnSpc>
            </a:pPr>
            <a:endParaRPr lang="fr-FR" dirty="0"/>
          </a:p>
          <a:p>
            <a:pPr>
              <a:lnSpc>
                <a:spcPct val="90000"/>
              </a:lnSpc>
            </a:pPr>
            <a:r>
              <a:rPr lang="fr-FR" dirty="0"/>
              <a:t>Elle a pour instances l’assemblée générale, le Conseil d’Administration de 05 membres et le Bureau exécutif du CA de 11 membres pour un mandat de 3 ans renouvelables. La dernière assemblée générale a eu lieu le samedi 22 décembre 2020, elle a été l’occasion d’adopter les statuts et règlement intérieur révisés.</a:t>
            </a:r>
          </a:p>
          <a:p>
            <a:pPr>
              <a:lnSpc>
                <a:spcPct val="90000"/>
              </a:lnSpc>
            </a:pPr>
            <a:endParaRPr lang="fr-FR" dirty="0"/>
          </a:p>
          <a:p>
            <a:pPr>
              <a:lnSpc>
                <a:spcPct val="90000"/>
              </a:lnSpc>
            </a:pPr>
            <a:r>
              <a:rPr lang="fr-FR" dirty="0"/>
              <a:t>Nous avons comme partenaires financiers: le Fonds Mondial(NMF3), SIDACTION, Solidarité Sida, Fondation de France, La Plateforme </a:t>
            </a:r>
            <a:r>
              <a:rPr lang="fr-FR" dirty="0" err="1"/>
              <a:t>ELSA,Fondation</a:t>
            </a:r>
            <a:r>
              <a:rPr lang="fr-FR" dirty="0"/>
              <a:t> Frères du sud, SOLTHIS, UNICEF, ONUSIDA, PFAO</a:t>
            </a:r>
          </a:p>
          <a:p>
            <a:pPr marL="0" indent="0">
              <a:lnSpc>
                <a:spcPct val="90000"/>
              </a:lnSpc>
              <a:buNone/>
            </a:pPr>
            <a:endParaRPr lang="fr-FR" dirty="0"/>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364523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Introduction 2/3</a:t>
            </a:r>
          </a:p>
        </p:txBody>
      </p:sp>
      <p:sp>
        <p:nvSpPr>
          <p:cNvPr id="3" name="Espace réservé du contenu 2"/>
          <p:cNvSpPr>
            <a:spLocks noGrp="1"/>
          </p:cNvSpPr>
          <p:nvPr>
            <p:ph idx="1"/>
          </p:nvPr>
        </p:nvSpPr>
        <p:spPr>
          <a:xfrm>
            <a:off x="0" y="1690688"/>
            <a:ext cx="12192000" cy="5167311"/>
          </a:xfrm>
        </p:spPr>
        <p:txBody>
          <a:bodyPr>
            <a:normAutofit/>
          </a:bodyPr>
          <a:lstStyle/>
          <a:p>
            <a:r>
              <a:rPr lang="fr-FR" dirty="0"/>
              <a:t>Depuis sa création elle s’est spécialisée sur la:</a:t>
            </a:r>
          </a:p>
          <a:p>
            <a:pPr>
              <a:buFontTx/>
              <a:buChar char="-"/>
            </a:pPr>
            <a:r>
              <a:rPr lang="fr-FR" dirty="0"/>
              <a:t>Promotion du dépistage volontaire du VIH/SIDA, le conseil dépistage volontaire du VIH/SIDA </a:t>
            </a:r>
          </a:p>
          <a:p>
            <a:pPr>
              <a:buFontTx/>
              <a:buChar char="-"/>
            </a:pPr>
            <a:r>
              <a:rPr lang="fr-FR" dirty="0"/>
              <a:t>Prise en charge médicale et  psychosociale des personnes vivant avec le VIH/SIDA dans la population générale ainsi qu'auprès des populations clés : Hommes ayant des rapports sexuels avec des Hommes( HSH), les Travailleuses du Sexe(TS) et les Usagers de Drogues Injectables(UDI). Elle intervient aussi auprès des personnes en situation de handicap et les détenus.</a:t>
            </a:r>
          </a:p>
          <a:p>
            <a:pPr>
              <a:buFontTx/>
              <a:buChar char="-"/>
            </a:pPr>
            <a:r>
              <a:rPr lang="fr-FR" dirty="0"/>
              <a:t>Prescription et dispensation des </a:t>
            </a:r>
            <a:r>
              <a:rPr lang="fr-FR" dirty="0" err="1"/>
              <a:t>ARVs</a:t>
            </a:r>
            <a:r>
              <a:rPr lang="fr-FR" dirty="0"/>
              <a:t> en son sein </a:t>
            </a:r>
          </a:p>
          <a:p>
            <a:pPr>
              <a:buFontTx/>
              <a:buChar char="-"/>
            </a:pPr>
            <a:r>
              <a:rPr lang="fr-FR" dirty="0"/>
              <a:t>Prévoit d’étendre ses interventions dans le domaine du développement, l’éducation, la sécurité alimentaire, l’environnement et l’assainissement</a:t>
            </a:r>
          </a:p>
          <a:p>
            <a:pPr marL="0" indent="0">
              <a:buNone/>
            </a:pPr>
            <a:endParaRPr lang="fr-FR" dirty="0"/>
          </a:p>
        </p:txBody>
      </p:sp>
    </p:spTree>
    <p:extLst>
      <p:ext uri="{BB962C8B-B14F-4D97-AF65-F5344CB8AC3E}">
        <p14:creationId xmlns:p14="http://schemas.microsoft.com/office/powerpoint/2010/main" val="4179909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Introduction 3/3</a:t>
            </a:r>
          </a:p>
        </p:txBody>
      </p:sp>
      <p:sp>
        <p:nvSpPr>
          <p:cNvPr id="3" name="Espace réservé du contenu 2"/>
          <p:cNvSpPr>
            <a:spLocks noGrp="1"/>
          </p:cNvSpPr>
          <p:nvPr>
            <p:ph idx="1"/>
          </p:nvPr>
        </p:nvSpPr>
        <p:spPr>
          <a:xfrm>
            <a:off x="0" y="1690688"/>
            <a:ext cx="12192000" cy="5476594"/>
          </a:xfrm>
        </p:spPr>
        <p:txBody>
          <a:bodyPr>
            <a:normAutofit/>
          </a:bodyPr>
          <a:lstStyle/>
          <a:p>
            <a:r>
              <a:rPr lang="fr-FR" dirty="0"/>
              <a:t>AKS emploi plus de 86 personnes dans ses zones d’interventions qui sont les districts sanitaires de Sikasso, Kadiolo, Koutiala, Kolondièba, </a:t>
            </a:r>
            <a:r>
              <a:rPr lang="fr-FR" dirty="0" err="1"/>
              <a:t>Bougouni,Yanfolila</a:t>
            </a:r>
            <a:endParaRPr lang="fr-FR" dirty="0"/>
          </a:p>
          <a:p>
            <a:endParaRPr lang="fr-FR" dirty="0"/>
          </a:p>
          <a:p>
            <a:r>
              <a:rPr lang="fr-FR" dirty="0"/>
              <a:t>Les bénéficiaires des activités d’AKS sont au nombre de 12 390 personnes dont: </a:t>
            </a:r>
          </a:p>
          <a:p>
            <a:pPr marL="0" indent="0">
              <a:buNone/>
            </a:pPr>
            <a:r>
              <a:rPr lang="fr-FR" dirty="0"/>
              <a:t>     2928 personnes vivant avec le VIH et  2869 sous ARV </a:t>
            </a:r>
          </a:p>
          <a:p>
            <a:endParaRPr lang="fr-FR" sz="1000" dirty="0"/>
          </a:p>
          <a:p>
            <a:r>
              <a:rPr lang="fr-FR" sz="1200" b="1" u="sng" dirty="0"/>
              <a:t>PARTENAIRES TECHNIQUES </a:t>
            </a:r>
          </a:p>
          <a:p>
            <a:pPr marL="0" indent="0">
              <a:buNone/>
            </a:pPr>
            <a:r>
              <a:rPr lang="fr-FR" sz="1400" dirty="0"/>
              <a:t>Dans le cadre du programme transfert, l’association est membre de la Plateforme Francophone de l’Afrique de l’Ouest (PFAO). L’association est partenaire de la Plateforme ELSA. Dans le cadre de la relation d’aide à distance, elle est membre du CIRAD (Consortium International des dispositifs de relation d’aide à Distance) depuis 2013.</a:t>
            </a:r>
          </a:p>
          <a:p>
            <a:pPr marL="0" indent="0">
              <a:buNone/>
            </a:pPr>
            <a:r>
              <a:rPr lang="fr-FR" sz="1400" dirty="0"/>
              <a:t>Dans le cadre de l’exécution du programme  « Améliorer l’accès au dépistage et au traitement du VIH et de la tuberculose pour les populations clés et à risque au Mali» financé par le Fonds Mondial, AKS  est Partenaire de Mise en Œuvre d’ARCAD-Santé Plus</a:t>
            </a:r>
          </a:p>
        </p:txBody>
      </p:sp>
    </p:spTree>
    <p:extLst>
      <p:ext uri="{BB962C8B-B14F-4D97-AF65-F5344CB8AC3E}">
        <p14:creationId xmlns:p14="http://schemas.microsoft.com/office/powerpoint/2010/main" val="606184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BE1E12-D914-4879-B061-8E7D1A5624A2}"/>
              </a:ext>
            </a:extLst>
          </p:cNvPr>
          <p:cNvSpPr>
            <a:spLocks noGrp="1"/>
          </p:cNvSpPr>
          <p:nvPr>
            <p:ph type="title"/>
          </p:nvPr>
        </p:nvSpPr>
        <p:spPr/>
        <p:txBody>
          <a:bodyPr/>
          <a:lstStyle/>
          <a:p>
            <a:r>
              <a:rPr lang="fr-FR" dirty="0"/>
              <a:t>Rappel du contexte </a:t>
            </a:r>
          </a:p>
        </p:txBody>
      </p:sp>
      <p:sp>
        <p:nvSpPr>
          <p:cNvPr id="3" name="Espace réservé du contenu 2">
            <a:extLst>
              <a:ext uri="{FF2B5EF4-FFF2-40B4-BE49-F238E27FC236}">
                <a16:creationId xmlns:a16="http://schemas.microsoft.com/office/drawing/2014/main" id="{BD48E584-8014-462E-9711-616BADDE4700}"/>
              </a:ext>
            </a:extLst>
          </p:cNvPr>
          <p:cNvSpPr>
            <a:spLocks noGrp="1"/>
          </p:cNvSpPr>
          <p:nvPr>
            <p:ph idx="1"/>
          </p:nvPr>
        </p:nvSpPr>
        <p:spPr/>
        <p:txBody>
          <a:bodyPr>
            <a:normAutofit/>
          </a:bodyPr>
          <a:lstStyle/>
          <a:p>
            <a:r>
              <a:rPr lang="fr-FR" dirty="0"/>
              <a:t>AKS avait de véritables lacunes en matière de suivi-évaluation étant donné qu’elle n’a pas de dispositif de suivi évaluation écrit et qu’elle faisait beaucoup plus de suivi que d’évaluation. </a:t>
            </a:r>
          </a:p>
          <a:p>
            <a:pPr marL="0" indent="0">
              <a:buNone/>
            </a:pPr>
            <a:endParaRPr lang="fr-FR" dirty="0"/>
          </a:p>
          <a:p>
            <a:r>
              <a:rPr lang="fr-FR" dirty="0"/>
              <a:t>Nous faisions du pilotage à vue car ne sachant pas réellement l’impact réel de nos actions sur les bénéficiaires.</a:t>
            </a:r>
          </a:p>
          <a:p>
            <a:pPr marL="0" indent="0">
              <a:buNone/>
            </a:pPr>
            <a:endParaRPr lang="fr-FR" dirty="0"/>
          </a:p>
          <a:p>
            <a:r>
              <a:rPr lang="fr-FR" dirty="0"/>
              <a:t>L’appui de ELSA a été alors une aubaine pour nous pour résoudre en partie cette situation</a:t>
            </a:r>
          </a:p>
        </p:txBody>
      </p:sp>
    </p:spTree>
    <p:extLst>
      <p:ext uri="{BB962C8B-B14F-4D97-AF65-F5344CB8AC3E}">
        <p14:creationId xmlns:p14="http://schemas.microsoft.com/office/powerpoint/2010/main" val="1937165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Dispositif de Suivi-évaluation à AKS 1/3</a:t>
            </a:r>
          </a:p>
        </p:txBody>
      </p:sp>
      <p:sp>
        <p:nvSpPr>
          <p:cNvPr id="3" name="Espace réservé du contenu 2"/>
          <p:cNvSpPr>
            <a:spLocks noGrp="1"/>
          </p:cNvSpPr>
          <p:nvPr>
            <p:ph idx="1"/>
          </p:nvPr>
        </p:nvSpPr>
        <p:spPr>
          <a:xfrm>
            <a:off x="0" y="1825624"/>
            <a:ext cx="12192000" cy="5032375"/>
          </a:xfrm>
        </p:spPr>
        <p:txBody>
          <a:bodyPr/>
          <a:lstStyle/>
          <a:p>
            <a:r>
              <a:rPr lang="fr-FR" dirty="0"/>
              <a:t>AKS est organisée en unité avec un responsable au niveau de chaque unité. Chaque unité a un responsable qui travaille avec une équipe</a:t>
            </a:r>
          </a:p>
          <a:p>
            <a:r>
              <a:rPr lang="fr-FR" dirty="0"/>
              <a:t>Le responsable d’unité confie des activités à chaque membre de son unité qui est responsable d’un volet</a:t>
            </a:r>
          </a:p>
          <a:p>
            <a:r>
              <a:rPr lang="fr-FR" dirty="0"/>
              <a:t>Pour les activités en stratégie avancée, les pairs éducateurs sont chargés de les planifier et de les mettre en œuvre en collaboration avec une équipe du centre</a:t>
            </a:r>
          </a:p>
          <a:p>
            <a:r>
              <a:rPr lang="fr-FR" dirty="0"/>
              <a:t>Les données sont transmises au niveau du responsable de l’unité de façon hebdomadaire, et celui-ci fait des rapports mensuels et trimestriels qui sont envoyés au chargé de suivi évaluation</a:t>
            </a:r>
          </a:p>
          <a:p>
            <a:r>
              <a:rPr lang="fr-FR" dirty="0"/>
              <a:t>Après analyse des différents rapports par le chargé de suivi, il les transmet au niveau du Directeur Exécutif pour validation et envoi aux différents partenaires.</a:t>
            </a:r>
          </a:p>
          <a:p>
            <a:endParaRPr lang="fr-FR" dirty="0"/>
          </a:p>
        </p:txBody>
      </p:sp>
    </p:spTree>
    <p:extLst>
      <p:ext uri="{BB962C8B-B14F-4D97-AF65-F5344CB8AC3E}">
        <p14:creationId xmlns:p14="http://schemas.microsoft.com/office/powerpoint/2010/main" val="1857837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Dispositif de Suivi-évaluation à AKS 2/3</a:t>
            </a:r>
          </a:p>
        </p:txBody>
      </p:sp>
      <p:sp>
        <p:nvSpPr>
          <p:cNvPr id="3" name="Espace réservé du contenu 2"/>
          <p:cNvSpPr>
            <a:spLocks noGrp="1"/>
          </p:cNvSpPr>
          <p:nvPr>
            <p:ph idx="1"/>
          </p:nvPr>
        </p:nvSpPr>
        <p:spPr>
          <a:xfrm>
            <a:off x="0" y="2093360"/>
            <a:ext cx="12192000" cy="5167311"/>
          </a:xfrm>
        </p:spPr>
        <p:txBody>
          <a:bodyPr/>
          <a:lstStyle/>
          <a:p>
            <a:r>
              <a:rPr lang="fr-FR" dirty="0"/>
              <a:t>Il y a ensuite un suivi de la mise œuvre en rapport avec le chronogramme établi et pour les activités au niveau des autres sites d’intervention, une supervision est effectuée par trimestre et permet de voir de visu l'évolution des activités et faire des appuis conseils au besoin pour une bonne marche du projet</a:t>
            </a:r>
          </a:p>
          <a:p>
            <a:endParaRPr lang="fr-FR" dirty="0"/>
          </a:p>
          <a:p>
            <a:r>
              <a:rPr lang="fr-FR" dirty="0"/>
              <a:t>Pour la prise en charge, nous disposerons en dehors des dossiers patients du suivi de cohorte sur le logiciel "ESOPE " et au niveau de la pharmacie le logiciel « Dispense ARV » </a:t>
            </a:r>
          </a:p>
          <a:p>
            <a:endParaRPr lang="fr-FR" dirty="0"/>
          </a:p>
          <a:p>
            <a:r>
              <a:rPr lang="fr-FR" dirty="0"/>
              <a:t>Nous tenons  des réunions mensuelles avec le personnel pour échanger sur les avancées et les difficultés rencontrées dans la mise en œuvre. </a:t>
            </a:r>
          </a:p>
          <a:p>
            <a:pPr marL="0" indent="0">
              <a:buNone/>
            </a:pPr>
            <a:endParaRPr lang="fr-FR" dirty="0"/>
          </a:p>
        </p:txBody>
      </p:sp>
    </p:spTree>
    <p:extLst>
      <p:ext uri="{BB962C8B-B14F-4D97-AF65-F5344CB8AC3E}">
        <p14:creationId xmlns:p14="http://schemas.microsoft.com/office/powerpoint/2010/main" val="2050900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Dispositif de Suivi-évaluation à AKS 3/3</a:t>
            </a:r>
          </a:p>
        </p:txBody>
      </p:sp>
      <p:sp>
        <p:nvSpPr>
          <p:cNvPr id="3" name="Espace réservé du contenu 2"/>
          <p:cNvSpPr>
            <a:spLocks noGrp="1"/>
          </p:cNvSpPr>
          <p:nvPr>
            <p:ph idx="1"/>
          </p:nvPr>
        </p:nvSpPr>
        <p:spPr>
          <a:xfrm>
            <a:off x="0" y="1825624"/>
            <a:ext cx="12192000" cy="5032375"/>
          </a:xfrm>
        </p:spPr>
        <p:txBody>
          <a:bodyPr/>
          <a:lstStyle/>
          <a:p>
            <a:r>
              <a:rPr lang="fr-FR" dirty="0"/>
              <a:t>Le chargé de suivi et les différents responsables d’unités  ciblent certaines de nos interventions pour les évaluer à mi-parcours</a:t>
            </a:r>
          </a:p>
          <a:p>
            <a:r>
              <a:rPr lang="fr-FR" dirty="0"/>
              <a:t>Ils analysent les données collectées à travers le système de suivi mis en place</a:t>
            </a:r>
          </a:p>
          <a:p>
            <a:r>
              <a:rPr lang="fr-FR" dirty="0"/>
              <a:t>Certains indicateurs sur la qualité de la prise en charge tels que la charge virale sont utilisés</a:t>
            </a:r>
          </a:p>
          <a:p>
            <a:r>
              <a:rPr lang="fr-FR" dirty="0"/>
              <a:t>Les bénéficiaires sont mis à contribution à travers les focus groupe, les entretiens individuels et des observations</a:t>
            </a:r>
          </a:p>
          <a:p>
            <a:r>
              <a:rPr lang="fr-FR" dirty="0"/>
              <a:t>Pour ces entretiens et ou focus groupe nous établissons des guides d'entretien</a:t>
            </a:r>
          </a:p>
          <a:p>
            <a:r>
              <a:rPr lang="fr-FR" dirty="0"/>
              <a:t>Il est important de signaler que nous n’avons pas de dispositif global reprenant l’ensemble de nos projets et activités avec des indicateurs</a:t>
            </a:r>
          </a:p>
          <a:p>
            <a:pPr marL="0" indent="0">
              <a:buNone/>
            </a:pPr>
            <a:endParaRPr lang="fr-FR" dirty="0"/>
          </a:p>
        </p:txBody>
      </p:sp>
    </p:spTree>
    <p:extLst>
      <p:ext uri="{BB962C8B-B14F-4D97-AF65-F5344CB8AC3E}">
        <p14:creationId xmlns:p14="http://schemas.microsoft.com/office/powerpoint/2010/main" val="3395982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CB8CE9-7557-4117-88B9-4C1FDF233E81}"/>
              </a:ext>
            </a:extLst>
          </p:cNvPr>
          <p:cNvSpPr>
            <a:spLocks noGrp="1"/>
          </p:cNvSpPr>
          <p:nvPr>
            <p:ph type="title"/>
          </p:nvPr>
        </p:nvSpPr>
        <p:spPr/>
        <p:txBody>
          <a:bodyPr/>
          <a:lstStyle/>
          <a:p>
            <a:r>
              <a:rPr lang="fr-FR" dirty="0"/>
              <a:t>Approche d’évaluation : Patient traceur </a:t>
            </a:r>
          </a:p>
        </p:txBody>
      </p:sp>
      <p:sp>
        <p:nvSpPr>
          <p:cNvPr id="3" name="Espace réservé du contenu 2">
            <a:extLst>
              <a:ext uri="{FF2B5EF4-FFF2-40B4-BE49-F238E27FC236}">
                <a16:creationId xmlns:a16="http://schemas.microsoft.com/office/drawing/2014/main" id="{2C20EE63-C918-460D-A4B8-C1F41C233E02}"/>
              </a:ext>
            </a:extLst>
          </p:cNvPr>
          <p:cNvSpPr>
            <a:spLocks noGrp="1"/>
          </p:cNvSpPr>
          <p:nvPr>
            <p:ph idx="1"/>
          </p:nvPr>
        </p:nvSpPr>
        <p:spPr/>
        <p:txBody>
          <a:bodyPr>
            <a:normAutofit/>
          </a:bodyPr>
          <a:lstStyle/>
          <a:p>
            <a:r>
              <a:rPr lang="fr-FR" dirty="0"/>
              <a:t>La méthode du Patient traceur est une démarche d’analyse collective et </a:t>
            </a:r>
            <a:r>
              <a:rPr lang="fr-FR" i="1" dirty="0"/>
              <a:t>a posteriori </a:t>
            </a:r>
            <a:r>
              <a:rPr lang="fr-FR" dirty="0"/>
              <a:t>du parcours global d’un patient à condition qu’il ait donné son accord</a:t>
            </a:r>
          </a:p>
          <a:p>
            <a:endParaRPr lang="fr-FR" dirty="0"/>
          </a:p>
          <a:p>
            <a:r>
              <a:rPr lang="fr-FR" dirty="0"/>
              <a:t>Elle prend en compte les perceptions du patient et les croise avec celles des professionnels pour évaluer notamment les organisations, les interfaces professionnelles, la coordination</a:t>
            </a:r>
          </a:p>
          <a:p>
            <a:endParaRPr lang="fr-FR" dirty="0"/>
          </a:p>
          <a:p>
            <a:pPr>
              <a:buFont typeface="Wingdings" panose="05000000000000000000" pitchFamily="2" charset="2"/>
              <a:buChar char="Ø"/>
            </a:pPr>
            <a:r>
              <a:rPr lang="fr-FR" b="1" dirty="0"/>
              <a:t>Nous  avons choisi cette approche afin d’améliorer la qualité des soins que nous offrons à nos bénéficiaires </a:t>
            </a:r>
          </a:p>
          <a:p>
            <a:endParaRPr lang="fr-FR" dirty="0"/>
          </a:p>
        </p:txBody>
      </p:sp>
    </p:spTree>
    <p:extLst>
      <p:ext uri="{BB962C8B-B14F-4D97-AF65-F5344CB8AC3E}">
        <p14:creationId xmlns:p14="http://schemas.microsoft.com/office/powerpoint/2010/main" val="2160457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Approche d’évaluation : Patient traceur </a:t>
            </a:r>
          </a:p>
        </p:txBody>
      </p:sp>
      <p:sp>
        <p:nvSpPr>
          <p:cNvPr id="3" name="Espace réservé du contenu 2"/>
          <p:cNvSpPr>
            <a:spLocks noGrp="1"/>
          </p:cNvSpPr>
          <p:nvPr>
            <p:ph idx="1"/>
          </p:nvPr>
        </p:nvSpPr>
        <p:spPr/>
        <p:txBody>
          <a:bodyPr/>
          <a:lstStyle/>
          <a:p>
            <a:r>
              <a:rPr lang="fr-FR" b="1" dirty="0"/>
              <a:t>Pour évaluer quoi?</a:t>
            </a:r>
          </a:p>
          <a:p>
            <a:pPr marL="0" indent="0">
              <a:buNone/>
            </a:pPr>
            <a:endParaRPr lang="fr-FR" dirty="0"/>
          </a:p>
          <a:p>
            <a:pPr marL="0" indent="0">
              <a:buNone/>
            </a:pPr>
            <a:r>
              <a:rPr lang="fr-FR" dirty="0"/>
              <a:t>Il s’agit d’évaluer  la qualité, de la sécurité des soins et de l’organisation spécifique des parcours des patients </a:t>
            </a:r>
          </a:p>
          <a:p>
            <a:pPr marL="0" indent="0">
              <a:buNone/>
            </a:pPr>
            <a:endParaRPr lang="fr-FR" dirty="0"/>
          </a:p>
          <a:p>
            <a:pPr marL="0" indent="0">
              <a:buNone/>
            </a:pPr>
            <a:r>
              <a:rPr lang="fr-FR" dirty="0"/>
              <a:t>C’est une démarche fondée sur la complémentarité entre le vécu du patient et celui des professionnels</a:t>
            </a:r>
          </a:p>
          <a:p>
            <a:pPr marL="0" indent="0">
              <a:buNone/>
            </a:pPr>
            <a:endParaRPr lang="fr-FR" dirty="0"/>
          </a:p>
          <a:p>
            <a:endParaRPr lang="fr-FR" dirty="0"/>
          </a:p>
        </p:txBody>
      </p:sp>
    </p:spTree>
    <p:extLst>
      <p:ext uri="{BB962C8B-B14F-4D97-AF65-F5344CB8AC3E}">
        <p14:creationId xmlns:p14="http://schemas.microsoft.com/office/powerpoint/2010/main" val="1788679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47BA44-9E8B-46BB-B760-E5B0698B8F8C}"/>
              </a:ext>
            </a:extLst>
          </p:cNvPr>
          <p:cNvSpPr>
            <a:spLocks noGrp="1"/>
          </p:cNvSpPr>
          <p:nvPr>
            <p:ph type="title"/>
          </p:nvPr>
        </p:nvSpPr>
        <p:spPr/>
        <p:txBody>
          <a:bodyPr/>
          <a:lstStyle/>
          <a:p>
            <a:r>
              <a:rPr lang="fr-FR" dirty="0"/>
              <a:t>Méthodologie de l’approche  </a:t>
            </a:r>
          </a:p>
        </p:txBody>
      </p:sp>
      <p:sp>
        <p:nvSpPr>
          <p:cNvPr id="3" name="Espace réservé du contenu 2">
            <a:extLst>
              <a:ext uri="{FF2B5EF4-FFF2-40B4-BE49-F238E27FC236}">
                <a16:creationId xmlns:a16="http://schemas.microsoft.com/office/drawing/2014/main" id="{51BF4991-8EFA-4BC0-BE67-6B1D92ABC83B}"/>
              </a:ext>
            </a:extLst>
          </p:cNvPr>
          <p:cNvSpPr>
            <a:spLocks noGrp="1"/>
          </p:cNvSpPr>
          <p:nvPr>
            <p:ph idx="1"/>
          </p:nvPr>
        </p:nvSpPr>
        <p:spPr>
          <a:xfrm>
            <a:off x="0" y="1690688"/>
            <a:ext cx="12192000" cy="5167311"/>
          </a:xfrm>
        </p:spPr>
        <p:txBody>
          <a:bodyPr/>
          <a:lstStyle/>
          <a:p>
            <a:r>
              <a:rPr lang="fr-FR" dirty="0"/>
              <a:t>Pour la mise en pratique de cette démarche, nous sommes partis des constats de certains patients et employés sur la problématique liée à l’accueil, l’information du patient une fois dans notre centre. </a:t>
            </a:r>
          </a:p>
          <a:p>
            <a:pPr marL="0" indent="0">
              <a:buNone/>
            </a:pPr>
            <a:endParaRPr lang="fr-FR" dirty="0"/>
          </a:p>
          <a:p>
            <a:r>
              <a:rPr lang="fr-FR" dirty="0"/>
              <a:t>Nous avons tenu une réunion avec le Conseil d’administration et les salariés sur la problématique </a:t>
            </a:r>
          </a:p>
          <a:p>
            <a:endParaRPr lang="fr-FR" dirty="0"/>
          </a:p>
          <a:p>
            <a:r>
              <a:rPr lang="fr-FR" dirty="0"/>
              <a:t>Nous avons ensuite donné des informations aux participants sur l’approche et les résultats escomptés</a:t>
            </a:r>
          </a:p>
          <a:p>
            <a:endParaRPr lang="fr-FR" dirty="0"/>
          </a:p>
          <a:p>
            <a:pPr marL="0" indent="0">
              <a:buNone/>
            </a:pPr>
            <a:endParaRPr lang="fr-FR" dirty="0"/>
          </a:p>
        </p:txBody>
      </p:sp>
    </p:spTree>
    <p:extLst>
      <p:ext uri="{BB962C8B-B14F-4D97-AF65-F5344CB8AC3E}">
        <p14:creationId xmlns:p14="http://schemas.microsoft.com/office/powerpoint/2010/main" val="741914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68B9F7-FEF7-4A36-B1AC-3DDFA7DCD495}"/>
              </a:ext>
            </a:extLst>
          </p:cNvPr>
          <p:cNvSpPr>
            <a:spLocks noGrp="1"/>
          </p:cNvSpPr>
          <p:nvPr>
            <p:ph type="title"/>
          </p:nvPr>
        </p:nvSpPr>
        <p:spPr/>
        <p:txBody>
          <a:bodyPr/>
          <a:lstStyle/>
          <a:p>
            <a:r>
              <a:rPr lang="fr-FR" dirty="0"/>
              <a:t>Plan de collecte/outils de collecte </a:t>
            </a:r>
          </a:p>
        </p:txBody>
      </p:sp>
      <p:sp>
        <p:nvSpPr>
          <p:cNvPr id="3" name="Espace réservé du contenu 2">
            <a:extLst>
              <a:ext uri="{FF2B5EF4-FFF2-40B4-BE49-F238E27FC236}">
                <a16:creationId xmlns:a16="http://schemas.microsoft.com/office/drawing/2014/main" id="{A4C4FF28-8C9D-42C4-A312-7DBA9DED6170}"/>
              </a:ext>
            </a:extLst>
          </p:cNvPr>
          <p:cNvSpPr>
            <a:spLocks noGrp="1"/>
          </p:cNvSpPr>
          <p:nvPr>
            <p:ph idx="1"/>
          </p:nvPr>
        </p:nvSpPr>
        <p:spPr>
          <a:xfrm>
            <a:off x="0" y="1596980"/>
            <a:ext cx="12192000" cy="5261020"/>
          </a:xfrm>
        </p:spPr>
        <p:txBody>
          <a:bodyPr>
            <a:normAutofit/>
          </a:bodyPr>
          <a:lstStyle/>
          <a:p>
            <a:r>
              <a:rPr lang="fr-FR" dirty="0"/>
              <a:t>Les outils tels que un questionnaire et guide d’entretien  ont été élaborés avec la participation du responsable de suivi, certains responsables d’unités  ainsi que des bénéficiaires. </a:t>
            </a:r>
          </a:p>
          <a:p>
            <a:endParaRPr lang="fr-FR" dirty="0"/>
          </a:p>
          <a:p>
            <a:r>
              <a:rPr lang="fr-FR" dirty="0"/>
              <a:t>Les outils élaborés ont été ensuite envoyés à l’équipe d’ELSA pour observations</a:t>
            </a:r>
          </a:p>
          <a:p>
            <a:endParaRPr lang="fr-FR" dirty="0"/>
          </a:p>
          <a:p>
            <a:r>
              <a:rPr lang="fr-FR" dirty="0"/>
              <a:t>Nous avons rencontré  l’équipe ELSA à Ouagadougou pour une séance de travail sur la validation des outils</a:t>
            </a:r>
          </a:p>
          <a:p>
            <a:endParaRPr lang="fr-FR" dirty="0"/>
          </a:p>
          <a:p>
            <a:r>
              <a:rPr lang="fr-FR" dirty="0"/>
              <a:t>Un guide d’entretien a été conçu et nous permis de collecter les impressions des enquêtés</a:t>
            </a:r>
          </a:p>
          <a:p>
            <a:endParaRPr lang="fr-FR" dirty="0"/>
          </a:p>
          <a:p>
            <a:r>
              <a:rPr lang="fr-FR" dirty="0"/>
              <a:t>Enquête préliminaire auprès de trois personnes dont 1 HSH et 2 PVVIH suivis dans notre centre, cela afin de tester nos outils conçus et aussi recueillir les premières impressions des enquêtés</a:t>
            </a:r>
          </a:p>
        </p:txBody>
      </p:sp>
    </p:spTree>
    <p:extLst>
      <p:ext uri="{BB962C8B-B14F-4D97-AF65-F5344CB8AC3E}">
        <p14:creationId xmlns:p14="http://schemas.microsoft.com/office/powerpoint/2010/main" val="1547880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5C39F5-3628-401B-AB68-0D22B7F33F95}"/>
              </a:ext>
            </a:extLst>
          </p:cNvPr>
          <p:cNvSpPr>
            <a:spLocks noGrp="1"/>
          </p:cNvSpPr>
          <p:nvPr>
            <p:ph type="title"/>
          </p:nvPr>
        </p:nvSpPr>
        <p:spPr/>
        <p:txBody>
          <a:bodyPr/>
          <a:lstStyle/>
          <a:p>
            <a:r>
              <a:rPr lang="fr-FR" dirty="0"/>
              <a:t>Analyse, partage et agir </a:t>
            </a:r>
          </a:p>
        </p:txBody>
      </p:sp>
      <p:sp>
        <p:nvSpPr>
          <p:cNvPr id="3" name="Espace réservé du contenu 2">
            <a:extLst>
              <a:ext uri="{FF2B5EF4-FFF2-40B4-BE49-F238E27FC236}">
                <a16:creationId xmlns:a16="http://schemas.microsoft.com/office/drawing/2014/main" id="{77A886F0-5BFB-465F-A7AC-C3A3B5CFB3C2}"/>
              </a:ext>
            </a:extLst>
          </p:cNvPr>
          <p:cNvSpPr>
            <a:spLocks noGrp="1"/>
          </p:cNvSpPr>
          <p:nvPr>
            <p:ph idx="1"/>
          </p:nvPr>
        </p:nvSpPr>
        <p:spPr>
          <a:xfrm>
            <a:off x="0" y="1825624"/>
            <a:ext cx="12192000" cy="5032376"/>
          </a:xfrm>
        </p:spPr>
        <p:txBody>
          <a:bodyPr>
            <a:normAutofit/>
          </a:bodyPr>
          <a:lstStyle/>
          <a:p>
            <a:pPr marL="0" indent="0">
              <a:buNone/>
            </a:pPr>
            <a:r>
              <a:rPr lang="fr-FR" b="1" dirty="0"/>
              <a:t>Quelle analyse et quelle restitution ?</a:t>
            </a:r>
          </a:p>
          <a:p>
            <a:r>
              <a:rPr lang="fr-FR" dirty="0"/>
              <a:t>Nous avons tenu deux réunions en deux mois avec les salariés après les premières données reçues</a:t>
            </a:r>
          </a:p>
          <a:p>
            <a:r>
              <a:rPr lang="fr-FR" dirty="0"/>
              <a:t>Confirmation des difficultés au niveau de l’accueil du centre de prise en charge de AKS(mauvais accueil, bénéficiaires mal informés par rapport à leurs besoins,  temps d’attente devant les box de consultations assez long…)</a:t>
            </a:r>
          </a:p>
          <a:p>
            <a:r>
              <a:rPr lang="fr-FR" dirty="0"/>
              <a:t>Des recommandations ont été faites pour essayer de résoudre le problème au plus vite; parmi lesquels(, améliorer l’accueil, formation de 10 personnes sur l’accueil, proposer des dotations d’ARV de trois mois  aux patients permettant diminuer le flux de patients par jour au centre et afin d’éviter les longues files d’attente, prioriser les urgences…)</a:t>
            </a:r>
          </a:p>
          <a:p>
            <a:r>
              <a:rPr lang="fr-FR" dirty="0"/>
              <a:t>Mise en place d’un comité de suivi des recommandations composé du responsable de Suivi, 02 représentants des bénéficiaires, un membre du Conseil d’administration et un responsable d’unité</a:t>
            </a:r>
          </a:p>
        </p:txBody>
      </p:sp>
    </p:spTree>
    <p:extLst>
      <p:ext uri="{BB962C8B-B14F-4D97-AF65-F5344CB8AC3E}">
        <p14:creationId xmlns:p14="http://schemas.microsoft.com/office/powerpoint/2010/main" val="1495150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73D452-E9C5-478D-A71F-271AB7DAB0CB}"/>
              </a:ext>
            </a:extLst>
          </p:cNvPr>
          <p:cNvSpPr>
            <a:spLocks noGrp="1"/>
          </p:cNvSpPr>
          <p:nvPr>
            <p:ph type="title"/>
          </p:nvPr>
        </p:nvSpPr>
        <p:spPr/>
        <p:txBody>
          <a:bodyPr/>
          <a:lstStyle/>
          <a:p>
            <a:r>
              <a:rPr lang="fr-FR" dirty="0"/>
              <a:t>Apports de cette approche </a:t>
            </a:r>
          </a:p>
        </p:txBody>
      </p:sp>
      <p:sp>
        <p:nvSpPr>
          <p:cNvPr id="3" name="Espace réservé du contenu 2">
            <a:extLst>
              <a:ext uri="{FF2B5EF4-FFF2-40B4-BE49-F238E27FC236}">
                <a16:creationId xmlns:a16="http://schemas.microsoft.com/office/drawing/2014/main" id="{4EA94CB5-00BA-4476-A689-336460BF7BF0}"/>
              </a:ext>
            </a:extLst>
          </p:cNvPr>
          <p:cNvSpPr>
            <a:spLocks noGrp="1"/>
          </p:cNvSpPr>
          <p:nvPr>
            <p:ph idx="1"/>
          </p:nvPr>
        </p:nvSpPr>
        <p:spPr>
          <a:xfrm>
            <a:off x="0" y="1690688"/>
            <a:ext cx="12192000" cy="5167312"/>
          </a:xfrm>
        </p:spPr>
        <p:txBody>
          <a:bodyPr/>
          <a:lstStyle/>
          <a:p>
            <a:r>
              <a:rPr lang="fr-FR" dirty="0"/>
              <a:t>Cette approche nous a permis de faire notre autocritique sans concession</a:t>
            </a:r>
          </a:p>
          <a:p>
            <a:pPr marL="0" indent="0">
              <a:buNone/>
            </a:pPr>
            <a:endParaRPr lang="fr-FR" dirty="0"/>
          </a:p>
          <a:p>
            <a:r>
              <a:rPr lang="fr-FR" dirty="0"/>
              <a:t>Les bénéficiaires se sont beaucoup plus impliqués dans l’exploration et la gestion de leurs problèmes</a:t>
            </a:r>
          </a:p>
          <a:p>
            <a:pPr marL="0" indent="0">
              <a:buNone/>
            </a:pPr>
            <a:endParaRPr lang="fr-FR" dirty="0"/>
          </a:p>
          <a:p>
            <a:r>
              <a:rPr lang="fr-FR" dirty="0"/>
              <a:t>Début de prise de conscience chez les salariés</a:t>
            </a:r>
          </a:p>
          <a:p>
            <a:endParaRPr lang="fr-FR" dirty="0"/>
          </a:p>
          <a:p>
            <a:r>
              <a:rPr lang="fr-FR" dirty="0"/>
              <a:t>Pour une fois , notre association a commencé à mener une vraie enquête pour l’amélioration de la qualité de la prise en charge de ses bénéficiaires</a:t>
            </a:r>
          </a:p>
        </p:txBody>
      </p:sp>
    </p:spTree>
    <p:extLst>
      <p:ext uri="{BB962C8B-B14F-4D97-AF65-F5344CB8AC3E}">
        <p14:creationId xmlns:p14="http://schemas.microsoft.com/office/powerpoint/2010/main" val="3046382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E1CAF6-E936-4ED9-BA24-98B4FBCF9AF1}"/>
              </a:ext>
            </a:extLst>
          </p:cNvPr>
          <p:cNvSpPr>
            <a:spLocks noGrp="1"/>
          </p:cNvSpPr>
          <p:nvPr>
            <p:ph type="title"/>
          </p:nvPr>
        </p:nvSpPr>
        <p:spPr/>
        <p:txBody>
          <a:bodyPr/>
          <a:lstStyle/>
          <a:p>
            <a:r>
              <a:rPr lang="fr-FR" dirty="0"/>
              <a:t>Difficultés/Limites de cette approche </a:t>
            </a:r>
          </a:p>
        </p:txBody>
      </p:sp>
      <p:sp>
        <p:nvSpPr>
          <p:cNvPr id="3" name="Espace réservé du contenu 2">
            <a:extLst>
              <a:ext uri="{FF2B5EF4-FFF2-40B4-BE49-F238E27FC236}">
                <a16:creationId xmlns:a16="http://schemas.microsoft.com/office/drawing/2014/main" id="{82A7B500-C4FB-4BC4-9041-5CB19FF23E12}"/>
              </a:ext>
            </a:extLst>
          </p:cNvPr>
          <p:cNvSpPr>
            <a:spLocks noGrp="1"/>
          </p:cNvSpPr>
          <p:nvPr>
            <p:ph idx="1"/>
          </p:nvPr>
        </p:nvSpPr>
        <p:spPr>
          <a:xfrm>
            <a:off x="0" y="1690688"/>
            <a:ext cx="12192000" cy="5167312"/>
          </a:xfrm>
        </p:spPr>
        <p:txBody>
          <a:bodyPr/>
          <a:lstStyle/>
          <a:p>
            <a:r>
              <a:rPr lang="fr-FR" dirty="0"/>
              <a:t>L’approche peut mettre mal à l’aise certains salariés qui ne sont pas prêts à faire leur autocritique</a:t>
            </a:r>
          </a:p>
          <a:p>
            <a:pPr marL="0" indent="0">
              <a:buNone/>
            </a:pPr>
            <a:endParaRPr lang="fr-FR" dirty="0"/>
          </a:p>
          <a:p>
            <a:r>
              <a:rPr lang="fr-FR" dirty="0"/>
              <a:t>Pour avoir les résultats escomptés par rapport à cette approche, il faudra assez de temps car le changement de comportement demande un long processus</a:t>
            </a:r>
          </a:p>
        </p:txBody>
      </p:sp>
    </p:spTree>
    <p:extLst>
      <p:ext uri="{BB962C8B-B14F-4D97-AF65-F5344CB8AC3E}">
        <p14:creationId xmlns:p14="http://schemas.microsoft.com/office/powerpoint/2010/main" val="3038869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07966E-38DE-4715-BED8-8CE64C4476C7}"/>
              </a:ext>
            </a:extLst>
          </p:cNvPr>
          <p:cNvSpPr>
            <a:spLocks noGrp="1"/>
          </p:cNvSpPr>
          <p:nvPr>
            <p:ph type="title"/>
          </p:nvPr>
        </p:nvSpPr>
        <p:spPr/>
        <p:txBody>
          <a:bodyPr/>
          <a:lstStyle/>
          <a:p>
            <a:r>
              <a:rPr lang="fr-FR" dirty="0"/>
              <a:t>Perspectives </a:t>
            </a:r>
          </a:p>
        </p:txBody>
      </p:sp>
      <p:sp>
        <p:nvSpPr>
          <p:cNvPr id="3" name="Espace réservé du contenu 2">
            <a:extLst>
              <a:ext uri="{FF2B5EF4-FFF2-40B4-BE49-F238E27FC236}">
                <a16:creationId xmlns:a16="http://schemas.microsoft.com/office/drawing/2014/main" id="{C2087B95-20FC-4B16-981F-305630BE2ADB}"/>
              </a:ext>
            </a:extLst>
          </p:cNvPr>
          <p:cNvSpPr>
            <a:spLocks noGrp="1"/>
          </p:cNvSpPr>
          <p:nvPr>
            <p:ph idx="1"/>
          </p:nvPr>
        </p:nvSpPr>
        <p:spPr>
          <a:xfrm>
            <a:off x="0" y="1506828"/>
            <a:ext cx="12192000" cy="3627234"/>
          </a:xfrm>
        </p:spPr>
        <p:txBody>
          <a:bodyPr/>
          <a:lstStyle/>
          <a:p>
            <a:endParaRPr lang="fr-FR" dirty="0"/>
          </a:p>
          <a:p>
            <a:endParaRPr lang="fr-FR" dirty="0"/>
          </a:p>
          <a:p>
            <a:pPr marL="0" indent="0">
              <a:buNone/>
            </a:pPr>
            <a:endParaRPr lang="fr-FR" dirty="0"/>
          </a:p>
          <a:p>
            <a:r>
              <a:rPr lang="fr-FR" dirty="0"/>
              <a:t>Avec l’accompagnement d’ELSA, nous voudrions aller au bout de l’évaluation de notre accueil avec toujours  la méthode du patient traceur.</a:t>
            </a:r>
          </a:p>
        </p:txBody>
      </p:sp>
    </p:spTree>
    <p:extLst>
      <p:ext uri="{BB962C8B-B14F-4D97-AF65-F5344CB8AC3E}">
        <p14:creationId xmlns:p14="http://schemas.microsoft.com/office/powerpoint/2010/main" val="2732913388"/>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737</TotalTime>
  <Words>1443</Words>
  <Application>Microsoft Office PowerPoint</Application>
  <PresentationFormat>Grand écran</PresentationFormat>
  <Paragraphs>98</Paragraphs>
  <Slides>16</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16</vt:i4>
      </vt:variant>
    </vt:vector>
  </HeadingPairs>
  <TitlesOfParts>
    <vt:vector size="21" baseType="lpstr">
      <vt:lpstr>Arial</vt:lpstr>
      <vt:lpstr>Trebuchet MS</vt:lpstr>
      <vt:lpstr>Wingdings</vt:lpstr>
      <vt:lpstr>Wingdings 3</vt:lpstr>
      <vt:lpstr>Facette</vt:lpstr>
      <vt:lpstr>Atelier de partage des expériences en évaluation de la qualité auprès des associations partenaires - 21/10/2021                         </vt:lpstr>
      <vt:lpstr>Introduction 1/3 </vt:lpstr>
      <vt:lpstr>Introduction 2/3</vt:lpstr>
      <vt:lpstr>Introduction 3/3</vt:lpstr>
      <vt:lpstr>Rappel du contexte </vt:lpstr>
      <vt:lpstr>Dispositif de Suivi-évaluation à AKS 1/3</vt:lpstr>
      <vt:lpstr>Dispositif de Suivi-évaluation à AKS 2/3</vt:lpstr>
      <vt:lpstr>Dispositif de Suivi-évaluation à AKS 3/3</vt:lpstr>
      <vt:lpstr>Approche d’évaluation : Patient traceur </vt:lpstr>
      <vt:lpstr>Approche d’évaluation : Patient traceur </vt:lpstr>
      <vt:lpstr>Méthodologie de l’approche  </vt:lpstr>
      <vt:lpstr>Plan de collecte/outils de collecte </vt:lpstr>
      <vt:lpstr>Analyse, partage et agir </vt:lpstr>
      <vt:lpstr>Apports de cette approche </vt:lpstr>
      <vt:lpstr>Difficultés/Limites de cette approche </vt:lpstr>
      <vt:lpstr>Perspectives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de partage des expériences en évaluation de la qualité</dc:title>
  <dc:creator>Myriam BENHAMOU</dc:creator>
  <cp:lastModifiedBy>Myriam BENHAMOU</cp:lastModifiedBy>
  <cp:revision>33</cp:revision>
  <dcterms:created xsi:type="dcterms:W3CDTF">2021-07-27T14:20:06Z</dcterms:created>
  <dcterms:modified xsi:type="dcterms:W3CDTF">2021-10-21T08:28:52Z</dcterms:modified>
</cp:coreProperties>
</file>