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84" r:id="rId1"/>
  </p:sldMasterIdLst>
  <p:notesMasterIdLst>
    <p:notesMasterId r:id="rId10"/>
  </p:notesMasterIdLst>
  <p:handoutMasterIdLst>
    <p:handoutMasterId r:id="rId11"/>
  </p:handoutMasterIdLst>
  <p:sldIdLst>
    <p:sldId id="256" r:id="rId2"/>
    <p:sldId id="334" r:id="rId3"/>
    <p:sldId id="274" r:id="rId4"/>
    <p:sldId id="335" r:id="rId5"/>
    <p:sldId id="337" r:id="rId6"/>
    <p:sldId id="338" r:id="rId7"/>
    <p:sldId id="332" r:id="rId8"/>
    <p:sldId id="30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67185"/>
  </p:normalViewPr>
  <p:slideViewPr>
    <p:cSldViewPr snapToGrid="0" snapToObjects="1">
      <p:cViewPr varScale="1">
        <p:scale>
          <a:sx n="72" d="100"/>
          <a:sy n="72" d="100"/>
        </p:scale>
        <p:origin x="188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DC6FBAD-B510-BC44-925B-84A5379A8C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0A218ED-3E77-3441-8252-439ED90BF3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DB3912-370C-704F-8E3D-AB3CC990ED59}" type="datetimeFigureOut">
              <a:rPr lang="fr-FR" smtClean="0"/>
              <a:t>30/11/2021</a:t>
            </a:fld>
            <a:endParaRPr lang="fr-FR"/>
          </a:p>
        </p:txBody>
      </p:sp>
      <p:sp>
        <p:nvSpPr>
          <p:cNvPr id="4" name="Espace réservé du pied de page 3">
            <a:extLst>
              <a:ext uri="{FF2B5EF4-FFF2-40B4-BE49-F238E27FC236}">
                <a16:creationId xmlns:a16="http://schemas.microsoft.com/office/drawing/2014/main" id="{0F962D8E-B475-4948-A0F2-A04F3F9298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7843347-954E-5845-B9D8-CEFE47DE3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7CABEA-6658-1A45-B3D3-17EBB78A0CD8}" type="slidenum">
              <a:rPr lang="fr-FR" smtClean="0"/>
              <a:t>‹N°›</a:t>
            </a:fld>
            <a:endParaRPr lang="fr-FR"/>
          </a:p>
        </p:txBody>
      </p:sp>
    </p:spTree>
    <p:extLst>
      <p:ext uri="{BB962C8B-B14F-4D97-AF65-F5344CB8AC3E}">
        <p14:creationId xmlns:p14="http://schemas.microsoft.com/office/powerpoint/2010/main" val="27374423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63454-3EAC-4647-8C04-914D212CD63E}" type="datetimeFigureOut">
              <a:rPr lang="fr-FR" smtClean="0"/>
              <a:t>30/11/2021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Cliquez pour 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335FDF-4D8C-5F48-A1CD-CE27F7C5BCE1}" type="slidenum">
              <a:rPr lang="fr-FR" smtClean="0"/>
              <a:t>‹N°›</a:t>
            </a:fld>
            <a:endParaRPr lang="fr-FR"/>
          </a:p>
        </p:txBody>
      </p:sp>
    </p:spTree>
    <p:extLst>
      <p:ext uri="{BB962C8B-B14F-4D97-AF65-F5344CB8AC3E}">
        <p14:creationId xmlns:p14="http://schemas.microsoft.com/office/powerpoint/2010/main" val="34493251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Définition proposé par guidelines IASC sur VBG dans les contextes de crise. </a:t>
            </a:r>
            <a:r>
              <a:rPr lang="fr-FR" sz="1200" kern="1200" dirty="0">
                <a:solidFill>
                  <a:schemeClr val="tx1"/>
                </a:solidFill>
                <a:effectLst/>
                <a:latin typeface="+mn-lt"/>
                <a:ea typeface="+mn-ea"/>
                <a:cs typeface="+mn-cs"/>
              </a:rPr>
              <a:t>Cette terminologie souligne la dimension de genre présente dans différents actes de violence et l’inégalité systémique entre les hommes et les femmes. Bien que les violences commises à l’égard des femmes soient très majoritaires, l’expression VBG peut être utilisée pour décrire la dimension </a:t>
            </a:r>
            <a:r>
              <a:rPr lang="fr-FR" sz="1200" kern="1200" dirty="0" err="1">
                <a:solidFill>
                  <a:schemeClr val="tx1"/>
                </a:solidFill>
                <a:effectLst/>
                <a:latin typeface="+mn-lt"/>
                <a:ea typeface="+mn-ea"/>
                <a:cs typeface="+mn-cs"/>
              </a:rPr>
              <a:t>sexospécifique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et sexuelle de certaines violences commises à l’égard des hommes et des garçons. Elle peut également être employée pour faire référence aux actes dommageables commis en raison de l’identité de genre ou de l’orientation sexuelle des personnes. Les VBG représentent des violations des droits humains fondamentaux et notamment du droit à la sécurité et à la protection et de l’interdiction de la torture et de tout autre traitement cruel, inhumain ou dégradant.</a:t>
            </a:r>
          </a:p>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2</a:t>
            </a:fld>
            <a:endParaRPr lang="fr-FR"/>
          </a:p>
        </p:txBody>
      </p:sp>
    </p:spTree>
    <p:extLst>
      <p:ext uri="{BB962C8B-B14F-4D97-AF65-F5344CB8AC3E}">
        <p14:creationId xmlns:p14="http://schemas.microsoft.com/office/powerpoint/2010/main" val="257078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 Classification du GBVIMS : v</a:t>
            </a:r>
            <a:r>
              <a:rPr lang="fr-FR" altLang="fr-FR" sz="1200" dirty="0"/>
              <a:t>iol, Agressions sexuelles, Violences physiques, Mariage forcé, Déni de ressources, d’opportunités ou de services, Violences émotionnelles et psychologiques</a:t>
            </a:r>
          </a:p>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3</a:t>
            </a:fld>
            <a:endParaRPr lang="fr-FR"/>
          </a:p>
        </p:txBody>
      </p:sp>
    </p:spTree>
    <p:extLst>
      <p:ext uri="{BB962C8B-B14F-4D97-AF65-F5344CB8AC3E}">
        <p14:creationId xmlns:p14="http://schemas.microsoft.com/office/powerpoint/2010/main" val="3963273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fr-FR" sz="1200" dirty="0"/>
          </a:p>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4</a:t>
            </a:fld>
            <a:endParaRPr lang="fr-FR"/>
          </a:p>
        </p:txBody>
      </p:sp>
    </p:spTree>
    <p:extLst>
      <p:ext uri="{BB962C8B-B14F-4D97-AF65-F5344CB8AC3E}">
        <p14:creationId xmlns:p14="http://schemas.microsoft.com/office/powerpoint/2010/main" val="2919460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 </a:t>
            </a:r>
            <a:r>
              <a:rPr lang="fr-FR" sz="1200" kern="1200" dirty="0">
                <a:solidFill>
                  <a:schemeClr val="tx1"/>
                </a:solidFill>
                <a:effectLst/>
                <a:latin typeface="+mn-lt"/>
                <a:ea typeface="+mn-ea"/>
                <a:cs typeface="+mn-cs"/>
              </a:rPr>
              <a:t>Aux inégalités de genre, s’ajoutent certains facteurs de vulnérabilité (liés à l’âge, l’orientation sexuelle, l’identité de genre, une situation de handicap, de détention,</a:t>
            </a:r>
          </a:p>
          <a:p>
            <a:r>
              <a:rPr lang="fr-FR" sz="1200" kern="1200" dirty="0">
                <a:solidFill>
                  <a:schemeClr val="tx1"/>
                </a:solidFill>
                <a:effectLst/>
                <a:latin typeface="+mn-lt"/>
                <a:ea typeface="+mn-ea"/>
                <a:cs typeface="+mn-cs"/>
              </a:rPr>
              <a:t>etc.) qui peuvent contribuer à l’augmentation du risque de VBG. Ces facteurs de vulnérabilité concernent notamment les populations clés15 pour le VIH mais pas</a:t>
            </a:r>
          </a:p>
          <a:p>
            <a:r>
              <a:rPr lang="fr-FR" sz="1200" kern="1200" dirty="0">
                <a:solidFill>
                  <a:schemeClr val="tx1"/>
                </a:solidFill>
                <a:effectLst/>
                <a:latin typeface="+mn-lt"/>
                <a:ea typeface="+mn-ea"/>
                <a:cs typeface="+mn-cs"/>
              </a:rPr>
              <a:t>uniquement.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fr-FR" sz="1200" dirty="0"/>
          </a:p>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5</a:t>
            </a:fld>
            <a:endParaRPr lang="fr-FR"/>
          </a:p>
        </p:txBody>
      </p:sp>
    </p:spTree>
    <p:extLst>
      <p:ext uri="{BB962C8B-B14F-4D97-AF65-F5344CB8AC3E}">
        <p14:creationId xmlns:p14="http://schemas.microsoft.com/office/powerpoint/2010/main" val="1628007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 </a:t>
            </a:r>
            <a:r>
              <a:rPr lang="fr-FR" sz="1200" kern="1200" dirty="0">
                <a:solidFill>
                  <a:schemeClr val="tx1"/>
                </a:solidFill>
                <a:effectLst/>
                <a:latin typeface="+mn-lt"/>
                <a:ea typeface="+mn-ea"/>
                <a:cs typeface="+mn-cs"/>
              </a:rPr>
              <a:t>La transmission du VIH et les VBG présentent des déterminants communs tels que les inégalités de genre, les normes et pratiques culturelles qui les encouragent, le faible pouvoir d’agir et les vulnérabilités socio-économiques. Différents mécanismes directs et indirects sous-tendent les liens entre VBG et VIH et les études indiquent invariablement un rapport statistique entre</a:t>
            </a:r>
          </a:p>
          <a:p>
            <a:r>
              <a:rPr lang="fr-FR" sz="1200" kern="1200" dirty="0">
                <a:solidFill>
                  <a:schemeClr val="tx1"/>
                </a:solidFill>
                <a:effectLst/>
                <a:latin typeface="+mn-lt"/>
                <a:ea typeface="+mn-ea"/>
                <a:cs typeface="+mn-cs"/>
              </a:rPr>
              <a:t>nombre d’actes de violence et infections au VIH. Les VBG peuvent être à la fois la cause et la conséquence d’une infection au VIH. S’il est communément entendu que les VBG représentent un facteur de risque direct et indirect de transmission du VIH, de récentes études ont également démontré que le fait d’être </a:t>
            </a:r>
            <a:r>
              <a:rPr lang="fr-FR" sz="1200" kern="1200" dirty="0" err="1">
                <a:solidFill>
                  <a:schemeClr val="tx1"/>
                </a:solidFill>
                <a:effectLst/>
                <a:latin typeface="+mn-lt"/>
                <a:ea typeface="+mn-ea"/>
                <a:cs typeface="+mn-cs"/>
              </a:rPr>
              <a:t>séropositif·ve</a:t>
            </a:r>
            <a:r>
              <a:rPr lang="fr-FR" sz="1200" kern="1200" dirty="0">
                <a:solidFill>
                  <a:schemeClr val="tx1"/>
                </a:solidFill>
                <a:effectLst/>
                <a:latin typeface="+mn-lt"/>
                <a:ea typeface="+mn-ea"/>
                <a:cs typeface="+mn-cs"/>
              </a:rPr>
              <a:t> au VIH est un facteur de risque de VBG.</a:t>
            </a:r>
          </a:p>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6</a:t>
            </a:fld>
            <a:endParaRPr lang="fr-FR"/>
          </a:p>
        </p:txBody>
      </p:sp>
    </p:spTree>
    <p:extLst>
      <p:ext uri="{BB962C8B-B14F-4D97-AF65-F5344CB8AC3E}">
        <p14:creationId xmlns:p14="http://schemas.microsoft.com/office/powerpoint/2010/main" val="3704223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1335FDF-4D8C-5F48-A1CD-CE27F7C5BCE1}" type="slidenum">
              <a:rPr lang="fr-FR" smtClean="0"/>
              <a:t>7</a:t>
            </a:fld>
            <a:endParaRPr lang="fr-FR"/>
          </a:p>
        </p:txBody>
      </p:sp>
    </p:spTree>
    <p:extLst>
      <p:ext uri="{BB962C8B-B14F-4D97-AF65-F5344CB8AC3E}">
        <p14:creationId xmlns:p14="http://schemas.microsoft.com/office/powerpoint/2010/main" val="188083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fld id="{FEC517DE-44F6-5948-9334-C3E00AE1D0A6}" type="datetime1">
              <a:rPr lang="fr-FR" smtClean="0"/>
              <a:t>30/11/2021</a:t>
            </a:fld>
            <a:endParaRPr lang="en-US" dirty="0"/>
          </a:p>
        </p:txBody>
      </p:sp>
      <p:sp>
        <p:nvSpPr>
          <p:cNvPr id="5" name="Footer Placeholder 4"/>
          <p:cNvSpPr>
            <a:spLocks noGrp="1"/>
          </p:cNvSpPr>
          <p:nvPr>
            <p:ph type="ftr" sz="quarter" idx="11"/>
          </p:nvPr>
        </p:nvSpPr>
        <p:spPr/>
        <p:txBody>
          <a:bodyPr/>
          <a:lstStyle/>
          <a:p>
            <a:r>
              <a:rPr lang="en-US"/>
              <a:t>Formation VBG - Sidaction</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
        <p:nvSpPr>
          <p:cNvPr id="13" name="Rectangle 12"/>
          <p:cNvSpPr/>
          <p:nvPr/>
        </p:nvSpPr>
        <p:spPr>
          <a:xfrm>
            <a:off x="0" y="0"/>
            <a:ext cx="12192000" cy="4572001"/>
          </a:xfrm>
          <a:prstGeom prst="rect">
            <a:avLst/>
          </a:prstGeom>
          <a:blipFill dpi="0" rotWithShape="1">
            <a:blip r:embed="rId2">
              <a:duotone>
                <a:schemeClr val="accent2">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56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A3CFFBC7-54C7-5F49-BC77-B1B1F72F3E74}" type="datetime1">
              <a:rPr lang="fr-FR" smtClean="0"/>
              <a:t>30/11/2021</a:t>
            </a:fld>
            <a:endParaRPr lang="en-US" dirty="0"/>
          </a:p>
        </p:txBody>
      </p:sp>
      <p:sp>
        <p:nvSpPr>
          <p:cNvPr id="5" name="Footer Placeholder 4"/>
          <p:cNvSpPr>
            <a:spLocks noGrp="1"/>
          </p:cNvSpPr>
          <p:nvPr>
            <p:ph type="ftr" sz="quarter" idx="11"/>
          </p:nvPr>
        </p:nvSpPr>
        <p:spPr/>
        <p:txBody>
          <a:bodyPr/>
          <a:lstStyle/>
          <a:p>
            <a:r>
              <a:rPr lang="en-US"/>
              <a:t>Formation VBG - Sidaction</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006622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8938C4A2-8B58-574A-A6F2-2B8AF3097982}" type="datetime1">
              <a:rPr lang="fr-FR" smtClean="0"/>
              <a:t>30/11/2021</a:t>
            </a:fld>
            <a:endParaRPr lang="en-US" dirty="0"/>
          </a:p>
        </p:txBody>
      </p:sp>
      <p:sp>
        <p:nvSpPr>
          <p:cNvPr id="5" name="Footer Placeholder 4"/>
          <p:cNvSpPr>
            <a:spLocks noGrp="1"/>
          </p:cNvSpPr>
          <p:nvPr>
            <p:ph type="ftr" sz="quarter" idx="11"/>
          </p:nvPr>
        </p:nvSpPr>
        <p:spPr/>
        <p:txBody>
          <a:bodyPr/>
          <a:lstStyle/>
          <a:p>
            <a:r>
              <a:rPr lang="en-US"/>
              <a:t>Formation VBG - Sidaction</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0"/>
            <a:ext cx="12192000" cy="4572000"/>
          </a:xfrm>
          <a:prstGeom prst="rect">
            <a:avLst/>
          </a:prstGeom>
          <a:blipFill dpi="0" rotWithShape="1">
            <a:blip r:embed="rId2">
              <a:duotone>
                <a:schemeClr val="accent1">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8203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fr-FR"/>
              <a:t>Cliquez pour 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Cliquez pour 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15D14F01-A71D-8541-AAC2-9EA2E38C7415}" type="datetime1">
              <a:rPr lang="fr-FR" smtClean="0"/>
              <a:t>30/11/2021</a:t>
            </a:fld>
            <a:endParaRPr lang="en-US" dirty="0"/>
          </a:p>
        </p:txBody>
      </p:sp>
      <p:sp>
        <p:nvSpPr>
          <p:cNvPr id="6" name="Footer Placeholder 5"/>
          <p:cNvSpPr>
            <a:spLocks noGrp="1"/>
          </p:cNvSpPr>
          <p:nvPr>
            <p:ph type="ftr" sz="quarter" idx="11"/>
          </p:nvPr>
        </p:nvSpPr>
        <p:spPr/>
        <p:txBody>
          <a:bodyPr/>
          <a:lstStyle/>
          <a:p>
            <a:r>
              <a:rPr lang="en-US"/>
              <a:t>Formation VBG - Sidaction</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836269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024128" y="2967788"/>
            <a:ext cx="4754880" cy="3341572"/>
          </a:xfrm>
        </p:spPr>
        <p:txBody>
          <a:bodyPr/>
          <a:lstStyle/>
          <a:p>
            <a:pPr lvl="0"/>
            <a:r>
              <a:rPr lang="fr-FR"/>
              <a:t>Cliquez pour 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Cliquez pour 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5990888" y="2967788"/>
            <a:ext cx="4754880" cy="3341572"/>
          </a:xfrm>
        </p:spPr>
        <p:txBody>
          <a:bodyPr/>
          <a:lstStyle/>
          <a:p>
            <a:pPr lvl="0"/>
            <a:r>
              <a:rPr lang="fr-FR"/>
              <a:t>Cliquez pour 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0A64AC42-006A-5D40-BFA2-1823652B2073}" type="datetime1">
              <a:rPr lang="fr-FR" smtClean="0"/>
              <a:t>30/11/2021</a:t>
            </a:fld>
            <a:endParaRPr lang="en-US" dirty="0"/>
          </a:p>
        </p:txBody>
      </p:sp>
      <p:sp>
        <p:nvSpPr>
          <p:cNvPr id="8" name="Footer Placeholder 7"/>
          <p:cNvSpPr>
            <a:spLocks noGrp="1"/>
          </p:cNvSpPr>
          <p:nvPr>
            <p:ph type="ftr" sz="quarter" idx="11"/>
          </p:nvPr>
        </p:nvSpPr>
        <p:spPr/>
        <p:txBody>
          <a:bodyPr/>
          <a:lstStyle/>
          <a:p>
            <a:r>
              <a:rPr lang="en-US"/>
              <a:t>Formation VBG - Sidaction</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2473438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F70A2BB-2978-0640-831A-9F3A0FFACE25}" type="datetime1">
              <a:rPr lang="fr-FR" smtClean="0"/>
              <a:t>30/11/2021</a:t>
            </a:fld>
            <a:endParaRPr lang="en-US" dirty="0"/>
          </a:p>
        </p:txBody>
      </p:sp>
      <p:sp>
        <p:nvSpPr>
          <p:cNvPr id="4" name="Footer Placeholder 3"/>
          <p:cNvSpPr>
            <a:spLocks noGrp="1"/>
          </p:cNvSpPr>
          <p:nvPr>
            <p:ph type="ftr" sz="quarter" idx="11"/>
          </p:nvPr>
        </p:nvSpPr>
        <p:spPr/>
        <p:txBody>
          <a:bodyPr/>
          <a:lstStyle/>
          <a:p>
            <a:r>
              <a:rPr lang="en-US"/>
              <a:t>Formation VBG - Sidaction</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6826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230E4-B667-404C-AF08-AD699D008E8C}" type="datetime1">
              <a:rPr lang="fr-FR" smtClean="0"/>
              <a:t>30/11/2021</a:t>
            </a:fld>
            <a:endParaRPr lang="en-US" dirty="0"/>
          </a:p>
        </p:txBody>
      </p:sp>
      <p:sp>
        <p:nvSpPr>
          <p:cNvPr id="3" name="Footer Placeholder 2"/>
          <p:cNvSpPr>
            <a:spLocks noGrp="1"/>
          </p:cNvSpPr>
          <p:nvPr>
            <p:ph type="ftr" sz="quarter" idx="11"/>
          </p:nvPr>
        </p:nvSpPr>
        <p:spPr/>
        <p:txBody>
          <a:bodyPr/>
          <a:lstStyle/>
          <a:p>
            <a:r>
              <a:rPr lang="en-US"/>
              <a:t>Formation VBG - Sidaction</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74789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5F9B643D-A000-2F45-A997-210137173917}" type="datetime1">
              <a:rPr lang="fr-FR" smtClean="0"/>
              <a:t>30/11/2021</a:t>
            </a:fld>
            <a:endParaRPr lang="en-US" dirty="0"/>
          </a:p>
        </p:txBody>
      </p:sp>
      <p:sp>
        <p:nvSpPr>
          <p:cNvPr id="6" name="Footer Placeholder 5"/>
          <p:cNvSpPr>
            <a:spLocks noGrp="1"/>
          </p:cNvSpPr>
          <p:nvPr>
            <p:ph type="ftr" sz="quarter" idx="11"/>
          </p:nvPr>
        </p:nvSpPr>
        <p:spPr/>
        <p:txBody>
          <a:bodyPr/>
          <a:lstStyle/>
          <a:p>
            <a:r>
              <a:rPr lang="en-US"/>
              <a:t>Formation VBG - Sidaction</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116481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0878D81B-DA7A-E343-B9C5-25B568BCAF1E}" type="datetime1">
              <a:rPr lang="fr-FR" smtClean="0"/>
              <a:t>30/11/2021</a:t>
            </a:fld>
            <a:endParaRPr lang="en-US" dirty="0"/>
          </a:p>
        </p:txBody>
      </p:sp>
      <p:sp>
        <p:nvSpPr>
          <p:cNvPr id="6" name="Footer Placeholder 5"/>
          <p:cNvSpPr>
            <a:spLocks noGrp="1"/>
          </p:cNvSpPr>
          <p:nvPr>
            <p:ph type="ftr" sz="quarter" idx="11"/>
          </p:nvPr>
        </p:nvSpPr>
        <p:spPr/>
        <p:txBody>
          <a:bodyPr/>
          <a:lstStyle/>
          <a:p>
            <a:r>
              <a:rPr lang="en-US"/>
              <a:t>Formation VBG - Sidaction</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3312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F67FE54-06C6-4F4B-858F-46E55871803F}" type="datetime1">
              <a:rPr lang="fr-FR" smtClean="0"/>
              <a:t>30/11/2021</a:t>
            </a:fld>
            <a:endParaRPr lang="en-US" dirty="0"/>
          </a:p>
        </p:txBody>
      </p:sp>
      <p:sp>
        <p:nvSpPr>
          <p:cNvPr id="5" name="Footer Placeholder 4"/>
          <p:cNvSpPr>
            <a:spLocks noGrp="1"/>
          </p:cNvSpPr>
          <p:nvPr>
            <p:ph type="ftr" sz="quarter" idx="11"/>
          </p:nvPr>
        </p:nvSpPr>
        <p:spPr/>
        <p:txBody>
          <a:bodyPr/>
          <a:lstStyle/>
          <a:p>
            <a:r>
              <a:rPr lang="en-US"/>
              <a:t>Formation VBG - Sidaction</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426566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fr-FR"/>
              <a:t>Cliquez pour 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9C83F9E9-F26E-E04C-BBCD-2141D1BC2AC2}" type="datetime1">
              <a:rPr lang="fr-FR" smtClean="0"/>
              <a:t>30/11/2021</a:t>
            </a:fld>
            <a:endParaRPr lang="en-US" dirty="0"/>
          </a:p>
        </p:txBody>
      </p:sp>
      <p:sp>
        <p:nvSpPr>
          <p:cNvPr id="5" name="Footer Placeholder 4"/>
          <p:cNvSpPr>
            <a:spLocks noGrp="1"/>
          </p:cNvSpPr>
          <p:nvPr>
            <p:ph type="ftr" sz="quarter" idx="11"/>
          </p:nvPr>
        </p:nvSpPr>
        <p:spPr/>
        <p:txBody>
          <a:bodyPr/>
          <a:lstStyle/>
          <a:p>
            <a:r>
              <a:rPr lang="en-US"/>
              <a:t>Formation VBG - Sidaction</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69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fr-FR"/>
              <a:t>Cliquez pour 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0C824C3-64CD-BB4A-AB8B-C4B83B0475C6}" type="datetime1">
              <a:rPr lang="fr-FR" smtClean="0"/>
              <a:t>30/11/2021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r>
              <a:rPr lang="en-US"/>
              <a:t>Formation VBG - Sidaction</a:t>
            </a:r>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smtClean="0"/>
              <a:pPr/>
              <a:t>‹N°›</a:t>
            </a:fld>
            <a:endParaRPr lang="en-US" dirty="0"/>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146133"/>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hf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AE446995-A354-4D26-890E-44EFDA534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4C6697E-A1CB-4B45-93E6-A6425AFD5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651D99A-E956-B84C-9899-5082AECB46CA}"/>
              </a:ext>
            </a:extLst>
          </p:cNvPr>
          <p:cNvSpPr>
            <a:spLocks noGrp="1"/>
          </p:cNvSpPr>
          <p:nvPr>
            <p:ph type="ctrTitle"/>
          </p:nvPr>
        </p:nvSpPr>
        <p:spPr>
          <a:xfrm>
            <a:off x="634276" y="640080"/>
            <a:ext cx="4208656" cy="3034857"/>
          </a:xfrm>
        </p:spPr>
        <p:txBody>
          <a:bodyPr anchor="b">
            <a:normAutofit/>
          </a:bodyPr>
          <a:lstStyle/>
          <a:p>
            <a:r>
              <a:rPr lang="fr-FR" sz="5400" dirty="0">
                <a:solidFill>
                  <a:srgbClr val="FFFFFF"/>
                </a:solidFill>
              </a:rPr>
              <a:t>VBG et VIH </a:t>
            </a:r>
          </a:p>
        </p:txBody>
      </p:sp>
      <p:sp>
        <p:nvSpPr>
          <p:cNvPr id="3" name="Sous-titre 2">
            <a:extLst>
              <a:ext uri="{FF2B5EF4-FFF2-40B4-BE49-F238E27FC236}">
                <a16:creationId xmlns:a16="http://schemas.microsoft.com/office/drawing/2014/main" id="{504D39BA-A3F4-9342-99C4-64BA03CD21D4}"/>
              </a:ext>
            </a:extLst>
          </p:cNvPr>
          <p:cNvSpPr>
            <a:spLocks noGrp="1"/>
          </p:cNvSpPr>
          <p:nvPr>
            <p:ph type="subTitle" idx="1"/>
          </p:nvPr>
        </p:nvSpPr>
        <p:spPr>
          <a:xfrm>
            <a:off x="211014" y="4008608"/>
            <a:ext cx="4631918" cy="2359417"/>
          </a:xfrm>
        </p:spPr>
        <p:txBody>
          <a:bodyPr anchor="t">
            <a:normAutofit/>
          </a:bodyPr>
          <a:lstStyle/>
          <a:p>
            <a:pPr algn="r"/>
            <a:r>
              <a:rPr lang="fr-FR" sz="2000" dirty="0">
                <a:solidFill>
                  <a:srgbClr val="FFFFFF"/>
                </a:solidFill>
              </a:rPr>
              <a:t>Aurélie MUSCA PHILIPPS, Consultante DSSR / VBG et référente SSR chez  </a:t>
            </a:r>
            <a:r>
              <a:rPr lang="fr-FR" sz="2000" dirty="0" err="1">
                <a:solidFill>
                  <a:srgbClr val="FFFFFF"/>
                </a:solidFill>
              </a:rPr>
              <a:t>Solthis</a:t>
            </a:r>
            <a:r>
              <a:rPr lang="fr-FR" sz="2000" dirty="0">
                <a:solidFill>
                  <a:srgbClr val="FFFFFF"/>
                </a:solidFill>
              </a:rPr>
              <a:t> </a:t>
            </a:r>
          </a:p>
        </p:txBody>
      </p:sp>
      <p:cxnSp>
        <p:nvCxnSpPr>
          <p:cNvPr id="40" name="Straight Connector 39">
            <a:extLst>
              <a:ext uri="{FF2B5EF4-FFF2-40B4-BE49-F238E27FC236}">
                <a16:creationId xmlns:a16="http://schemas.microsoft.com/office/drawing/2014/main" id="{5600556F-1AA2-4751-A6E2-82164CC43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1" name="Espace réservé du numéro de diapositive 30">
            <a:extLst>
              <a:ext uri="{FF2B5EF4-FFF2-40B4-BE49-F238E27FC236}">
                <a16:creationId xmlns:a16="http://schemas.microsoft.com/office/drawing/2014/main" id="{F39EF525-0DB3-CE4F-9FC2-25FF76F5CC4F}"/>
              </a:ext>
            </a:extLst>
          </p:cNvPr>
          <p:cNvSpPr>
            <a:spLocks noGrp="1"/>
          </p:cNvSpPr>
          <p:nvPr>
            <p:ph type="sldNum" sz="quarter" idx="12"/>
          </p:nvPr>
        </p:nvSpPr>
        <p:spPr>
          <a:xfrm>
            <a:off x="10837333" y="6470704"/>
            <a:ext cx="973667" cy="274320"/>
          </a:xfrm>
        </p:spPr>
        <p:txBody>
          <a:bodyPr>
            <a:normAutofit/>
          </a:bodyPr>
          <a:lstStyle/>
          <a:p>
            <a:pPr>
              <a:spcAft>
                <a:spcPts val="600"/>
              </a:spcAft>
            </a:pPr>
            <a:fld id="{4FAB73BC-B049-4115-A692-8D63A059BFB8}" type="slidenum">
              <a:rPr lang="en-US" smtClean="0"/>
              <a:pPr>
                <a:spcAft>
                  <a:spcPts val="600"/>
                </a:spcAft>
              </a:pPr>
              <a:t>1</a:t>
            </a:fld>
            <a:endParaRPr lang="en-US"/>
          </a:p>
        </p:txBody>
      </p:sp>
      <p:sp>
        <p:nvSpPr>
          <p:cNvPr id="26" name="ZoneTexte 25">
            <a:extLst>
              <a:ext uri="{FF2B5EF4-FFF2-40B4-BE49-F238E27FC236}">
                <a16:creationId xmlns:a16="http://schemas.microsoft.com/office/drawing/2014/main" id="{3D9AD300-9F60-AF47-952D-AF22682006AC}"/>
              </a:ext>
            </a:extLst>
          </p:cNvPr>
          <p:cNvSpPr txBox="1"/>
          <p:nvPr/>
        </p:nvSpPr>
        <p:spPr>
          <a:xfrm>
            <a:off x="2628900" y="4171950"/>
            <a:ext cx="184731" cy="369332"/>
          </a:xfrm>
          <a:prstGeom prst="rect">
            <a:avLst/>
          </a:prstGeom>
          <a:noFill/>
        </p:spPr>
        <p:txBody>
          <a:bodyPr wrap="none" rtlCol="0">
            <a:spAutoFit/>
          </a:bodyPr>
          <a:lstStyle/>
          <a:p>
            <a:endParaRPr lang="fr-FR" dirty="0"/>
          </a:p>
        </p:txBody>
      </p:sp>
      <p:pic>
        <p:nvPicPr>
          <p:cNvPr id="1026" name="Picture 2" descr="logo ELSA">
            <a:extLst>
              <a:ext uri="{FF2B5EF4-FFF2-40B4-BE49-F238E27FC236}">
                <a16:creationId xmlns:a16="http://schemas.microsoft.com/office/drawing/2014/main" id="{B1DBB8FD-3336-BA44-B91B-B33263C8F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6388" y="2157508"/>
            <a:ext cx="3224692" cy="254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829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p:txBody>
          <a:bodyPr/>
          <a:lstStyle/>
          <a:p>
            <a:r>
              <a:rPr lang="fr-FR" dirty="0">
                <a:solidFill>
                  <a:schemeClr val="accent1">
                    <a:lumMod val="75000"/>
                  </a:schemeClr>
                </a:solidFill>
              </a:rPr>
              <a:t>LES VBG</a:t>
            </a:r>
            <a:endParaRPr lang="fr-FR" dirty="0">
              <a:solidFill>
                <a:srgbClr val="009193">
                  <a:alpha val="89020"/>
                </a:srgbClr>
              </a:solidFill>
            </a:endParaRPr>
          </a:p>
        </p:txBody>
      </p:sp>
      <p:sp>
        <p:nvSpPr>
          <p:cNvPr id="3" name="Espace réservé du contenu 2">
            <a:extLst>
              <a:ext uri="{FF2B5EF4-FFF2-40B4-BE49-F238E27FC236}">
                <a16:creationId xmlns:a16="http://schemas.microsoft.com/office/drawing/2014/main" id="{E4B34F6C-08A9-4148-91AB-682D75B1828A}"/>
              </a:ext>
            </a:extLst>
          </p:cNvPr>
          <p:cNvSpPr>
            <a:spLocks noGrp="1"/>
          </p:cNvSpPr>
          <p:nvPr>
            <p:ph idx="1"/>
          </p:nvPr>
        </p:nvSpPr>
        <p:spPr>
          <a:xfrm>
            <a:off x="1024128" y="2285999"/>
            <a:ext cx="9720073" cy="4572001"/>
          </a:xfrm>
        </p:spPr>
        <p:txBody>
          <a:bodyPr>
            <a:normAutofit/>
          </a:bodyPr>
          <a:lstStyle/>
          <a:p>
            <a:pPr marL="0" indent="0">
              <a:buNone/>
            </a:pPr>
            <a:r>
              <a:rPr lang="fr-FR" sz="3200" b="1" dirty="0">
                <a:solidFill>
                  <a:srgbClr val="C00000"/>
                </a:solidFill>
              </a:rPr>
              <a:t>Définition</a:t>
            </a:r>
            <a:r>
              <a:rPr lang="fr-FR" sz="3200" b="1" dirty="0">
                <a:solidFill>
                  <a:srgbClr val="92D050"/>
                </a:solidFill>
              </a:rPr>
              <a:t> </a:t>
            </a:r>
          </a:p>
          <a:p>
            <a:pPr marL="0" indent="0">
              <a:buNone/>
            </a:pPr>
            <a:endParaRPr lang="fr-FR" sz="3200" dirty="0"/>
          </a:p>
          <a:p>
            <a:pPr marL="0" indent="0">
              <a:buNone/>
            </a:pPr>
            <a:r>
              <a:rPr lang="fr-FR" sz="3200" dirty="0"/>
              <a:t>Les VBG désignent tout acte préjudiciable perpétré contre le gré d’une personne, basé sur les </a:t>
            </a:r>
            <a:r>
              <a:rPr lang="fr-FR" sz="3200" b="1" dirty="0"/>
              <a:t>différences socialement prescrites </a:t>
            </a:r>
            <a:r>
              <a:rPr lang="fr-FR" sz="3200" dirty="0"/>
              <a:t>entre les genres. </a:t>
            </a:r>
          </a:p>
          <a:p>
            <a:pPr marL="0" indent="0">
              <a:buNone/>
            </a:pPr>
            <a:endParaRPr lang="fr-FR" sz="3200" dirty="0"/>
          </a:p>
          <a:p>
            <a:pPr marL="0" indent="0">
              <a:buNone/>
            </a:pPr>
            <a:endParaRPr lang="fr-FR" sz="3200" dirty="0"/>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2</a:t>
            </a:fld>
            <a:endParaRPr lang="en-US" dirty="0"/>
          </a:p>
        </p:txBody>
      </p:sp>
      <p:pic>
        <p:nvPicPr>
          <p:cNvPr id="8" name="Picture 2" descr="logo ELSA">
            <a:extLst>
              <a:ext uri="{FF2B5EF4-FFF2-40B4-BE49-F238E27FC236}">
                <a16:creationId xmlns:a16="http://schemas.microsoft.com/office/drawing/2014/main" id="{8E339BEA-AD6A-C342-8AE3-E8856CDEC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26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p:txBody>
          <a:bodyPr/>
          <a:lstStyle/>
          <a:p>
            <a:r>
              <a:rPr lang="fr-FR" dirty="0">
                <a:solidFill>
                  <a:schemeClr val="accent1">
                    <a:lumMod val="75000"/>
                  </a:schemeClr>
                </a:solidFill>
              </a:rPr>
              <a:t>LES VBG</a:t>
            </a:r>
            <a:endParaRPr lang="fr-FR" dirty="0">
              <a:solidFill>
                <a:srgbClr val="009193">
                  <a:alpha val="89020"/>
                </a:srgbClr>
              </a:solidFill>
            </a:endParaRPr>
          </a:p>
        </p:txBody>
      </p:sp>
      <p:sp>
        <p:nvSpPr>
          <p:cNvPr id="3" name="Espace réservé du contenu 2">
            <a:extLst>
              <a:ext uri="{FF2B5EF4-FFF2-40B4-BE49-F238E27FC236}">
                <a16:creationId xmlns:a16="http://schemas.microsoft.com/office/drawing/2014/main" id="{E4B34F6C-08A9-4148-91AB-682D75B1828A}"/>
              </a:ext>
            </a:extLst>
          </p:cNvPr>
          <p:cNvSpPr>
            <a:spLocks noGrp="1"/>
          </p:cNvSpPr>
          <p:nvPr>
            <p:ph idx="1"/>
          </p:nvPr>
        </p:nvSpPr>
        <p:spPr>
          <a:xfrm>
            <a:off x="381000" y="2173023"/>
            <a:ext cx="11224846" cy="4572001"/>
          </a:xfrm>
        </p:spPr>
        <p:txBody>
          <a:bodyPr>
            <a:normAutofit/>
          </a:bodyPr>
          <a:lstStyle/>
          <a:p>
            <a:pPr marL="0" indent="0">
              <a:buNone/>
            </a:pPr>
            <a:r>
              <a:rPr lang="fr-FR" sz="3200" b="1" dirty="0">
                <a:solidFill>
                  <a:srgbClr val="C00000"/>
                </a:solidFill>
              </a:rPr>
              <a:t>Types de violence</a:t>
            </a:r>
          </a:p>
          <a:p>
            <a:pPr marL="0" indent="0">
              <a:buNone/>
            </a:pPr>
            <a:endParaRPr lang="fr-FR" sz="800" dirty="0"/>
          </a:p>
          <a:p>
            <a:pPr>
              <a:buFont typeface="Arial" panose="020B0604020202020204" pitchFamily="34" charset="0"/>
              <a:buChar char="•"/>
            </a:pPr>
            <a:r>
              <a:rPr lang="fr-FR" sz="3200" dirty="0"/>
              <a:t> </a:t>
            </a:r>
            <a:r>
              <a:rPr lang="fr-FR" sz="3200" b="1" dirty="0"/>
              <a:t>Classification selon la nature des violences </a:t>
            </a:r>
            <a:r>
              <a:rPr lang="fr-FR" sz="3200" dirty="0"/>
              <a:t>: physique, sexuelle, psychologique, économique et sociale, pratiques traditionnelles néfastes, traite et exploitation sexuelle.</a:t>
            </a:r>
          </a:p>
          <a:p>
            <a:pPr>
              <a:buFont typeface="Arial" panose="020B0604020202020204" pitchFamily="34" charset="0"/>
              <a:buChar char="•"/>
            </a:pPr>
            <a:r>
              <a:rPr lang="fr-FR" sz="3200" dirty="0"/>
              <a:t> </a:t>
            </a:r>
            <a:r>
              <a:rPr lang="fr-FR" sz="3200" b="1" dirty="0"/>
              <a:t>Classification selon les liens entre personne victime / survivante et agresseur</a:t>
            </a:r>
            <a:r>
              <a:rPr lang="fr-FR" sz="3200" dirty="0"/>
              <a:t> : par le/la partenaire intime, familiale, communautaire, dans les soins, institutionnelles</a:t>
            </a:r>
            <a:r>
              <a:rPr lang="fr-FR" sz="3200"/>
              <a:t>, etc.</a:t>
            </a:r>
            <a:endParaRPr lang="fr-FR" sz="3200" dirty="0"/>
          </a:p>
          <a:p>
            <a:pPr marL="0" indent="0">
              <a:buNone/>
            </a:pPr>
            <a:endParaRPr lang="fr-FR" sz="3200" dirty="0"/>
          </a:p>
          <a:p>
            <a:pPr marL="0" indent="0">
              <a:buNone/>
            </a:pPr>
            <a:endParaRPr lang="fr-FR" sz="3200" dirty="0"/>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3</a:t>
            </a:fld>
            <a:endParaRPr lang="en-US" dirty="0"/>
          </a:p>
        </p:txBody>
      </p:sp>
      <p:pic>
        <p:nvPicPr>
          <p:cNvPr id="8" name="Picture 2" descr="logo ELSA">
            <a:extLst>
              <a:ext uri="{FF2B5EF4-FFF2-40B4-BE49-F238E27FC236}">
                <a16:creationId xmlns:a16="http://schemas.microsoft.com/office/drawing/2014/main" id="{8E339BEA-AD6A-C342-8AE3-E8856CDEC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534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p:txBody>
          <a:bodyPr/>
          <a:lstStyle/>
          <a:p>
            <a:r>
              <a:rPr lang="fr-FR" dirty="0">
                <a:solidFill>
                  <a:schemeClr val="accent1">
                    <a:lumMod val="75000"/>
                  </a:schemeClr>
                </a:solidFill>
              </a:rPr>
              <a:t>VBG et VIH</a:t>
            </a:r>
            <a:endParaRPr lang="fr-FR" dirty="0">
              <a:solidFill>
                <a:srgbClr val="009193">
                  <a:alpha val="89020"/>
                </a:srgbClr>
              </a:solidFill>
            </a:endParaRPr>
          </a:p>
        </p:txBody>
      </p:sp>
      <p:sp>
        <p:nvSpPr>
          <p:cNvPr id="3" name="Espace réservé du contenu 2">
            <a:extLst>
              <a:ext uri="{FF2B5EF4-FFF2-40B4-BE49-F238E27FC236}">
                <a16:creationId xmlns:a16="http://schemas.microsoft.com/office/drawing/2014/main" id="{E4B34F6C-08A9-4148-91AB-682D75B1828A}"/>
              </a:ext>
            </a:extLst>
          </p:cNvPr>
          <p:cNvSpPr>
            <a:spLocks noGrp="1"/>
          </p:cNvSpPr>
          <p:nvPr>
            <p:ph idx="1"/>
          </p:nvPr>
        </p:nvSpPr>
        <p:spPr>
          <a:xfrm>
            <a:off x="381000" y="1964346"/>
            <a:ext cx="11224846" cy="4572001"/>
          </a:xfrm>
        </p:spPr>
        <p:txBody>
          <a:bodyPr>
            <a:normAutofit lnSpcReduction="10000"/>
          </a:bodyPr>
          <a:lstStyle/>
          <a:p>
            <a:pPr marL="0" indent="0">
              <a:buNone/>
            </a:pPr>
            <a:r>
              <a:rPr lang="fr-FR" sz="3200" b="1" dirty="0">
                <a:solidFill>
                  <a:srgbClr val="C00000"/>
                </a:solidFill>
              </a:rPr>
              <a:t>Quelques données</a:t>
            </a:r>
            <a:endParaRPr lang="fr-FR" sz="800" dirty="0"/>
          </a:p>
          <a:p>
            <a:pPr>
              <a:buFont typeface="Arial" panose="020B0604020202020204" pitchFamily="34" charset="0"/>
              <a:buChar char="•"/>
            </a:pPr>
            <a:r>
              <a:rPr lang="fr-FR" sz="3200" dirty="0"/>
              <a:t> Au cours de sa vie 1 femme / 3 victime de violence physique ou sexuelle et 1 femme / 5 victime de viol </a:t>
            </a:r>
            <a:r>
              <a:rPr lang="fr-FR" sz="2400" dirty="0"/>
              <a:t>(OMS)</a:t>
            </a:r>
          </a:p>
          <a:p>
            <a:pPr>
              <a:buFont typeface="Arial" panose="020B0604020202020204" pitchFamily="34" charset="0"/>
              <a:buChar char="•"/>
            </a:pPr>
            <a:r>
              <a:rPr lang="fr-FR" sz="3200" dirty="0"/>
              <a:t> Des personnes potentiellement exposé à un risque augmenté de VBG : </a:t>
            </a:r>
            <a:r>
              <a:rPr lang="fr-FR" sz="2400" dirty="0" err="1"/>
              <a:t>adolescent·e·s</a:t>
            </a:r>
            <a:r>
              <a:rPr lang="fr-FR" sz="2400" dirty="0"/>
              <a:t>, </a:t>
            </a:r>
            <a:r>
              <a:rPr lang="fr-FR" sz="2400" dirty="0" err="1"/>
              <a:t>travailleur·euse·s</a:t>
            </a:r>
            <a:r>
              <a:rPr lang="fr-FR" sz="2400" dirty="0"/>
              <a:t> du sexe, personnes migrantes, personnes détenues, personnes LGBTQI, personnes vivant avec le VIH, personnes en situation de handicap, </a:t>
            </a:r>
            <a:r>
              <a:rPr lang="fr-FR" sz="2400" dirty="0" err="1"/>
              <a:t>usager·ères</a:t>
            </a:r>
            <a:r>
              <a:rPr lang="fr-FR" sz="2400" dirty="0"/>
              <a:t> de drogue, etc. </a:t>
            </a:r>
          </a:p>
          <a:p>
            <a:pPr>
              <a:buFont typeface="Arial" panose="020B0604020202020204" pitchFamily="34" charset="0"/>
              <a:buChar char="•"/>
            </a:pPr>
            <a:r>
              <a:rPr lang="fr-FR" sz="3200" dirty="0"/>
              <a:t> Au niveau mondial : 20% des filles et 10% des garçons subissent des sévices sexuelles pendant l’enfance </a:t>
            </a:r>
            <a:r>
              <a:rPr lang="fr-FR" sz="2400" dirty="0"/>
              <a:t>(OMS)</a:t>
            </a:r>
          </a:p>
          <a:p>
            <a:pPr>
              <a:buFont typeface="Arial" panose="020B0604020202020204" pitchFamily="34" charset="0"/>
              <a:buChar char="•"/>
            </a:pPr>
            <a:r>
              <a:rPr lang="fr-FR" sz="3200" dirty="0"/>
              <a:t> Augmentation systématique des VBG dans les contextes de crise</a:t>
            </a:r>
          </a:p>
          <a:p>
            <a:pPr marL="0" indent="0">
              <a:buNone/>
            </a:pPr>
            <a:endParaRPr lang="fr-FR" sz="3200" dirty="0"/>
          </a:p>
          <a:p>
            <a:pPr marL="0" indent="0">
              <a:buNone/>
            </a:pPr>
            <a:endParaRPr lang="fr-FR" sz="3200" dirty="0"/>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4</a:t>
            </a:fld>
            <a:endParaRPr lang="en-US" dirty="0"/>
          </a:p>
        </p:txBody>
      </p:sp>
      <p:pic>
        <p:nvPicPr>
          <p:cNvPr id="8" name="Picture 2" descr="logo ELSA">
            <a:extLst>
              <a:ext uri="{FF2B5EF4-FFF2-40B4-BE49-F238E27FC236}">
                <a16:creationId xmlns:a16="http://schemas.microsoft.com/office/drawing/2014/main" id="{8E339BEA-AD6A-C342-8AE3-E8856CDEC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885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p:txBody>
          <a:bodyPr/>
          <a:lstStyle/>
          <a:p>
            <a:r>
              <a:rPr lang="fr-FR" dirty="0">
                <a:solidFill>
                  <a:schemeClr val="accent1">
                    <a:lumMod val="75000"/>
                  </a:schemeClr>
                </a:solidFill>
              </a:rPr>
              <a:t>VBG et VIH</a:t>
            </a:r>
            <a:endParaRPr lang="fr-FR" dirty="0">
              <a:solidFill>
                <a:srgbClr val="009193">
                  <a:alpha val="89020"/>
                </a:srgbClr>
              </a:solidFill>
            </a:endParaRPr>
          </a:p>
        </p:txBody>
      </p:sp>
      <p:sp>
        <p:nvSpPr>
          <p:cNvPr id="3" name="Espace réservé du contenu 2">
            <a:extLst>
              <a:ext uri="{FF2B5EF4-FFF2-40B4-BE49-F238E27FC236}">
                <a16:creationId xmlns:a16="http://schemas.microsoft.com/office/drawing/2014/main" id="{E4B34F6C-08A9-4148-91AB-682D75B1828A}"/>
              </a:ext>
            </a:extLst>
          </p:cNvPr>
          <p:cNvSpPr>
            <a:spLocks noGrp="1"/>
          </p:cNvSpPr>
          <p:nvPr>
            <p:ph idx="1"/>
          </p:nvPr>
        </p:nvSpPr>
        <p:spPr>
          <a:xfrm>
            <a:off x="381000" y="2173023"/>
            <a:ext cx="3032760" cy="1255977"/>
          </a:xfrm>
        </p:spPr>
        <p:txBody>
          <a:bodyPr>
            <a:normAutofit/>
          </a:bodyPr>
          <a:lstStyle/>
          <a:p>
            <a:pPr marL="0" indent="0">
              <a:buNone/>
            </a:pPr>
            <a:r>
              <a:rPr lang="fr-FR" sz="3200" b="1" dirty="0">
                <a:solidFill>
                  <a:srgbClr val="C00000"/>
                </a:solidFill>
              </a:rPr>
              <a:t>Des facteurs de risque croisés </a:t>
            </a:r>
          </a:p>
          <a:p>
            <a:pPr marL="0" indent="0">
              <a:buNone/>
            </a:pPr>
            <a:endParaRPr lang="fr-FR" sz="800" dirty="0"/>
          </a:p>
          <a:p>
            <a:pPr marL="0" indent="0">
              <a:buNone/>
            </a:pPr>
            <a:endParaRPr lang="fr-FR" sz="3200" dirty="0"/>
          </a:p>
          <a:p>
            <a:pPr marL="0" indent="0">
              <a:buNone/>
            </a:pPr>
            <a:endParaRPr lang="fr-FR" sz="3200" dirty="0"/>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5</a:t>
            </a:fld>
            <a:endParaRPr lang="en-US" dirty="0"/>
          </a:p>
        </p:txBody>
      </p:sp>
      <p:pic>
        <p:nvPicPr>
          <p:cNvPr id="8" name="Picture 2" descr="logo ELSA">
            <a:extLst>
              <a:ext uri="{FF2B5EF4-FFF2-40B4-BE49-F238E27FC236}">
                <a16:creationId xmlns:a16="http://schemas.microsoft.com/office/drawing/2014/main" id="{8E339BEA-AD6A-C342-8AE3-E8856CDEC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EA0B7FE-6EEE-3842-B585-1715E8F2091A}"/>
              </a:ext>
            </a:extLst>
          </p:cNvPr>
          <p:cNvPicPr>
            <a:picLocks noChangeAspect="1"/>
          </p:cNvPicPr>
          <p:nvPr/>
        </p:nvPicPr>
        <p:blipFill>
          <a:blip r:embed="rId4"/>
          <a:stretch>
            <a:fillRect/>
          </a:stretch>
        </p:blipFill>
        <p:spPr>
          <a:xfrm>
            <a:off x="3413760" y="323088"/>
            <a:ext cx="7226300" cy="6388100"/>
          </a:xfrm>
          <a:prstGeom prst="rect">
            <a:avLst/>
          </a:prstGeom>
        </p:spPr>
      </p:pic>
    </p:spTree>
    <p:extLst>
      <p:ext uri="{BB962C8B-B14F-4D97-AF65-F5344CB8AC3E}">
        <p14:creationId xmlns:p14="http://schemas.microsoft.com/office/powerpoint/2010/main" val="1456831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p:txBody>
          <a:bodyPr/>
          <a:lstStyle/>
          <a:p>
            <a:r>
              <a:rPr lang="fr-FR" dirty="0">
                <a:solidFill>
                  <a:schemeClr val="accent1">
                    <a:lumMod val="75000"/>
                  </a:schemeClr>
                </a:solidFill>
              </a:rPr>
              <a:t>VBG et VIH</a:t>
            </a:r>
            <a:endParaRPr lang="fr-FR" dirty="0">
              <a:solidFill>
                <a:srgbClr val="009193">
                  <a:alpha val="89020"/>
                </a:srgbClr>
              </a:solidFill>
            </a:endParaRPr>
          </a:p>
        </p:txBody>
      </p:sp>
      <p:sp>
        <p:nvSpPr>
          <p:cNvPr id="3" name="Espace réservé du contenu 2">
            <a:extLst>
              <a:ext uri="{FF2B5EF4-FFF2-40B4-BE49-F238E27FC236}">
                <a16:creationId xmlns:a16="http://schemas.microsoft.com/office/drawing/2014/main" id="{E4B34F6C-08A9-4148-91AB-682D75B1828A}"/>
              </a:ext>
            </a:extLst>
          </p:cNvPr>
          <p:cNvSpPr>
            <a:spLocks noGrp="1"/>
          </p:cNvSpPr>
          <p:nvPr>
            <p:ph idx="1"/>
          </p:nvPr>
        </p:nvSpPr>
        <p:spPr>
          <a:xfrm>
            <a:off x="381000" y="2173023"/>
            <a:ext cx="11224846" cy="4572001"/>
          </a:xfrm>
        </p:spPr>
        <p:txBody>
          <a:bodyPr>
            <a:normAutofit/>
          </a:bodyPr>
          <a:lstStyle/>
          <a:p>
            <a:pPr marL="0" indent="0">
              <a:buNone/>
            </a:pPr>
            <a:r>
              <a:rPr lang="fr-FR" sz="3200" b="1" dirty="0">
                <a:solidFill>
                  <a:srgbClr val="C00000"/>
                </a:solidFill>
              </a:rPr>
              <a:t>Les liens entre VBG et VIH</a:t>
            </a:r>
          </a:p>
          <a:p>
            <a:pPr marL="0" indent="0">
              <a:buNone/>
            </a:pPr>
            <a:endParaRPr lang="fr-FR" sz="800" dirty="0"/>
          </a:p>
          <a:p>
            <a:pPr>
              <a:buFont typeface="Arial" panose="020B0604020202020204" pitchFamily="34" charset="0"/>
              <a:buChar char="•"/>
            </a:pPr>
            <a:r>
              <a:rPr lang="fr-FR" sz="3200" dirty="0"/>
              <a:t> </a:t>
            </a:r>
            <a:r>
              <a:rPr lang="fr-FR" sz="3200" b="1" dirty="0"/>
              <a:t>Les VBG comme facteur de risque de transmission du VIH,</a:t>
            </a:r>
            <a:r>
              <a:rPr lang="fr-FR" sz="3200" dirty="0"/>
              <a:t> direct ou indirect.</a:t>
            </a:r>
          </a:p>
          <a:p>
            <a:pPr>
              <a:buFont typeface="Arial" panose="020B0604020202020204" pitchFamily="34" charset="0"/>
              <a:buChar char="•"/>
            </a:pPr>
            <a:r>
              <a:rPr lang="fr-FR" sz="3200" dirty="0"/>
              <a:t> </a:t>
            </a:r>
            <a:r>
              <a:rPr lang="fr-FR" sz="3200" b="1" dirty="0"/>
              <a:t>Le VIH comme facteur de risque des VBG. </a:t>
            </a:r>
            <a:endParaRPr lang="fr-FR" sz="3200" dirty="0"/>
          </a:p>
          <a:p>
            <a:pPr marL="0" indent="0">
              <a:buNone/>
            </a:pPr>
            <a:endParaRPr lang="fr-FR" sz="3200" dirty="0"/>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6</a:t>
            </a:fld>
            <a:endParaRPr lang="en-US" dirty="0"/>
          </a:p>
        </p:txBody>
      </p:sp>
      <p:pic>
        <p:nvPicPr>
          <p:cNvPr id="8" name="Picture 2" descr="logo ELSA">
            <a:extLst>
              <a:ext uri="{FF2B5EF4-FFF2-40B4-BE49-F238E27FC236}">
                <a16:creationId xmlns:a16="http://schemas.microsoft.com/office/drawing/2014/main" id="{8E339BEA-AD6A-C342-8AE3-E8856CDEC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79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EBA841-D0E1-9745-B8AD-0389EE0E5666}"/>
              </a:ext>
            </a:extLst>
          </p:cNvPr>
          <p:cNvSpPr>
            <a:spLocks noGrp="1"/>
          </p:cNvSpPr>
          <p:nvPr>
            <p:ph type="title"/>
          </p:nvPr>
        </p:nvSpPr>
        <p:spPr>
          <a:xfrm>
            <a:off x="1024319" y="529124"/>
            <a:ext cx="9720072" cy="1499616"/>
          </a:xfrm>
        </p:spPr>
        <p:txBody>
          <a:bodyPr/>
          <a:lstStyle/>
          <a:p>
            <a:r>
              <a:rPr lang="fr-FR" dirty="0">
                <a:solidFill>
                  <a:schemeClr val="accent1">
                    <a:lumMod val="75000"/>
                  </a:schemeClr>
                </a:solidFill>
              </a:rPr>
              <a:t>VBG et VIH</a:t>
            </a:r>
            <a:endParaRPr lang="fr-FR" dirty="0">
              <a:solidFill>
                <a:srgbClr val="009193">
                  <a:alpha val="89020"/>
                </a:srgbClr>
              </a:solidFill>
            </a:endParaRPr>
          </a:p>
        </p:txBody>
      </p:sp>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7</a:t>
            </a:fld>
            <a:endParaRPr lang="en-US" dirty="0"/>
          </a:p>
        </p:txBody>
      </p:sp>
      <p:pic>
        <p:nvPicPr>
          <p:cNvPr id="5" name="Image 4" descr="Une image contenant texte&#10;&#10;Description générée automatiquement">
            <a:extLst>
              <a:ext uri="{FF2B5EF4-FFF2-40B4-BE49-F238E27FC236}">
                <a16:creationId xmlns:a16="http://schemas.microsoft.com/office/drawing/2014/main" id="{ED9FD791-A654-E44B-99B9-F91652DAF640}"/>
              </a:ext>
            </a:extLst>
          </p:cNvPr>
          <p:cNvPicPr>
            <a:picLocks noChangeAspect="1"/>
          </p:cNvPicPr>
          <p:nvPr/>
        </p:nvPicPr>
        <p:blipFill>
          <a:blip r:embed="rId3"/>
          <a:stretch>
            <a:fillRect/>
          </a:stretch>
        </p:blipFill>
        <p:spPr>
          <a:xfrm>
            <a:off x="4581024" y="632612"/>
            <a:ext cx="4139892" cy="5838092"/>
          </a:xfrm>
          <a:prstGeom prst="rect">
            <a:avLst/>
          </a:prstGeom>
        </p:spPr>
      </p:pic>
      <p:pic>
        <p:nvPicPr>
          <p:cNvPr id="10" name="Picture 2" descr="logo ELSA">
            <a:extLst>
              <a:ext uri="{FF2B5EF4-FFF2-40B4-BE49-F238E27FC236}">
                <a16:creationId xmlns:a16="http://schemas.microsoft.com/office/drawing/2014/main" id="{51691F38-12A2-ED44-9CB4-3075E9A9FF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672" y="295266"/>
            <a:ext cx="1314988" cy="103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318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923B14C-6B5F-484A-B8B8-CCD6F82E70C0}"/>
              </a:ext>
            </a:extLst>
          </p:cNvPr>
          <p:cNvSpPr>
            <a:spLocks noGrp="1"/>
          </p:cNvSpPr>
          <p:nvPr>
            <p:ph type="sldNum" sz="quarter" idx="12"/>
          </p:nvPr>
        </p:nvSpPr>
        <p:spPr/>
        <p:txBody>
          <a:bodyPr/>
          <a:lstStyle/>
          <a:p>
            <a:fld id="{4FAB73BC-B049-4115-A692-8D63A059BFB8}" type="slidenum">
              <a:rPr lang="en-US" smtClean="0"/>
              <a:pPr/>
              <a:t>8</a:t>
            </a:fld>
            <a:endParaRPr lang="en-US" dirty="0"/>
          </a:p>
        </p:txBody>
      </p:sp>
      <p:pic>
        <p:nvPicPr>
          <p:cNvPr id="2" name="Image 1">
            <a:extLst>
              <a:ext uri="{FF2B5EF4-FFF2-40B4-BE49-F238E27FC236}">
                <a16:creationId xmlns:a16="http://schemas.microsoft.com/office/drawing/2014/main" id="{91E0EDD0-DAB2-3E4C-BD85-CB7D6B02E48A}"/>
              </a:ext>
            </a:extLst>
          </p:cNvPr>
          <p:cNvPicPr>
            <a:picLocks noChangeAspect="1"/>
          </p:cNvPicPr>
          <p:nvPr/>
        </p:nvPicPr>
        <p:blipFill>
          <a:blip r:embed="rId2"/>
          <a:stretch>
            <a:fillRect/>
          </a:stretch>
        </p:blipFill>
        <p:spPr>
          <a:xfrm>
            <a:off x="3498056" y="1703784"/>
            <a:ext cx="5195887" cy="3896915"/>
          </a:xfrm>
          <a:prstGeom prst="rect">
            <a:avLst/>
          </a:prstGeom>
        </p:spPr>
      </p:pic>
    </p:spTree>
    <p:extLst>
      <p:ext uri="{BB962C8B-B14F-4D97-AF65-F5344CB8AC3E}">
        <p14:creationId xmlns:p14="http://schemas.microsoft.com/office/powerpoint/2010/main" val="2376485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égra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C1C93EF2-4785-427F-84A5-F1666490E9C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2528</TotalTime>
  <Words>636</Words>
  <Application>Microsoft Macintosh PowerPoint</Application>
  <PresentationFormat>Grand écran</PresentationFormat>
  <Paragraphs>48</Paragraphs>
  <Slides>8</Slides>
  <Notes>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Tw Cen MT</vt:lpstr>
      <vt:lpstr>Tw Cen MT Condensed</vt:lpstr>
      <vt:lpstr>Wingdings 3</vt:lpstr>
      <vt:lpstr>Intégral</vt:lpstr>
      <vt:lpstr>VBG et VIH </vt:lpstr>
      <vt:lpstr>LES VBG</vt:lpstr>
      <vt:lpstr>LES VBG</vt:lpstr>
      <vt:lpstr>VBG et VIH</vt:lpstr>
      <vt:lpstr>VBG et VIH</vt:lpstr>
      <vt:lpstr>VBG et VIH</vt:lpstr>
      <vt:lpstr>VBG et VIH</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PREVENTION ET PRISE EN CHARGE DES VBG – J1 </dc:title>
  <dc:creator>Marius Musca</dc:creator>
  <cp:lastModifiedBy>Aurélie PHILIPPS</cp:lastModifiedBy>
  <cp:revision>72</cp:revision>
  <dcterms:created xsi:type="dcterms:W3CDTF">2019-02-27T14:17:43Z</dcterms:created>
  <dcterms:modified xsi:type="dcterms:W3CDTF">2021-11-30T14:27:09Z</dcterms:modified>
</cp:coreProperties>
</file>