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69" r:id="rId18"/>
    <p:sldId id="273" r:id="rId19"/>
    <p:sldId id="274" r:id="rId20"/>
  </p:sldIdLst>
  <p:sldSz cx="9144000" cy="6858000" type="screen4x3"/>
  <p:notesSz cx="6858000" cy="9144000"/>
  <p:embeddedFontLst>
    <p:embeddedFont>
      <p:font typeface="Helvetica Neue" panose="020B0604020202020204" charset="0"/>
      <p:regular r:id="rId22"/>
      <p:bold r:id="rId23"/>
      <p:italic r:id="rId24"/>
      <p:boldItalic r:id="rId25"/>
    </p:embeddedFont>
    <p:embeddedFont>
      <p:font typeface="Poppins" panose="020B0604020202020204" charset="0"/>
      <p:regular r:id="rId26"/>
      <p:bold r:id="rId27"/>
      <p:italic r:id="rId28"/>
      <p:boldItalic r:id="rId29"/>
    </p:embeddedFont>
    <p:embeddedFont>
      <p:font typeface="Poppins Medium" panose="020B060402020202020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jQkb9nv5vNId4ikbkEv+5Bq3GB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50501CF-5A1D-4D8C-8E9E-0D63EAA5A938}">
  <a:tblStyle styleId="{C50501CF-5A1D-4D8C-8E9E-0D63EAA5A93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28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1741148882790667/posts/2515433832028831/?_rdc=2&amp;_rdr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r.africacheck.org/fbcheck/non-le-sang-africain-et-la-peau-noire-ne-resistent-pas-au-nouveau-coronavirus/" TargetMode="Externa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Dabo-fashion-2252644401619570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r.africacheck.org/fbcheck/covid-19-non-le-footballeur-kalidou-koulibaly-ne-sest-pas-engage-comme-infirmier-en-italie/" TargetMode="Externa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LemeilleurduFootball92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news1.news/fr/a1/2020/04/de-footballeuse-a-medecin-ana-romero-se-joint-a-la-lutte-contre-covid-19.html" TargetMode="External"/><Relationship Id="rId4" Type="http://schemas.openxmlformats.org/officeDocument/2006/relationships/hyperlink" Target="https://www.instagram.com/ar7willy/" TargetMode="Externa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xpressiondz.com/nationale/la-prostitution-fait-vivre-des-familles-53630?fbclid=IwAR2tKnhK34FzHFgk6AmE8Rfq71BuL4L5uw--VxaMTzzeFDcp-p5SFs_KU1A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</a:t>
            </a:fld>
            <a:endParaRPr/>
          </a:p>
        </p:txBody>
      </p:sp>
      <p:sp>
        <p:nvSpPr>
          <p:cNvPr id="50" name="Google Shape;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" name="Google Shape;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a6fdbace22_0_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2</a:t>
            </a:fld>
            <a:endParaRPr/>
          </a:p>
        </p:txBody>
      </p:sp>
      <p:sp>
        <p:nvSpPr>
          <p:cNvPr id="57" name="Google Shape;57;ga6fdbace22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" name="Google Shape;58;ga6fdbace22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3</a:t>
            </a:fld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a6fc00975c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4</a:t>
            </a:fld>
            <a:endParaRPr/>
          </a:p>
        </p:txBody>
      </p:sp>
      <p:sp>
        <p:nvSpPr>
          <p:cNvPr id="73" name="Google Shape;73;ga6fc00975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Google Shape;74;ga6fc00975c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9f0a3ddf4e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5</a:t>
            </a:fld>
            <a:endParaRPr/>
          </a:p>
        </p:txBody>
      </p:sp>
      <p:sp>
        <p:nvSpPr>
          <p:cNvPr id="81" name="Google Shape;81;g9f0a3ddf4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g9f0a3ddf4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6</a:t>
            </a:fld>
            <a:endParaRPr/>
          </a:p>
        </p:txBody>
      </p:sp>
      <p:sp>
        <p:nvSpPr>
          <p:cNvPr id="88" name="Google Shape;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a770a378ef_0_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7</a:t>
            </a:fld>
            <a:endParaRPr/>
          </a:p>
        </p:txBody>
      </p:sp>
      <p:sp>
        <p:nvSpPr>
          <p:cNvPr id="95" name="Google Shape;95;ga770a378e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6" name="Google Shape;96;ga770a378e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9f0a3ddf4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9f0a3ddf4e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g9f0a3ddf4e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FR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9f0a3ddf4e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9</a:t>
            </a:fld>
            <a:endParaRPr/>
          </a:p>
        </p:txBody>
      </p:sp>
      <p:sp>
        <p:nvSpPr>
          <p:cNvPr id="110" name="Google Shape;110;g9f0a3ddf4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1" name="Google Shape;111;g9f0a3ddf4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a6fdbace22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10</a:t>
            </a:fld>
            <a:endParaRPr/>
          </a:p>
        </p:txBody>
      </p:sp>
      <p:sp>
        <p:nvSpPr>
          <p:cNvPr id="117" name="Google Shape;117;ga6fdbace22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ga6fdbace22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a6fdbace22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11</a:t>
            </a:fld>
            <a:endParaRPr/>
          </a:p>
        </p:txBody>
      </p:sp>
      <p:sp>
        <p:nvSpPr>
          <p:cNvPr id="124" name="Google Shape;124;ga6fdbace2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5" name="Google Shape;125;ga6fdbace22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a6fdbace22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a6fdbace22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ga6fdbace22_0_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FR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a6fdbace22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a6fdbace22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a6fdbace22_0_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FR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6fdbace22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6fdbace22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100"/>
              <a:t>Post FB : </a:t>
            </a:r>
            <a:r>
              <a:rPr lang="fr-FR" sz="11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https://www.facebook.com/1741148882790667/posts/2515433832028831/?_rdc=2&amp;_rdr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100"/>
              <a:t>Explications : </a:t>
            </a:r>
            <a:r>
              <a:rPr lang="fr-FR" sz="11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https://fr.africacheck.org/fbcheck/non-le-sang-africain-et-la-peau-noire-ne-resistent-pas-au-nouveau-coronavirus/</a:t>
            </a:r>
            <a:endParaRPr/>
          </a:p>
        </p:txBody>
      </p:sp>
      <p:sp>
        <p:nvSpPr>
          <p:cNvPr id="157" name="Google Shape;157;ga6fdbace22_0_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FR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a6fdbace22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a6fdbace22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-FR" sz="1100"/>
              <a:t>Dabo Fashion : </a:t>
            </a:r>
            <a:r>
              <a:rPr lang="fr-FR" sz="1100" u="sng">
                <a:solidFill>
                  <a:schemeClr val="hlink"/>
                </a:solidFill>
                <a:hlinkClick r:id="rId3"/>
              </a:rPr>
              <a:t>https://www.facebook.com/Dabo-fashion-2252644401619570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100"/>
              <a:t>Explications : </a:t>
            </a:r>
            <a:r>
              <a:rPr lang="fr-FR" sz="11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https://fr.africacheck.org/fbcheck/covid-19-non-le-footballeur-kalidou-koulibaly-ne-sest-pas-engage-comme-infirmier-en-italie/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64" name="Google Shape;164;ga6fdbace22_0_9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FR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a6fdbace22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a6fdbace22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-FR"/>
              <a:t>Le meilleur du football : </a:t>
            </a:r>
            <a:r>
              <a:rPr lang="fr-FR" u="sng">
                <a:solidFill>
                  <a:schemeClr val="hlink"/>
                </a:solidFill>
                <a:hlinkClick r:id="rId3"/>
              </a:rPr>
              <a:t>https://www.facebook.com/LemeilleurduFootball92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-FR"/>
              <a:t>Ana Romero insta : </a:t>
            </a:r>
            <a:r>
              <a:rPr lang="fr-FR" u="sng">
                <a:solidFill>
                  <a:schemeClr val="hlink"/>
                </a:solidFill>
                <a:hlinkClick r:id="rId4"/>
              </a:rPr>
              <a:t>https://www.instagram.com/ar7willy/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1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https://www.news1.news/fr/a1/2020/04/de-footballeuse-a-medecin-ana-romero-se-joint-a-la-lutte-contre-covid-19.html</a:t>
            </a:r>
            <a:endParaRPr/>
          </a:p>
        </p:txBody>
      </p:sp>
      <p:sp>
        <p:nvSpPr>
          <p:cNvPr id="171" name="Google Shape;171;ga6fdbace22_0_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FR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a6fdbace22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a6fdbace22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fr-FR" u="sng">
                <a:solidFill>
                  <a:schemeClr val="hlink"/>
                </a:solidFill>
                <a:hlinkClick r:id="rId3"/>
              </a:rPr>
              <a:t>https://www.lexpressiondz.com/nationale/la-prostitution-fait-vivre-des-familles-53630?fbclid=IwAR2tKnhK34FzHFgk6AmE8Rfq71BuL4L5uw--VxaMTzzeFDcp-p5SFs_KU1A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a6fdbace22_0_8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FR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6fdbace22_0_10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18</a:t>
            </a:fld>
            <a:endParaRPr/>
          </a:p>
        </p:txBody>
      </p:sp>
      <p:sp>
        <p:nvSpPr>
          <p:cNvPr id="177" name="Google Shape;177;ga6fdbace22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8" name="Google Shape;178;ga6fdbace22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a6fdbace22_0_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19</a:t>
            </a:fld>
            <a:endParaRPr/>
          </a:p>
        </p:txBody>
      </p:sp>
      <p:sp>
        <p:nvSpPr>
          <p:cNvPr id="184" name="Google Shape;184;ga6fdbace22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5" name="Google Shape;185;ga6fdbace22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9"/>
          <p:cNvSpPr txBox="1">
            <a:spLocks noGrp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2400">
                <a:solidFill>
                  <a:schemeClr val="lt1"/>
                </a:solidFill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title"/>
          </p:nvPr>
        </p:nvSpPr>
        <p:spPr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body" idx="1"/>
          </p:nvPr>
        </p:nvSpPr>
        <p:spPr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914400" y="2438400"/>
            <a:ext cx="358140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body" idx="2"/>
          </p:nvPr>
        </p:nvSpPr>
        <p:spPr>
          <a:xfrm>
            <a:off x="4648200" y="2438400"/>
            <a:ext cx="358140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>
            <a:spLocks noGrp="1"/>
          </p:cNvSpPr>
          <p:nvPr>
            <p:ph type="title"/>
          </p:nvPr>
        </p:nvSpPr>
        <p:spPr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None/>
              <a:defRPr sz="3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sz="2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None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8"/>
          <p:cNvSpPr txBox="1">
            <a:spLocks noGrp="1"/>
          </p:cNvSpPr>
          <p:nvPr>
            <p:ph type="title"/>
          </p:nvPr>
        </p:nvSpPr>
        <p:spPr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1"/>
          </p:nvPr>
        </p:nvSpPr>
        <p:spPr>
          <a:xfrm rot="5400000">
            <a:off x="2476500" y="876300"/>
            <a:ext cx="4191000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 rot="5400000">
            <a:off x="4709319" y="3109119"/>
            <a:ext cx="5211762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1"/>
          </p:nvPr>
        </p:nvSpPr>
        <p:spPr>
          <a:xfrm rot="5400000">
            <a:off x="975519" y="1356519"/>
            <a:ext cx="5211762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Char char="•"/>
              <a:defRPr sz="3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Char char="–"/>
              <a:defRPr sz="2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•"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–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"/>
          <p:cNvSpPr txBox="1">
            <a:spLocks noGrp="1"/>
          </p:cNvSpPr>
          <p:nvPr>
            <p:ph type="ctrTitle"/>
          </p:nvPr>
        </p:nvSpPr>
        <p:spPr>
          <a:xfrm>
            <a:off x="214283" y="709600"/>
            <a:ext cx="8639206" cy="8620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33CC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600" b="1">
                <a:latin typeface="Poppins"/>
                <a:ea typeface="Poppins"/>
                <a:cs typeface="Poppins"/>
                <a:sym typeface="Poppins"/>
              </a:rPr>
              <a:t>Formation communication :</a:t>
            </a:r>
            <a:br>
              <a:rPr lang="fr-FR" sz="4600" b="1">
                <a:latin typeface="Poppins"/>
                <a:ea typeface="Poppins"/>
                <a:cs typeface="Poppins"/>
                <a:sym typeface="Poppins"/>
              </a:rPr>
            </a:br>
            <a:r>
              <a:rPr lang="fr-FR" sz="4600" b="1">
                <a:latin typeface="Poppins"/>
                <a:ea typeface="Poppins"/>
                <a:cs typeface="Poppins"/>
                <a:sym typeface="Poppins"/>
              </a:rPr>
              <a:t>Vérifier l’information </a:t>
            </a:r>
            <a:endParaRPr sz="43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" name="Google Shape;54;p1"/>
          <p:cNvSpPr txBox="1">
            <a:spLocks noGrp="1"/>
          </p:cNvSpPr>
          <p:nvPr>
            <p:ph type="subTitle" idx="1"/>
          </p:nvPr>
        </p:nvSpPr>
        <p:spPr>
          <a:xfrm>
            <a:off x="4021859" y="2163970"/>
            <a:ext cx="4762500" cy="4761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33CC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</a:pPr>
            <a:r>
              <a:rPr lang="fr-FR" dirty="0">
                <a:latin typeface="Poppins"/>
                <a:ea typeface="Poppins"/>
                <a:cs typeface="Poppins"/>
                <a:sym typeface="Poppins"/>
              </a:rPr>
              <a:t>SIDACTION / Plateforme ELSA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a6fdbace22_0_71"/>
          <p:cNvSpPr txBox="1">
            <a:spLocks noGrp="1"/>
          </p:cNvSpPr>
          <p:nvPr>
            <p:ph type="title"/>
          </p:nvPr>
        </p:nvSpPr>
        <p:spPr>
          <a:xfrm>
            <a:off x="1623000" y="271825"/>
            <a:ext cx="6606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INTRODUCTION</a:t>
            </a:r>
            <a:endParaRPr sz="4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1" name="Google Shape;61;ga6fdbace22_0_71"/>
          <p:cNvPicPr preferRelativeResize="0"/>
          <p:nvPr/>
        </p:nvPicPr>
        <p:blipFill rotWithShape="1">
          <a:blip r:embed="rId3">
            <a:alphaModFix/>
          </a:blip>
          <a:srcRect l="17287" t="12234"/>
          <a:stretch/>
        </p:blipFill>
        <p:spPr>
          <a:xfrm>
            <a:off x="367000" y="1525750"/>
            <a:ext cx="8776999" cy="349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ga6fdbace22_0_71"/>
          <p:cNvPicPr preferRelativeResize="0"/>
          <p:nvPr/>
        </p:nvPicPr>
        <p:blipFill rotWithShape="1">
          <a:blip r:embed="rId4">
            <a:alphaModFix/>
          </a:blip>
          <a:srcRect l="7685" t="14614" r="4479" b="53628"/>
          <a:stretch/>
        </p:blipFill>
        <p:spPr>
          <a:xfrm>
            <a:off x="443812" y="5176025"/>
            <a:ext cx="8623376" cy="141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 txBox="1">
            <a:spLocks noGrp="1"/>
          </p:cNvSpPr>
          <p:nvPr>
            <p:ph type="title"/>
          </p:nvPr>
        </p:nvSpPr>
        <p:spPr>
          <a:xfrm>
            <a:off x="990600" y="1341450"/>
            <a:ext cx="79032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>
                <a:latin typeface="Poppins Medium"/>
                <a:ea typeface="Poppins Medium"/>
                <a:cs typeface="Poppins Medium"/>
                <a:sym typeface="Poppins Medium"/>
              </a:rPr>
              <a:t>Petite enquête : vos sources...</a:t>
            </a:r>
            <a:endParaRPr sz="40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69" name="Google Shape;69;p2"/>
          <p:cNvPicPr preferRelativeResize="0"/>
          <p:nvPr/>
        </p:nvPicPr>
        <p:blipFill rotWithShape="1">
          <a:blip r:embed="rId3">
            <a:alphaModFix/>
          </a:blip>
          <a:srcRect l="26965" t="20601" r="30562" b="23523"/>
          <a:stretch/>
        </p:blipFill>
        <p:spPr>
          <a:xfrm>
            <a:off x="990600" y="2103575"/>
            <a:ext cx="6952001" cy="457287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2"/>
          <p:cNvSpPr txBox="1">
            <a:spLocks noGrp="1"/>
          </p:cNvSpPr>
          <p:nvPr>
            <p:ph type="title"/>
          </p:nvPr>
        </p:nvSpPr>
        <p:spPr>
          <a:xfrm>
            <a:off x="1623000" y="271825"/>
            <a:ext cx="6606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INTRODUCTION</a:t>
            </a:r>
            <a:endParaRPr sz="4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a6fc00975c_0_1"/>
          <p:cNvSpPr txBox="1">
            <a:spLocks noGrp="1"/>
          </p:cNvSpPr>
          <p:nvPr>
            <p:ph type="title"/>
          </p:nvPr>
        </p:nvSpPr>
        <p:spPr>
          <a:xfrm>
            <a:off x="1623000" y="1377250"/>
            <a:ext cx="6606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>
                <a:latin typeface="Poppins Medium"/>
                <a:ea typeface="Poppins Medium"/>
                <a:cs typeface="Poppins Medium"/>
                <a:sym typeface="Poppins Medium"/>
              </a:rPr>
              <a:t>...et où vous vérifiez l’info</a:t>
            </a:r>
            <a:endParaRPr sz="40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77" name="Google Shape;77;ga6fc00975c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209950"/>
            <a:ext cx="7992269" cy="449565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ga6fc00975c_0_1"/>
          <p:cNvSpPr txBox="1">
            <a:spLocks noGrp="1"/>
          </p:cNvSpPr>
          <p:nvPr>
            <p:ph type="title"/>
          </p:nvPr>
        </p:nvSpPr>
        <p:spPr>
          <a:xfrm>
            <a:off x="1623000" y="271825"/>
            <a:ext cx="6606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INTRODUCTION</a:t>
            </a:r>
            <a:endParaRPr sz="4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9f0a3ddf4e_0_0"/>
          <p:cNvSpPr txBox="1">
            <a:spLocks noGrp="1"/>
          </p:cNvSpPr>
          <p:nvPr>
            <p:ph type="title"/>
          </p:nvPr>
        </p:nvSpPr>
        <p:spPr>
          <a:xfrm>
            <a:off x="1623000" y="271825"/>
            <a:ext cx="6606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SOMMAIRE</a:t>
            </a:r>
            <a:endParaRPr sz="4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5" name="Google Shape;85;g9f0a3ddf4e_0_0"/>
          <p:cNvSpPr txBox="1">
            <a:spLocks noGrp="1"/>
          </p:cNvSpPr>
          <p:nvPr>
            <p:ph type="body" idx="1"/>
          </p:nvPr>
        </p:nvSpPr>
        <p:spPr>
          <a:xfrm>
            <a:off x="1268700" y="1781150"/>
            <a:ext cx="7315200" cy="24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Poppins Medium"/>
              <a:buAutoNum type="arabicPeriod"/>
            </a:pPr>
            <a:r>
              <a:rPr lang="fr-FR">
                <a:latin typeface="Poppins Medium"/>
                <a:ea typeface="Poppins Medium"/>
                <a:cs typeface="Poppins Medium"/>
                <a:sym typeface="Poppins Medium"/>
              </a:rPr>
              <a:t>Définitions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431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Poppins Medium"/>
              <a:buAutoNum type="arabicPeriod"/>
            </a:pPr>
            <a:r>
              <a:rPr lang="fr-FR">
                <a:latin typeface="Poppins Medium"/>
                <a:ea typeface="Poppins Medium"/>
                <a:cs typeface="Poppins Medium"/>
                <a:sym typeface="Poppins Medium"/>
              </a:rPr>
              <a:t>Risques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431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Poppins Medium"/>
              <a:buAutoNum type="arabicPeriod"/>
            </a:pPr>
            <a:r>
              <a:rPr lang="fr-FR">
                <a:latin typeface="Poppins Medium"/>
                <a:ea typeface="Poppins Medium"/>
                <a:cs typeface="Poppins Medium"/>
                <a:sym typeface="Poppins Medium"/>
              </a:rPr>
              <a:t>Vrai / Faux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431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Poppins Medium"/>
              <a:buAutoNum type="arabicPeriod"/>
            </a:pPr>
            <a:r>
              <a:rPr lang="fr-FR">
                <a:latin typeface="Poppins Medium"/>
                <a:ea typeface="Poppins Medium"/>
                <a:cs typeface="Poppins Medium"/>
                <a:sym typeface="Poppins Medium"/>
              </a:rPr>
              <a:t>Méthodes et Exemples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431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Poppins Medium"/>
              <a:buAutoNum type="arabicPeriod"/>
            </a:pPr>
            <a:r>
              <a:rPr lang="fr-FR">
                <a:latin typeface="Poppins Medium"/>
                <a:ea typeface="Poppins Medium"/>
                <a:cs typeface="Poppins Medium"/>
                <a:sym typeface="Poppins Medium"/>
              </a:rPr>
              <a:t>Conclusion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"/>
          <p:cNvSpPr txBox="1">
            <a:spLocks noGrp="1"/>
          </p:cNvSpPr>
          <p:nvPr>
            <p:ph type="title"/>
          </p:nvPr>
        </p:nvSpPr>
        <p:spPr>
          <a:xfrm>
            <a:off x="1981550" y="287563"/>
            <a:ext cx="73152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oppins"/>
              <a:buAutoNum type="arabicPeriod"/>
            </a:pPr>
            <a:r>
              <a:rPr lang="fr-FR" sz="4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DÉFINITIONS</a:t>
            </a:r>
            <a:endParaRPr sz="4000" b="1">
              <a:solidFill>
                <a:srgbClr val="FFFFFF"/>
              </a:solidFill>
            </a:endParaRPr>
          </a:p>
        </p:txBody>
      </p:sp>
      <p:sp>
        <p:nvSpPr>
          <p:cNvPr id="92" name="Google Shape;92;p3"/>
          <p:cNvSpPr txBox="1">
            <a:spLocks noGrp="1"/>
          </p:cNvSpPr>
          <p:nvPr>
            <p:ph type="body" idx="1"/>
          </p:nvPr>
        </p:nvSpPr>
        <p:spPr>
          <a:xfrm>
            <a:off x="483450" y="2480550"/>
            <a:ext cx="8344200" cy="28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4000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Poppins"/>
              <a:buChar char="★"/>
            </a:pPr>
            <a:r>
              <a:rPr lang="fr-FR" sz="2900">
                <a:latin typeface="Poppins"/>
                <a:ea typeface="Poppins"/>
                <a:cs typeface="Poppins"/>
                <a:sym typeface="Poppins"/>
              </a:rPr>
              <a:t>Qu’est-ce qu’une (bonne) information ?</a:t>
            </a:r>
            <a:endParaRPr sz="29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Poppins"/>
              <a:ea typeface="Poppins"/>
              <a:cs typeface="Poppins"/>
              <a:sym typeface="Poppins"/>
            </a:endParaRPr>
          </a:p>
          <a:p>
            <a:pPr marL="342900" lvl="0" indent="-4191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Char char="★"/>
            </a:pPr>
            <a:r>
              <a:rPr lang="fr-FR" sz="3000">
                <a:latin typeface="Poppins"/>
                <a:ea typeface="Poppins"/>
                <a:cs typeface="Poppins"/>
                <a:sym typeface="Poppins"/>
              </a:rPr>
              <a:t>Qu’est-ce qu’une fausse information (fake news) ?</a:t>
            </a:r>
            <a:endParaRPr sz="3000">
              <a:latin typeface="Poppins"/>
              <a:ea typeface="Poppins"/>
              <a:cs typeface="Poppins"/>
              <a:sym typeface="Poppins"/>
            </a:endParaRPr>
          </a:p>
          <a:p>
            <a:pPr marL="74295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15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a770a378ef_0_11"/>
          <p:cNvSpPr txBox="1">
            <a:spLocks noGrp="1"/>
          </p:cNvSpPr>
          <p:nvPr>
            <p:ph type="title"/>
          </p:nvPr>
        </p:nvSpPr>
        <p:spPr>
          <a:xfrm>
            <a:off x="1981550" y="287563"/>
            <a:ext cx="73152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oppins"/>
              <a:buAutoNum type="arabicPeriod"/>
            </a:pPr>
            <a:r>
              <a:rPr lang="fr-FR" sz="4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DÉFINITIONS</a:t>
            </a:r>
            <a:endParaRPr sz="4000" b="1">
              <a:solidFill>
                <a:srgbClr val="FFFFFF"/>
              </a:solidFill>
            </a:endParaRPr>
          </a:p>
        </p:txBody>
      </p:sp>
      <p:sp>
        <p:nvSpPr>
          <p:cNvPr id="99" name="Google Shape;99;ga770a378ef_0_11"/>
          <p:cNvSpPr txBox="1">
            <a:spLocks noGrp="1"/>
          </p:cNvSpPr>
          <p:nvPr>
            <p:ph type="body" idx="1"/>
          </p:nvPr>
        </p:nvSpPr>
        <p:spPr>
          <a:xfrm>
            <a:off x="483450" y="2480550"/>
            <a:ext cx="8344200" cy="28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Poppins"/>
              <a:ea typeface="Poppins"/>
              <a:cs typeface="Poppins"/>
              <a:sym typeface="Poppins"/>
            </a:endParaRPr>
          </a:p>
          <a:p>
            <a:pPr marL="74295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1500"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100" name="Google Shape;100;ga770a378ef_0_11"/>
          <p:cNvGraphicFramePr/>
          <p:nvPr/>
        </p:nvGraphicFramePr>
        <p:xfrm>
          <a:off x="355750" y="2059375"/>
          <a:ext cx="8395200" cy="4306255"/>
        </p:xfrm>
        <a:graphic>
          <a:graphicData uri="http://schemas.openxmlformats.org/drawingml/2006/table">
            <a:tbl>
              <a:tblPr>
                <a:noFill/>
                <a:tableStyleId>{C50501CF-5A1D-4D8C-8E9E-0D63EAA5A938}</a:tableStyleId>
              </a:tblPr>
              <a:tblGrid>
                <a:gridCol w="419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3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Objectif</a:t>
                      </a:r>
                      <a:endParaRPr sz="24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Subjectif</a:t>
                      </a:r>
                      <a:endParaRPr sz="8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Neutre</a:t>
                      </a:r>
                      <a:endParaRPr sz="24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Un jugement, des impressions, des émotions</a:t>
                      </a:r>
                      <a:endParaRPr sz="24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Impartial</a:t>
                      </a:r>
                      <a:endParaRPr sz="24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Parti pris</a:t>
                      </a:r>
                      <a:endParaRPr sz="24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3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La réalité, prouvée scientifiquement</a:t>
                      </a:r>
                      <a:endParaRPr sz="24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Un point de vue, un avis, une opinion</a:t>
                      </a:r>
                      <a:endParaRPr sz="24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9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Universel</a:t>
                      </a:r>
                      <a:endParaRPr sz="24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Personnel, Individuel</a:t>
                      </a:r>
                      <a:endParaRPr sz="24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9f0a3ddf4e_1_0"/>
          <p:cNvSpPr txBox="1">
            <a:spLocks noGrp="1"/>
          </p:cNvSpPr>
          <p:nvPr>
            <p:ph type="title"/>
          </p:nvPr>
        </p:nvSpPr>
        <p:spPr>
          <a:xfrm>
            <a:off x="2062650" y="285113"/>
            <a:ext cx="7315200" cy="716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2. QUELS RISQUES ?</a:t>
            </a:r>
            <a:endParaRPr sz="4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7" name="Google Shape;107;g9f0a3ddf4e_1_0"/>
          <p:cNvSpPr txBox="1">
            <a:spLocks noGrp="1"/>
          </p:cNvSpPr>
          <p:nvPr>
            <p:ph type="body" idx="1"/>
          </p:nvPr>
        </p:nvSpPr>
        <p:spPr>
          <a:xfrm>
            <a:off x="483200" y="2122425"/>
            <a:ext cx="8451600" cy="355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19100" algn="just" rtl="0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SzPts val="3000"/>
              <a:buFont typeface="Poppins Medium"/>
              <a:buChar char="★"/>
            </a:pPr>
            <a:r>
              <a:rPr lang="fr-FR" sz="3000">
                <a:latin typeface="Poppins Medium"/>
                <a:ea typeface="Poppins Medium"/>
                <a:cs typeface="Poppins Medium"/>
                <a:sym typeface="Poppins Medium"/>
              </a:rPr>
              <a:t>Faire croire quelque chose de faux</a:t>
            </a:r>
            <a:endParaRPr sz="30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4191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 Medium"/>
              <a:buChar char="★"/>
            </a:pPr>
            <a:r>
              <a:rPr lang="fr-FR" sz="3000">
                <a:latin typeface="Poppins Medium"/>
                <a:ea typeface="Poppins Medium"/>
                <a:cs typeface="Poppins Medium"/>
                <a:sym typeface="Poppins Medium"/>
              </a:rPr>
              <a:t>Faire perdre confiance</a:t>
            </a:r>
            <a:endParaRPr sz="30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4191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 Medium"/>
              <a:buChar char="★"/>
            </a:pPr>
            <a:r>
              <a:rPr lang="fr-FR" sz="3000">
                <a:latin typeface="Poppins Medium"/>
                <a:ea typeface="Poppins Medium"/>
                <a:cs typeface="Poppins Medium"/>
                <a:sym typeface="Poppins Medium"/>
              </a:rPr>
              <a:t>Faire peur</a:t>
            </a:r>
            <a:endParaRPr sz="30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4191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 Medium"/>
              <a:buChar char="★"/>
            </a:pPr>
            <a:r>
              <a:rPr lang="fr-FR" sz="3000">
                <a:latin typeface="Poppins Medium"/>
                <a:ea typeface="Poppins Medium"/>
                <a:cs typeface="Poppins Medium"/>
                <a:sym typeface="Poppins Medium"/>
              </a:rPr>
              <a:t>Faire mal agir</a:t>
            </a:r>
            <a:endParaRPr sz="30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just" rtl="0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30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9f0a3ddf4e_0_12"/>
          <p:cNvSpPr txBox="1">
            <a:spLocks noGrp="1"/>
          </p:cNvSpPr>
          <p:nvPr>
            <p:ph type="title"/>
          </p:nvPr>
        </p:nvSpPr>
        <p:spPr>
          <a:xfrm>
            <a:off x="990600" y="208938"/>
            <a:ext cx="73152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3. VRAI OU FAUX ?</a:t>
            </a:r>
            <a:endParaRPr sz="4000" b="1">
              <a:solidFill>
                <a:srgbClr val="FFFFFF"/>
              </a:solidFill>
            </a:endParaRPr>
          </a:p>
        </p:txBody>
      </p:sp>
      <p:pic>
        <p:nvPicPr>
          <p:cNvPr id="114" name="Google Shape;114;g9f0a3ddf4e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2825" y="1323250"/>
            <a:ext cx="6726502" cy="533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a6fdbace22_0_20"/>
          <p:cNvSpPr txBox="1">
            <a:spLocks noGrp="1"/>
          </p:cNvSpPr>
          <p:nvPr>
            <p:ph type="title"/>
          </p:nvPr>
        </p:nvSpPr>
        <p:spPr>
          <a:xfrm>
            <a:off x="990600" y="208938"/>
            <a:ext cx="73152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3. VRAI OU FAUX ?</a:t>
            </a:r>
            <a:endParaRPr sz="4000" b="1">
              <a:solidFill>
                <a:srgbClr val="FFFFFF"/>
              </a:solidFill>
            </a:endParaRPr>
          </a:p>
        </p:txBody>
      </p:sp>
      <p:pic>
        <p:nvPicPr>
          <p:cNvPr id="121" name="Google Shape;121;ga6fdbace22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9788" y="1229838"/>
            <a:ext cx="6524428" cy="5628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a6fdbace22_0_14"/>
          <p:cNvSpPr txBox="1">
            <a:spLocks noGrp="1"/>
          </p:cNvSpPr>
          <p:nvPr>
            <p:ph type="title"/>
          </p:nvPr>
        </p:nvSpPr>
        <p:spPr>
          <a:xfrm>
            <a:off x="990600" y="208938"/>
            <a:ext cx="73152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3. VRAI OU FAUX ?</a:t>
            </a:r>
            <a:endParaRPr sz="4000" b="1">
              <a:solidFill>
                <a:srgbClr val="FFFFFF"/>
              </a:solidFill>
            </a:endParaRPr>
          </a:p>
        </p:txBody>
      </p:sp>
      <p:pic>
        <p:nvPicPr>
          <p:cNvPr id="128" name="Google Shape;128;ga6fdbace22_0_14"/>
          <p:cNvPicPr preferRelativeResize="0"/>
          <p:nvPr/>
        </p:nvPicPr>
        <p:blipFill rotWithShape="1">
          <a:blip r:embed="rId3">
            <a:alphaModFix/>
          </a:blip>
          <a:srcRect r="1903" b="30829"/>
          <a:stretch/>
        </p:blipFill>
        <p:spPr>
          <a:xfrm>
            <a:off x="2015750" y="1225850"/>
            <a:ext cx="5565799" cy="54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a6fdbace22_0_28"/>
          <p:cNvSpPr txBox="1">
            <a:spLocks noGrp="1"/>
          </p:cNvSpPr>
          <p:nvPr>
            <p:ph type="title"/>
          </p:nvPr>
        </p:nvSpPr>
        <p:spPr>
          <a:xfrm>
            <a:off x="1936800" y="316588"/>
            <a:ext cx="7315200" cy="716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4. QUESTIONS A SE POSER</a:t>
            </a:r>
            <a:endParaRPr sz="39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5" name="Google Shape;135;ga6fdbace22_0_28"/>
          <p:cNvSpPr txBox="1">
            <a:spLocks noGrp="1"/>
          </p:cNvSpPr>
          <p:nvPr>
            <p:ph type="body" idx="1"/>
          </p:nvPr>
        </p:nvSpPr>
        <p:spPr>
          <a:xfrm>
            <a:off x="322300" y="2139975"/>
            <a:ext cx="8595000" cy="4261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191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000"/>
              <a:buFont typeface="Poppins Medium"/>
              <a:buChar char="★"/>
            </a:pPr>
            <a:r>
              <a:rPr lang="fr-FR" sz="3000">
                <a:latin typeface="Poppins Medium"/>
                <a:ea typeface="Poppins Medium"/>
                <a:cs typeface="Poppins Medium"/>
                <a:sym typeface="Poppins Medium"/>
              </a:rPr>
              <a:t>Quelle est la source ?</a:t>
            </a:r>
            <a:endParaRPr sz="30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30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30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000"/>
              <a:buFont typeface="Poppins Medium"/>
              <a:buChar char="★"/>
            </a:pPr>
            <a:r>
              <a:rPr lang="fr-FR" sz="3000">
                <a:latin typeface="Poppins Medium"/>
                <a:ea typeface="Poppins Medium"/>
                <a:cs typeface="Poppins Medium"/>
                <a:sym typeface="Poppins Medium"/>
              </a:rPr>
              <a:t>Quelles sont les preuves ?</a:t>
            </a:r>
            <a:endParaRPr sz="30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30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30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000"/>
              <a:buFont typeface="Poppins Medium"/>
              <a:buChar char="★"/>
            </a:pPr>
            <a:r>
              <a:rPr lang="fr-FR" sz="3000">
                <a:latin typeface="Poppins Medium"/>
                <a:ea typeface="Poppins Medium"/>
                <a:cs typeface="Poppins Medium"/>
                <a:sym typeface="Poppins Medium"/>
              </a:rPr>
              <a:t>Est-ce qu’une personne/institution de confiance peut confirmer l’information ?</a:t>
            </a:r>
            <a:endParaRPr sz="30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ga6fdbace22_0_59"/>
          <p:cNvPicPr preferRelativeResize="0"/>
          <p:nvPr/>
        </p:nvPicPr>
        <p:blipFill rotWithShape="1">
          <a:blip r:embed="rId3">
            <a:alphaModFix/>
          </a:blip>
          <a:srcRect t="2903" r="2372"/>
          <a:stretch/>
        </p:blipFill>
        <p:spPr>
          <a:xfrm>
            <a:off x="1949250" y="1907725"/>
            <a:ext cx="5042100" cy="50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a6fdbace22_0_59"/>
          <p:cNvSpPr txBox="1">
            <a:spLocks noGrp="1"/>
          </p:cNvSpPr>
          <p:nvPr>
            <p:ph type="title"/>
          </p:nvPr>
        </p:nvSpPr>
        <p:spPr>
          <a:xfrm>
            <a:off x="1815850" y="285113"/>
            <a:ext cx="7315200" cy="716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EN QUI AVOIR CONFIANCE ?</a:t>
            </a:r>
            <a:endParaRPr sz="4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3" name="Google Shape;143;ga6fdbace22_0_59"/>
          <p:cNvSpPr txBox="1"/>
          <p:nvPr/>
        </p:nvSpPr>
        <p:spPr>
          <a:xfrm>
            <a:off x="3460450" y="2823100"/>
            <a:ext cx="20292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5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Expert.es sur le sujet</a:t>
            </a:r>
            <a:endParaRPr sz="25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44" name="Google Shape;144;ga6fdbace22_0_59"/>
          <p:cNvSpPr txBox="1"/>
          <p:nvPr/>
        </p:nvSpPr>
        <p:spPr>
          <a:xfrm>
            <a:off x="4724400" y="4752925"/>
            <a:ext cx="18471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5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Médias reconnus</a:t>
            </a:r>
            <a:endParaRPr sz="25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45" name="Google Shape;145;ga6fdbace22_0_59"/>
          <p:cNvSpPr txBox="1"/>
          <p:nvPr/>
        </p:nvSpPr>
        <p:spPr>
          <a:xfrm>
            <a:off x="2354850" y="4752925"/>
            <a:ext cx="23013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5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Institutions officielles</a:t>
            </a:r>
            <a:endParaRPr sz="25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a6fdbace22_0_40"/>
          <p:cNvSpPr txBox="1">
            <a:spLocks noGrp="1"/>
          </p:cNvSpPr>
          <p:nvPr>
            <p:ph type="title"/>
          </p:nvPr>
        </p:nvSpPr>
        <p:spPr>
          <a:xfrm>
            <a:off x="1968250" y="253663"/>
            <a:ext cx="7315200" cy="716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5. EXEMPLES</a:t>
            </a:r>
            <a:endParaRPr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60" name="Google Shape;160;ga6fdbace22_0_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2825" y="1323250"/>
            <a:ext cx="6726502" cy="533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a6fdbace22_0_93"/>
          <p:cNvSpPr txBox="1">
            <a:spLocks noGrp="1"/>
          </p:cNvSpPr>
          <p:nvPr>
            <p:ph type="title"/>
          </p:nvPr>
        </p:nvSpPr>
        <p:spPr>
          <a:xfrm>
            <a:off x="1968250" y="253663"/>
            <a:ext cx="7315200" cy="716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>
                <a:solidFill>
                  <a:srgbClr val="FFFFFF"/>
                </a:solidFill>
              </a:rPr>
              <a:t>5. Exemples</a:t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67" name="Google Shape;167;ga6fdbace22_0_93"/>
          <p:cNvPicPr preferRelativeResize="0"/>
          <p:nvPr/>
        </p:nvPicPr>
        <p:blipFill rotWithShape="1">
          <a:blip r:embed="rId3">
            <a:alphaModFix/>
          </a:blip>
          <a:srcRect r="1903" b="30829"/>
          <a:stretch/>
        </p:blipFill>
        <p:spPr>
          <a:xfrm>
            <a:off x="2015750" y="1225850"/>
            <a:ext cx="5565799" cy="54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a6fdbace22_0_98"/>
          <p:cNvSpPr txBox="1">
            <a:spLocks noGrp="1"/>
          </p:cNvSpPr>
          <p:nvPr>
            <p:ph type="title"/>
          </p:nvPr>
        </p:nvSpPr>
        <p:spPr>
          <a:xfrm>
            <a:off x="1968250" y="253663"/>
            <a:ext cx="7315200" cy="716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>
                <a:solidFill>
                  <a:srgbClr val="FFFFFF"/>
                </a:solidFill>
              </a:rPr>
              <a:t>5. Exemples</a:t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74" name="Google Shape;174;ga6fdbace22_0_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9788" y="1229838"/>
            <a:ext cx="6524428" cy="5628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a6fdbace22_0_88"/>
          <p:cNvSpPr txBox="1">
            <a:spLocks noGrp="1"/>
          </p:cNvSpPr>
          <p:nvPr>
            <p:ph type="title"/>
          </p:nvPr>
        </p:nvSpPr>
        <p:spPr>
          <a:xfrm>
            <a:off x="1968250" y="253663"/>
            <a:ext cx="7315200" cy="716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5. EXEMPLES</a:t>
            </a:r>
            <a:endParaRPr sz="42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52" name="Google Shape;152;ga6fdbace22_0_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7925" y="2973500"/>
            <a:ext cx="6070100" cy="384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a6fdbace22_0_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224" y="1360725"/>
            <a:ext cx="5469449" cy="153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a6fdbace22_0_109"/>
          <p:cNvSpPr txBox="1">
            <a:spLocks noGrp="1"/>
          </p:cNvSpPr>
          <p:nvPr>
            <p:ph type="title"/>
          </p:nvPr>
        </p:nvSpPr>
        <p:spPr>
          <a:xfrm>
            <a:off x="1022050" y="319038"/>
            <a:ext cx="73152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6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QUESTIONS</a:t>
            </a:r>
            <a:endParaRPr sz="4600" b="1">
              <a:solidFill>
                <a:srgbClr val="FFFFFF"/>
              </a:solidFill>
            </a:endParaRPr>
          </a:p>
        </p:txBody>
      </p:sp>
      <p:sp>
        <p:nvSpPr>
          <p:cNvPr id="181" name="Google Shape;181;ga6fdbace22_0_109"/>
          <p:cNvSpPr txBox="1">
            <a:spLocks noGrp="1"/>
          </p:cNvSpPr>
          <p:nvPr>
            <p:ph type="body" idx="1"/>
          </p:nvPr>
        </p:nvSpPr>
        <p:spPr>
          <a:xfrm>
            <a:off x="3892950" y="2375475"/>
            <a:ext cx="1358100" cy="1289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fr-FR" sz="20000" b="1"/>
              <a:t>?</a:t>
            </a:r>
            <a:endParaRPr sz="20000" b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a6fdbace22_0_52"/>
          <p:cNvSpPr txBox="1">
            <a:spLocks noGrp="1"/>
          </p:cNvSpPr>
          <p:nvPr>
            <p:ph type="title"/>
          </p:nvPr>
        </p:nvSpPr>
        <p:spPr>
          <a:xfrm>
            <a:off x="1022050" y="319038"/>
            <a:ext cx="73152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6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CONCLUSION</a:t>
            </a:r>
            <a:endParaRPr sz="4600" b="1">
              <a:solidFill>
                <a:srgbClr val="FFFFFF"/>
              </a:solidFill>
            </a:endParaRPr>
          </a:p>
        </p:txBody>
      </p:sp>
      <p:sp>
        <p:nvSpPr>
          <p:cNvPr id="188" name="Google Shape;188;ga6fdbace22_0_52"/>
          <p:cNvSpPr txBox="1">
            <a:spLocks noGrp="1"/>
          </p:cNvSpPr>
          <p:nvPr>
            <p:ph type="body" idx="1"/>
          </p:nvPr>
        </p:nvSpPr>
        <p:spPr>
          <a:xfrm>
            <a:off x="1143000" y="2438400"/>
            <a:ext cx="7315200" cy="3035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★"/>
            </a:pPr>
            <a:r>
              <a:rPr lang="fr-FR" b="1"/>
              <a:t>1 chose que vous avez apprise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b="1"/>
          </a:p>
          <a:p>
            <a:pPr marL="457200" lvl="0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★"/>
            </a:pPr>
            <a:r>
              <a:rPr lang="fr-FR" b="1"/>
              <a:t>1 mission pour vous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b="1"/>
          </a:p>
          <a:p>
            <a:pPr marL="457200" lvl="0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★"/>
            </a:pPr>
            <a:r>
              <a:rPr lang="fr-FR" b="1"/>
              <a:t>MERCI :)</a:t>
            </a:r>
            <a:endParaRPr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-template">
  <a:themeElements>
    <a:clrScheme name="">
      <a:dk1>
        <a:srgbClr val="4D4D4D"/>
      </a:dk1>
      <a:lt1>
        <a:srgbClr val="FFFFFF"/>
      </a:lt1>
      <a:dk2>
        <a:srgbClr val="4D4D4D"/>
      </a:dk2>
      <a:lt2>
        <a:srgbClr val="0757E8"/>
      </a:lt2>
      <a:accent1>
        <a:srgbClr val="3778ED"/>
      </a:accent1>
      <a:accent2>
        <a:srgbClr val="2595FD"/>
      </a:accent2>
      <a:accent3>
        <a:srgbClr val="FFFFFF"/>
      </a:accent3>
      <a:accent4>
        <a:srgbClr val="404040"/>
      </a:accent4>
      <a:accent5>
        <a:srgbClr val="AEBEF4"/>
      </a:accent5>
      <a:accent6>
        <a:srgbClr val="2087E5"/>
      </a:accent6>
      <a:hlink>
        <a:srgbClr val="31B9FD"/>
      </a:hlink>
      <a:folHlink>
        <a:srgbClr val="D1D1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335</Words>
  <Application>Microsoft Office PowerPoint</Application>
  <PresentationFormat>Affichage à l'écran (4:3)</PresentationFormat>
  <Paragraphs>92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Poppins</vt:lpstr>
      <vt:lpstr>Poppins Medium</vt:lpstr>
      <vt:lpstr>Arial</vt:lpstr>
      <vt:lpstr>Helvetica Neue</vt:lpstr>
      <vt:lpstr>powerpoint-template</vt:lpstr>
      <vt:lpstr>Formation communication : Vérifier l’information </vt:lpstr>
      <vt:lpstr>INTRODUCTION</vt:lpstr>
      <vt:lpstr>Petite enquête : vos sources...</vt:lpstr>
      <vt:lpstr>...et où vous vérifiez l’info</vt:lpstr>
      <vt:lpstr>SOMMAIRE</vt:lpstr>
      <vt:lpstr>DÉFINITIONS</vt:lpstr>
      <vt:lpstr>DÉFINITIONS</vt:lpstr>
      <vt:lpstr>2. QUELS RISQUES ?</vt:lpstr>
      <vt:lpstr>3. VRAI OU FAUX ?</vt:lpstr>
      <vt:lpstr>3. VRAI OU FAUX ?</vt:lpstr>
      <vt:lpstr>3. VRAI OU FAUX ?</vt:lpstr>
      <vt:lpstr>4. QUESTIONS A SE POSER</vt:lpstr>
      <vt:lpstr>EN QUI AVOIR CONFIANCE ?</vt:lpstr>
      <vt:lpstr>5. EXEMPLES</vt:lpstr>
      <vt:lpstr>5. Exemples</vt:lpstr>
      <vt:lpstr>5. Exemples</vt:lpstr>
      <vt:lpstr>5. EXEMPLES</vt:lpstr>
      <vt:lpstr>QUESTIONS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communication : Vérifier l’information</dc:title>
  <dc:creator>a.cotte</dc:creator>
  <cp:lastModifiedBy>Mélanie BRISARD</cp:lastModifiedBy>
  <cp:revision>2</cp:revision>
  <dcterms:created xsi:type="dcterms:W3CDTF">2020-10-28T15:19:18Z</dcterms:created>
  <dcterms:modified xsi:type="dcterms:W3CDTF">2021-02-16T15:50:13Z</dcterms:modified>
</cp:coreProperties>
</file>