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2" r:id="rId2"/>
    <p:sldMasterId id="2147483660" r:id="rId3"/>
    <p:sldMasterId id="2147483684" r:id="rId4"/>
  </p:sldMasterIdLst>
  <p:notesMasterIdLst>
    <p:notesMasterId r:id="rId17"/>
  </p:notesMasterIdLst>
  <p:sldIdLst>
    <p:sldId id="256" r:id="rId5"/>
    <p:sldId id="257" r:id="rId6"/>
    <p:sldId id="258" r:id="rId7"/>
    <p:sldId id="266" r:id="rId8"/>
    <p:sldId id="263" r:id="rId9"/>
    <p:sldId id="265" r:id="rId10"/>
    <p:sldId id="264" r:id="rId11"/>
    <p:sldId id="354" r:id="rId12"/>
    <p:sldId id="355" r:id="rId13"/>
    <p:sldId id="349" r:id="rId14"/>
    <p:sldId id="350" r:id="rId15"/>
    <p:sldId id="260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AE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381"/>
  </p:normalViewPr>
  <p:slideViewPr>
    <p:cSldViewPr snapToGrid="0" snapToObjects="1">
      <p:cViewPr varScale="1">
        <p:scale>
          <a:sx n="59" d="100"/>
          <a:sy n="59" d="100"/>
        </p:scale>
        <p:origin x="109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4FDEC1-CB11-49C9-AD76-E424E1BC489E}" type="doc">
      <dgm:prSet loTypeId="urn:microsoft.com/office/officeart/2005/8/layout/radial3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4D368869-A14D-46BB-A6EF-386EF6E252CD}">
      <dgm:prSet phldrT="[Texte]"/>
      <dgm:spPr/>
      <dgm:t>
        <a:bodyPr/>
        <a:lstStyle/>
        <a:p>
          <a:r>
            <a:rPr lang="fr-FR" b="1" i="0" u="none" dirty="0"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Renforcer l’influence de la SC</a:t>
          </a:r>
          <a:endParaRPr lang="fr-FR" dirty="0"/>
        </a:p>
      </dgm:t>
    </dgm:pt>
    <dgm:pt modelId="{571C60A9-14A3-4583-B6C4-F69954A61BEF}" type="parTrans" cxnId="{FA9A58E7-EB81-4A2D-80F9-F9B5B4B1DF20}">
      <dgm:prSet/>
      <dgm:spPr/>
      <dgm:t>
        <a:bodyPr/>
        <a:lstStyle/>
        <a:p>
          <a:endParaRPr lang="fr-FR"/>
        </a:p>
      </dgm:t>
    </dgm:pt>
    <dgm:pt modelId="{564DBDDB-9B5E-4D57-A7D7-A87C57EF988E}" type="sibTrans" cxnId="{FA9A58E7-EB81-4A2D-80F9-F9B5B4B1DF20}">
      <dgm:prSet/>
      <dgm:spPr/>
      <dgm:t>
        <a:bodyPr/>
        <a:lstStyle/>
        <a:p>
          <a:endParaRPr lang="fr-FR"/>
        </a:p>
      </dgm:t>
    </dgm:pt>
    <dgm:pt modelId="{FBB934A9-3C56-419F-83AF-6CD743D57C09}">
      <dgm:prSet/>
      <dgm:spPr/>
      <dgm:t>
        <a:bodyPr/>
        <a:lstStyle/>
        <a:p>
          <a:r>
            <a:rPr lang="fr-FR" b="1" i="0" u="none" dirty="0"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Doter la SC d’un agenda de travail dans la vision de la CSU</a:t>
          </a:r>
          <a:endParaRPr lang="fr-FR" dirty="0"/>
        </a:p>
      </dgm:t>
    </dgm:pt>
    <dgm:pt modelId="{CCB551CB-766A-4A2D-8139-1242B635C1AC}" type="parTrans" cxnId="{6A899F73-E6D0-43F1-B855-D8DFCD1605FC}">
      <dgm:prSet/>
      <dgm:spPr/>
      <dgm:t>
        <a:bodyPr/>
        <a:lstStyle/>
        <a:p>
          <a:endParaRPr lang="fr-FR"/>
        </a:p>
      </dgm:t>
    </dgm:pt>
    <dgm:pt modelId="{BF07CE52-4252-4354-91BA-5AF4C2B127BC}" type="sibTrans" cxnId="{6A899F73-E6D0-43F1-B855-D8DFCD1605FC}">
      <dgm:prSet/>
      <dgm:spPr/>
      <dgm:t>
        <a:bodyPr/>
        <a:lstStyle/>
        <a:p>
          <a:endParaRPr lang="fr-FR"/>
        </a:p>
      </dgm:t>
    </dgm:pt>
    <dgm:pt modelId="{78C261A9-E70C-4795-9331-62BAA0D82F08}">
      <dgm:prSet phldrT="[Texte]"/>
      <dgm:spPr/>
      <dgm:t>
        <a:bodyPr/>
        <a:lstStyle/>
        <a:p>
          <a:r>
            <a:rPr lang="fr-FR" b="1" i="0" u="none" dirty="0">
              <a:latin typeface="Avenir LT Std 35 Light" panose="020B0402020203020204" pitchFamily="34" charset="0"/>
            </a:rPr>
            <a:t>Appuyer une démarche d’harmonisation des interventions communautaires</a:t>
          </a:r>
          <a:endParaRPr lang="fr-FR" b="1" dirty="0"/>
        </a:p>
      </dgm:t>
    </dgm:pt>
    <dgm:pt modelId="{9C507C84-D999-466B-9AFF-573913082F1F}" type="parTrans" cxnId="{3068D329-EEE8-482D-8D90-D9A2820AC619}">
      <dgm:prSet/>
      <dgm:spPr/>
      <dgm:t>
        <a:bodyPr/>
        <a:lstStyle/>
        <a:p>
          <a:endParaRPr lang="fr-FR"/>
        </a:p>
      </dgm:t>
    </dgm:pt>
    <dgm:pt modelId="{FFCA879A-F84A-4620-8B01-5E57A89FDE48}" type="sibTrans" cxnId="{3068D329-EEE8-482D-8D90-D9A2820AC619}">
      <dgm:prSet/>
      <dgm:spPr/>
      <dgm:t>
        <a:bodyPr/>
        <a:lstStyle/>
        <a:p>
          <a:endParaRPr lang="fr-FR"/>
        </a:p>
      </dgm:t>
    </dgm:pt>
    <dgm:pt modelId="{EB4EA8D7-F8AC-49A0-BE2E-F9EF81893BCB}">
      <dgm:prSet phldrT="[Texte]"/>
      <dgm:spPr/>
      <dgm:t>
        <a:bodyPr/>
        <a:lstStyle/>
        <a:p>
          <a:r>
            <a:rPr lang="fr-FR" b="1" i="0" u="none" dirty="0"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Améliorer la coordination du contrôle citoyen des acteurs de la SC</a:t>
          </a:r>
          <a:endParaRPr lang="fr-FR" dirty="0"/>
        </a:p>
      </dgm:t>
    </dgm:pt>
    <dgm:pt modelId="{C3842069-E7F3-42BA-A896-75CD5AEF3834}" type="parTrans" cxnId="{D8F0C649-5329-4A7C-BA35-AE2A756580BB}">
      <dgm:prSet/>
      <dgm:spPr/>
      <dgm:t>
        <a:bodyPr/>
        <a:lstStyle/>
        <a:p>
          <a:endParaRPr lang="fr-FR"/>
        </a:p>
      </dgm:t>
    </dgm:pt>
    <dgm:pt modelId="{6A008F79-B539-4622-BF8C-A8138A1A6B9C}" type="sibTrans" cxnId="{D8F0C649-5329-4A7C-BA35-AE2A756580BB}">
      <dgm:prSet/>
      <dgm:spPr/>
      <dgm:t>
        <a:bodyPr/>
        <a:lstStyle/>
        <a:p>
          <a:endParaRPr lang="fr-FR"/>
        </a:p>
      </dgm:t>
    </dgm:pt>
    <dgm:pt modelId="{B1B5963D-69D1-4D56-955B-B525B94635F5}" type="pres">
      <dgm:prSet presAssocID="{D64FDEC1-CB11-49C9-AD76-E424E1BC489E}" presName="composite" presStyleCnt="0">
        <dgm:presLayoutVars>
          <dgm:chMax val="1"/>
          <dgm:dir/>
          <dgm:resizeHandles val="exact"/>
        </dgm:presLayoutVars>
      </dgm:prSet>
      <dgm:spPr/>
    </dgm:pt>
    <dgm:pt modelId="{DADF4846-C20E-4CDC-AFFD-20842B145CF5}" type="pres">
      <dgm:prSet presAssocID="{D64FDEC1-CB11-49C9-AD76-E424E1BC489E}" presName="radial" presStyleCnt="0">
        <dgm:presLayoutVars>
          <dgm:animLvl val="ctr"/>
        </dgm:presLayoutVars>
      </dgm:prSet>
      <dgm:spPr/>
    </dgm:pt>
    <dgm:pt modelId="{CC1C3173-8ACC-4F3A-A252-80CC591C5C14}" type="pres">
      <dgm:prSet presAssocID="{4D368869-A14D-46BB-A6EF-386EF6E252CD}" presName="centerShape" presStyleLbl="vennNode1" presStyleIdx="0" presStyleCnt="4"/>
      <dgm:spPr/>
    </dgm:pt>
    <dgm:pt modelId="{CEE8A3B2-6C75-4D9C-A9B6-D10E22A94806}" type="pres">
      <dgm:prSet presAssocID="{FBB934A9-3C56-419F-83AF-6CD743D57C09}" presName="node" presStyleLbl="vennNode1" presStyleIdx="1" presStyleCnt="4" custScaleX="200220" custScaleY="116395">
        <dgm:presLayoutVars>
          <dgm:bulletEnabled val="1"/>
        </dgm:presLayoutVars>
      </dgm:prSet>
      <dgm:spPr/>
    </dgm:pt>
    <dgm:pt modelId="{9283858A-472A-4E92-B503-C6C6BCAEA590}" type="pres">
      <dgm:prSet presAssocID="{78C261A9-E70C-4795-9331-62BAA0D82F08}" presName="node" presStyleLbl="vennNode1" presStyleIdx="2" presStyleCnt="4" custScaleX="194782" custScaleY="167346" custRadScaleRad="124129" custRadScaleInc="-4420">
        <dgm:presLayoutVars>
          <dgm:bulletEnabled val="1"/>
        </dgm:presLayoutVars>
      </dgm:prSet>
      <dgm:spPr/>
    </dgm:pt>
    <dgm:pt modelId="{4B8E9F08-0020-4B28-A81C-DE637CED1A9B}" type="pres">
      <dgm:prSet presAssocID="{EB4EA8D7-F8AC-49A0-BE2E-F9EF81893BCB}" presName="node" presStyleLbl="vennNode1" presStyleIdx="3" presStyleCnt="4" custScaleX="173505" custScaleY="172522" custRadScaleRad="129189" custRadScaleInc="3790">
        <dgm:presLayoutVars>
          <dgm:bulletEnabled val="1"/>
        </dgm:presLayoutVars>
      </dgm:prSet>
      <dgm:spPr/>
    </dgm:pt>
  </dgm:ptLst>
  <dgm:cxnLst>
    <dgm:cxn modelId="{0C35591C-3F50-46F9-BF4D-4E66F5A09E46}" type="presOf" srcId="{78C261A9-E70C-4795-9331-62BAA0D82F08}" destId="{9283858A-472A-4E92-B503-C6C6BCAEA590}" srcOrd="0" destOrd="0" presId="urn:microsoft.com/office/officeart/2005/8/layout/radial3"/>
    <dgm:cxn modelId="{3068D329-EEE8-482D-8D90-D9A2820AC619}" srcId="{4D368869-A14D-46BB-A6EF-386EF6E252CD}" destId="{78C261A9-E70C-4795-9331-62BAA0D82F08}" srcOrd="1" destOrd="0" parTransId="{9C507C84-D999-466B-9AFF-573913082F1F}" sibTransId="{FFCA879A-F84A-4620-8B01-5E57A89FDE48}"/>
    <dgm:cxn modelId="{D8F0C649-5329-4A7C-BA35-AE2A756580BB}" srcId="{4D368869-A14D-46BB-A6EF-386EF6E252CD}" destId="{EB4EA8D7-F8AC-49A0-BE2E-F9EF81893BCB}" srcOrd="2" destOrd="0" parTransId="{C3842069-E7F3-42BA-A896-75CD5AEF3834}" sibTransId="{6A008F79-B539-4622-BF8C-A8138A1A6B9C}"/>
    <dgm:cxn modelId="{6A899F73-E6D0-43F1-B855-D8DFCD1605FC}" srcId="{4D368869-A14D-46BB-A6EF-386EF6E252CD}" destId="{FBB934A9-3C56-419F-83AF-6CD743D57C09}" srcOrd="0" destOrd="0" parTransId="{CCB551CB-766A-4A2D-8139-1242B635C1AC}" sibTransId="{BF07CE52-4252-4354-91BA-5AF4C2B127BC}"/>
    <dgm:cxn modelId="{60E4FD7D-B2D3-4036-9212-5CBBD7F80BAA}" type="presOf" srcId="{4D368869-A14D-46BB-A6EF-386EF6E252CD}" destId="{CC1C3173-8ACC-4F3A-A252-80CC591C5C14}" srcOrd="0" destOrd="0" presId="urn:microsoft.com/office/officeart/2005/8/layout/radial3"/>
    <dgm:cxn modelId="{06358180-68EE-4C43-93B6-5B2B9EDE11D7}" type="presOf" srcId="{FBB934A9-3C56-419F-83AF-6CD743D57C09}" destId="{CEE8A3B2-6C75-4D9C-A9B6-D10E22A94806}" srcOrd="0" destOrd="0" presId="urn:microsoft.com/office/officeart/2005/8/layout/radial3"/>
    <dgm:cxn modelId="{7832A5C1-1FE1-452D-A3DB-F4D81DDAF29A}" type="presOf" srcId="{D64FDEC1-CB11-49C9-AD76-E424E1BC489E}" destId="{B1B5963D-69D1-4D56-955B-B525B94635F5}" srcOrd="0" destOrd="0" presId="urn:microsoft.com/office/officeart/2005/8/layout/radial3"/>
    <dgm:cxn modelId="{5D734BC8-CFD6-4D5D-BF1A-F5F0B92ED7A5}" type="presOf" srcId="{EB4EA8D7-F8AC-49A0-BE2E-F9EF81893BCB}" destId="{4B8E9F08-0020-4B28-A81C-DE637CED1A9B}" srcOrd="0" destOrd="0" presId="urn:microsoft.com/office/officeart/2005/8/layout/radial3"/>
    <dgm:cxn modelId="{FA9A58E7-EB81-4A2D-80F9-F9B5B4B1DF20}" srcId="{D64FDEC1-CB11-49C9-AD76-E424E1BC489E}" destId="{4D368869-A14D-46BB-A6EF-386EF6E252CD}" srcOrd="0" destOrd="0" parTransId="{571C60A9-14A3-4583-B6C4-F69954A61BEF}" sibTransId="{564DBDDB-9B5E-4D57-A7D7-A87C57EF988E}"/>
    <dgm:cxn modelId="{3EDAA737-F036-403F-AF1B-3E3A768E690C}" type="presParOf" srcId="{B1B5963D-69D1-4D56-955B-B525B94635F5}" destId="{DADF4846-C20E-4CDC-AFFD-20842B145CF5}" srcOrd="0" destOrd="0" presId="urn:microsoft.com/office/officeart/2005/8/layout/radial3"/>
    <dgm:cxn modelId="{69FEF313-4215-4DFE-B003-09E58C87A04B}" type="presParOf" srcId="{DADF4846-C20E-4CDC-AFFD-20842B145CF5}" destId="{CC1C3173-8ACC-4F3A-A252-80CC591C5C14}" srcOrd="0" destOrd="0" presId="urn:microsoft.com/office/officeart/2005/8/layout/radial3"/>
    <dgm:cxn modelId="{143DC74F-DE41-4D5F-8663-EF2B6E00E7D6}" type="presParOf" srcId="{DADF4846-C20E-4CDC-AFFD-20842B145CF5}" destId="{CEE8A3B2-6C75-4D9C-A9B6-D10E22A94806}" srcOrd="1" destOrd="0" presId="urn:microsoft.com/office/officeart/2005/8/layout/radial3"/>
    <dgm:cxn modelId="{26C08196-90ED-45B4-8C61-ACBD21B8EE1D}" type="presParOf" srcId="{DADF4846-C20E-4CDC-AFFD-20842B145CF5}" destId="{9283858A-472A-4E92-B503-C6C6BCAEA590}" srcOrd="2" destOrd="0" presId="urn:microsoft.com/office/officeart/2005/8/layout/radial3"/>
    <dgm:cxn modelId="{26BA0ACB-A00C-4233-A3A4-9C0563CD7642}" type="presParOf" srcId="{DADF4846-C20E-4CDC-AFFD-20842B145CF5}" destId="{4B8E9F08-0020-4B28-A81C-DE637CED1A9B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1C3173-8ACC-4F3A-A252-80CC591C5C14}">
      <dsp:nvSpPr>
        <dsp:cNvPr id="0" name=""/>
        <dsp:cNvSpPr/>
      </dsp:nvSpPr>
      <dsp:spPr>
        <a:xfrm>
          <a:off x="2388433" y="1130058"/>
          <a:ext cx="2780108" cy="27801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400" b="1" i="0" u="none" kern="1200" dirty="0"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Renforcer l’influence de la SC</a:t>
          </a:r>
          <a:endParaRPr lang="fr-FR" sz="3400" kern="1200" dirty="0"/>
        </a:p>
      </dsp:txBody>
      <dsp:txXfrm>
        <a:off x="2795570" y="1537195"/>
        <a:ext cx="1965834" cy="1965834"/>
      </dsp:txXfrm>
    </dsp:sp>
    <dsp:sp modelId="{CEE8A3B2-6C75-4D9C-A9B6-D10E22A94806}">
      <dsp:nvSpPr>
        <dsp:cNvPr id="0" name=""/>
        <dsp:cNvSpPr/>
      </dsp:nvSpPr>
      <dsp:spPr>
        <a:xfrm>
          <a:off x="2386904" y="-97584"/>
          <a:ext cx="2783166" cy="1617953"/>
        </a:xfrm>
        <a:prstGeom prst="ellipse">
          <a:avLst/>
        </a:prstGeom>
        <a:solidFill>
          <a:schemeClr val="accent2">
            <a:alpha val="50000"/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u="none" kern="1200" dirty="0"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Doter la SC d’un agenda de travail dans la vision de la CSU</a:t>
          </a:r>
          <a:endParaRPr lang="fr-FR" sz="1900" kern="1200" dirty="0"/>
        </a:p>
      </dsp:txBody>
      <dsp:txXfrm>
        <a:off x="2794489" y="139360"/>
        <a:ext cx="1967996" cy="1144065"/>
      </dsp:txXfrm>
    </dsp:sp>
    <dsp:sp modelId="{9283858A-472A-4E92-B503-C6C6BCAEA590}">
      <dsp:nvSpPr>
        <dsp:cNvPr id="0" name=""/>
        <dsp:cNvSpPr/>
      </dsp:nvSpPr>
      <dsp:spPr>
        <a:xfrm>
          <a:off x="4464499" y="2261372"/>
          <a:ext cx="2707575" cy="2326199"/>
        </a:xfrm>
        <a:prstGeom prst="ellipse">
          <a:avLst/>
        </a:prstGeom>
        <a:solidFill>
          <a:schemeClr val="accent2">
            <a:alpha val="50000"/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u="none" kern="1200" dirty="0">
              <a:latin typeface="Avenir LT Std 35 Light" panose="020B0402020203020204" pitchFamily="34" charset="0"/>
            </a:rPr>
            <a:t>Appuyer une démarche d’harmonisation des interventions communautaires</a:t>
          </a:r>
          <a:endParaRPr lang="fr-FR" sz="1900" b="1" kern="1200" dirty="0"/>
        </a:p>
      </dsp:txBody>
      <dsp:txXfrm>
        <a:off x="4861014" y="2602036"/>
        <a:ext cx="1914545" cy="1644871"/>
      </dsp:txXfrm>
    </dsp:sp>
    <dsp:sp modelId="{4B8E9F08-0020-4B28-A81C-DE637CED1A9B}">
      <dsp:nvSpPr>
        <dsp:cNvPr id="0" name=""/>
        <dsp:cNvSpPr/>
      </dsp:nvSpPr>
      <dsp:spPr>
        <a:xfrm>
          <a:off x="462697" y="2225398"/>
          <a:ext cx="2411813" cy="2398149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u="none" kern="1200" dirty="0"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Améliorer la coordination du contrôle citoyen des acteurs de la SC</a:t>
          </a:r>
          <a:endParaRPr lang="fr-FR" sz="1900" kern="1200" dirty="0"/>
        </a:p>
      </dsp:txBody>
      <dsp:txXfrm>
        <a:off x="815899" y="2576599"/>
        <a:ext cx="1705409" cy="1695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22D2A-E0BF-4248-A678-78A663D0835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66079-0624-7A4D-B314-80C60BAC57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76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3. L’IS CDG comporte trois composantes qui se renforcent mutuellement : 1) un programme d’assistance technique à court terme, 2) Le renforcement des capacités à long terme des réseaux de populations clés et vulnérables, 3) six Plateformes Régionales de communication et de coordination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66079-0624-7A4D-B314-80C60BAC57B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601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66079-0624-7A4D-B314-80C60BAC57B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914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>
            <a:extLst>
              <a:ext uri="{FF2B5EF4-FFF2-40B4-BE49-F238E27FC236}">
                <a16:creationId xmlns:a16="http://schemas.microsoft.com/office/drawing/2014/main" id="{02EFA813-27BF-5442-B7B6-29F8FA0F0F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2536" cy="384842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96A9CBF-48D7-B04F-93C5-06BCFFF824D3}"/>
              </a:ext>
            </a:extLst>
          </p:cNvPr>
          <p:cNvSpPr/>
          <p:nvPr userDrawn="1"/>
        </p:nvSpPr>
        <p:spPr>
          <a:xfrm>
            <a:off x="2285998" y="5757854"/>
            <a:ext cx="9906002" cy="1100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92251C-1004-E047-BA25-5B348DF4F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199" y="4308380"/>
            <a:ext cx="7924799" cy="1655762"/>
          </a:xfrm>
        </p:spPr>
        <p:txBody>
          <a:bodyPr/>
          <a:lstStyle>
            <a:lvl1pPr marL="0" indent="0" algn="ctr">
              <a:buNone/>
              <a:defRPr sz="2400">
                <a:latin typeface="Avenir Book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83DB2A-6783-1147-8F15-D4508B2A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603-1A36-8043-B5BE-AE014C9125C9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5C802B-7F65-0F49-9B7B-966C94483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8418A-E088-3843-A822-24EA16CF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6CCAD9-3FD7-F749-B101-873B8B078B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060" y="3875554"/>
            <a:ext cx="2193539" cy="277891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104E2CD-6F60-D848-A825-565D8F40E3CF}"/>
              </a:ext>
            </a:extLst>
          </p:cNvPr>
          <p:cNvSpPr/>
          <p:nvPr userDrawn="1"/>
        </p:nvSpPr>
        <p:spPr>
          <a:xfrm>
            <a:off x="17746" y="13565"/>
            <a:ext cx="12194790" cy="3848423"/>
          </a:xfrm>
          <a:prstGeom prst="rect">
            <a:avLst/>
          </a:prstGeom>
          <a:solidFill>
            <a:srgbClr val="88AE17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018D88-246E-A14D-868C-06DC90AD1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77397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Geneva" panose="020B0503030404040204" pitchFamily="34" charset="0"/>
                <a:ea typeface="Geneva" panose="020B050303040404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2591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51D19-2C0B-AD4C-A0CC-60D35F402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8AE17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C58379-CCF3-6D45-A4B9-EEC92805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88AE17"/>
              </a:buClr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BFCF97-FF99-E648-9F62-6F9B53F5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F5A89-BC3B-F745-A9AE-72C2C45708BF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AB1707-FF70-1245-BC09-91303D74F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DE5B9A-86A1-C242-A124-3755D5C29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68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28A24-38F8-CD4C-A36E-AC118AF01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035990-7AEB-B340-9DC7-B0C25F39D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961A90-E683-AF4E-A168-9D3517BE8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310A-FA66-6542-8944-AC995F003674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5F59E7-E566-2E40-8DB1-B07D82EB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CD0D10-C684-D742-8DB9-98D19C0F1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75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96C5A2-EF18-1D4B-8662-0C39DCEF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CD467D-99CD-4F46-930A-9D49F99848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4204A8-8E68-8642-889D-E7BDF011A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E7C56D-1E99-BD46-BD71-C172C7ABF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24C1-8BB2-424B-8CD7-4A4BA1DBCC80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3FB325-5916-414A-B74E-CF0439B5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39BEEA-BA64-B747-AAF1-A3C053512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32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78F320-7776-0A44-9F9F-177424A8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31473B-8984-9D4A-AD59-1F7734D1B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2F03BD-9350-094D-93DD-000A7CF00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2C49E09-7A58-8645-A980-7E50779AD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E8C833-E899-8E4E-84A1-46BFD398E3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2C018A8-EFC4-F646-9608-E34870720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EB10-6BDC-4A46-9462-AA534DF2C526}" type="datetime1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E3A973-3F79-9549-A670-8FA336BB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B5B45C2-8EF2-E647-8637-24F891CF6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52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C2EE2-F015-2946-BC30-AB7550D45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98A2E6-3583-8F47-BC74-767A2FBD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6884-2367-2F4C-9EAF-66FC987ECB50}" type="datetime1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35F8C23-D85F-E64D-8D39-E6B32066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479F2B-AF8F-BE49-ACB7-95012159A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244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82B222-A82A-AB4C-90BD-592A4B54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58BD-791C-2548-AFAA-6C9592410539}" type="datetime1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926A900-32A7-0F4B-A47B-6EFAC747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326355-B3C2-E045-894E-7A309AEF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20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168A5-B47B-F74C-B825-30CBC3D3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E79F2D-5FA9-F945-B162-3D3EFB83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F38E89-FBD6-A744-8423-E6EA94843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DB140B-787E-8840-9E7A-865ECF1E5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A3E0-4D6E-D643-B931-A0330027B842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5FBE1A-5750-EF43-A832-84C68AB9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11EEE6-ECA0-D448-B8BE-52E9C6B8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08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9741F-73A4-CA43-BD5E-15CF298F4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EFC42C-3E76-E94F-8CAC-AE1C6138A8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B97C7D-5679-B949-A1C1-F1BF3CC271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A9748B-AD68-034C-AE59-37AD96B2D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EF0-C46F-4742-8C01-9A3C308AD46A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482B68-3FEB-C348-994C-6EAC7D1E5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22D26A-8C37-1244-8921-6CB63195C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34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BD2927-1E14-0D4A-9AA5-9D44BCF67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57A9BE-AB5C-714E-A21A-DE3D8FBF6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9AB0B-42A6-EE42-9141-027B90FA0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5F7D-AFD0-0F49-9F59-68EDE3E61EB6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CAD2F-6757-134F-B445-0F53362E6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8BBD4A-AD6F-F24E-B64B-2B531A5DF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99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B2CF08-85BE-D649-B328-5E2C74BC6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00B539-62BA-B74C-9928-828DC5489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55FF13-C905-064F-B35F-669174BB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C0FD8-7AE4-BF4D-8097-1D596CA510EB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918D0F-DA51-EF4E-AB67-396C13D1B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2AEBC8-7C97-604B-8BAB-CF3D27F35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094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B5ACCF-9655-594A-886A-1F1C799F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6552E4-EE96-F24E-9A83-21BB74232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CA953F-3BB0-204F-8A3E-1AB43CF57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5024-CE55-0647-B2E1-C02423B9BC04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11674A-EB24-7B42-B3A0-3115AC66D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485532-3BF5-274D-80C7-82AD416A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490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AC9320-3BF5-1D4C-A623-6DE359D0B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7619D-242B-A94C-9CAE-2A28549EC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DE6B83-506A-6541-94FA-D50FD573D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69E4-D804-4049-9E94-66C90FCB8C1B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0FE82A-C184-974F-978F-956ADDEB4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68021F-6653-0749-AA6E-DE123307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918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CD359-1460-A641-9625-5DDBDC8F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44550D-99FA-324B-BB1A-4B1907956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A8FFEC-9047-A24B-A380-D0934E4F3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27E382-263D-0240-8185-89AE950E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BA077-9D32-7348-8EC8-1A3E344F8E71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AE844C-CD55-314B-A50F-C783C1465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AE9CB7-CB1C-BD47-B22E-D801F8D0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664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BA778-EEBC-964B-987E-02584508F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6B0CD7-03AA-F84F-939C-424BC4954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C4C3C9-E51E-CA4C-A3C0-BCF03C9D0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ACA8614-1449-CC45-9702-BBB793F8B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7DE7EE0-421D-0B42-B568-D40C5F5A2B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600148-BE5B-DE4B-AE0D-FD913C32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0C1B7-F21A-324A-8809-00365441382D}" type="datetime1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83331BB-4256-1841-9E27-6DF61A334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5B781D0-BE82-E54F-99FD-AD8CE5EC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591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01BEC-9987-6741-ABDA-5E00DBCA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20089A-4948-CC43-B400-5FDFE7442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A056-1D4F-D64F-822F-8125EBA5C9D8}" type="datetime1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50E62D-E3CE-B54D-9CA0-EBFFEAF8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0482D1-8D1D-8143-BB96-B6018DF3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209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98739C-ABD9-014E-8462-99CAFD358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C9D2-4A95-FC4B-9D30-562177D18F04}" type="datetime1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16C66F7-7CA7-B740-BE1E-B510E00A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472D9A-D3FE-3B44-9364-809CB85E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465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81B0B6-EF3A-094E-A712-109717E55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EA321A-B633-4D4D-981C-AEC56C84B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C8B7A4-CF4C-2445-823B-F76FA380A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BEB542-292A-EB40-A386-A588188DA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2F55-194C-0F42-890A-643A008C0653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86208F-4644-F44B-857A-EA5E9B42D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93039B-9337-A941-B83D-3A00E14A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963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E1D791-A486-0447-A3CC-CE1098F9E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B060876-83B6-114D-A67F-BC6665289D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E6862-F2C1-D142-AA5B-1316421E4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8C549D-409C-174C-BB4D-27D8CB77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F9A7-8487-544A-A6A3-6BD2CC08A9F6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1E78F3-67D3-1641-A8E5-BFBF434E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A65457-9A3A-0349-939E-355356341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43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61FD4-447C-3F4E-BC7D-3ED932499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1DA2D3-F2DE-0645-9544-0CBD7AFAE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AD8EBF-69BC-5C4F-B7C1-5D03D532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F0EA-0503-1341-A139-E09D51088207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A2C800-FA52-2444-9EB9-74AF882C2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CE9A27-075E-4546-A847-0E50BB1A6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833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A795C5-9DDF-2F47-B8E4-0C075EDF1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FF858A-10CE-334A-876F-A63860866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5E4BF1-CF2B-494B-BDB3-DD9D9B486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D6D5-644E-6A4E-8CD3-A2D4582C777F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922D6F-DD26-0349-9D34-2F577BA91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BAA7C-56C1-4344-872E-021173C3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792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4A2B66-E00E-F547-8709-A44376CF4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C45AAB-C549-AD48-B7DC-01AC1D717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96B8C5-6A00-F94F-B7C7-91941909B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CF3B-C760-8C46-9C7A-8BC629B545D4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F6991E-8271-0146-BA2A-0FFAAA865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F4B99B-4312-D743-AE5E-96F677114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336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1EE26-54DE-7849-BCDF-C2846D6B0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494F89-F003-1140-8C26-1AFB7C922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DE8575-0CDA-5345-BC2F-20E24ED1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D6BA-5056-1741-B787-AF605E7B906F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80EB81-2F58-F24C-AFB8-E9382CEB8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532FE7-E357-7C43-BF98-2DCDDF225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817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F64CAD-EA3D-AE44-9EC6-7F8C153BA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1021B8-BD75-BF49-904E-DE7D5D297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A2915A-4A76-AA4B-B65F-E43CB3B86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D7FC-8EC3-3F40-8905-74C5C07394B8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AA3F35-0794-6A45-8A90-2969DD00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835165-1ED9-284A-967D-98506194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713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661F7E-6DA2-6C4B-913E-01C12D4E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D4AF9B-72BE-B04F-BC0F-DAC3FDA3B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6C2EA6-59E5-8940-84D2-393D64732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0D93B2-CBE7-AD4B-BCA1-4A65C23D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03C1-FB6E-4B48-8171-318E891273F6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FF1021-A1FF-CA49-AA9D-881F1719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CBFF6E-98C0-5C43-B65B-FDD39015E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211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CDC62D-4640-234F-8287-B404405EB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8D3844-4E42-3A44-B57F-53014784B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620817-0DDF-8049-BB70-1D98F0E7C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1DD61A-A9AE-3947-B4A7-3B42E3C6A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8F0EEC4-13ED-C140-B835-3406CA6BD3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51097E-E769-EC43-A63C-8DB5DD382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B12C5-1787-1347-97E2-4E0E98EA89E6}" type="datetime1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C541E06-A87A-EE4D-9DE4-E744C56F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59B5C-FD42-0E48-AC34-96714B18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809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1CF63-6CFB-8448-9845-60BD0FBB1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D5E1BEE-D684-9745-A89C-984207E10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B9AB-7C06-F849-B6E6-BB92BF5934E7}" type="datetime1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DCC6E2-0A32-C349-9E5E-37576153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BA2241-E459-A54F-8871-17B68636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2600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264034-F17F-1D46-BBDD-7933C351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B0C25-7128-6F49-AC7E-0F696B85507F}" type="datetime1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20FEEE2-E195-6145-A574-FA7EFE5B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7DE010-E855-BD4C-904C-D84CC773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002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540E4-09C3-5C4E-9ED3-9318E596C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D86C79-25AF-0D43-82BE-0E681780A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FDDBA7-F33C-0A46-9EE7-F9660D982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8FA646-D206-2C45-8281-A2EC2D2E4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2C32-2A3D-E44C-B45F-233613920EC3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13D4EB-1316-2E48-B915-2D92EB1C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575316-DA47-7046-8575-0226E1FE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013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17906D-4931-FB43-8482-8541D6A1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902119A-22A6-D145-A401-7145016F51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05A6D1-A768-DC4C-8B36-774C0D94E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41CA15-DEA9-2B4C-9B7D-5B36F59C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C49B-675F-2F4C-91D3-6D8443988A7C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6AC4F8-24A9-F246-B616-4667FFE9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4ED424-6CF3-614C-A094-26D96CB0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868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D29E3-674F-4044-86AE-2301CAF4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3E8FBD-4B04-EC4E-A372-558CA8219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9DEE0-2583-1E43-8118-1810210C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6DB00-1CEB-774D-AD63-CB9FE4AEABFB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35BC0B-3A31-2546-9EB9-A000AE9A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F86048-06B2-C94B-AF08-C987BC02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339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6D578F-022A-3B44-91CD-3ECAF64E25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E8C77F-00D9-1642-835A-6277662D5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2D7040-1F9D-CD4B-B802-0A736AD9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44A7-5DC2-034C-93D9-C8D7753C0F58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BFD9AD-13E0-A143-8B5A-6580725BB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29088E-EA52-C048-8155-3B8EF421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716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5341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l">
              <a:buFont typeface="+mj-lt"/>
              <a:buNone/>
              <a:defRPr>
                <a:solidFill>
                  <a:srgbClr val="6699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840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413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857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018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2393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7830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0942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7368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4888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76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B0479F-D2E9-2342-A68B-3181E8979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87FD65-A454-4D4E-9019-DBF685F0E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D60ECE-9EDD-3E40-B752-F636D94E4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289C-7FED-8C4F-9A5D-D6F995F92510}" type="datetime1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46DD8C-85C0-FD4B-B232-3047FC0C4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DCF4E-FB07-4641-A562-CD52EB32165D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F097B118-CFF2-AA41-AAAE-CFE138CE3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595662B-7009-BC40-92DA-5CCFC306112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444793" y="5714774"/>
            <a:ext cx="794641" cy="1006701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E6AF74B-5179-B540-94FC-ECBC73A78E59}"/>
              </a:ext>
            </a:extLst>
          </p:cNvPr>
          <p:cNvCxnSpPr/>
          <p:nvPr userDrawn="1"/>
        </p:nvCxnSpPr>
        <p:spPr>
          <a:xfrm>
            <a:off x="542364" y="6176963"/>
            <a:ext cx="4796118" cy="0"/>
          </a:xfrm>
          <a:prstGeom prst="line">
            <a:avLst/>
          </a:prstGeom>
          <a:ln w="38100">
            <a:solidFill>
              <a:srgbClr val="88AE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F1C03F2-D21C-B041-BCFD-49AD473EF3C8}"/>
              </a:ext>
            </a:extLst>
          </p:cNvPr>
          <p:cNvCxnSpPr>
            <a:cxnSpLocks/>
          </p:cNvCxnSpPr>
          <p:nvPr userDrawn="1"/>
        </p:nvCxnSpPr>
        <p:spPr>
          <a:xfrm>
            <a:off x="6239434" y="6176963"/>
            <a:ext cx="5365378" cy="0"/>
          </a:xfrm>
          <a:prstGeom prst="line">
            <a:avLst/>
          </a:prstGeom>
          <a:ln w="38100">
            <a:solidFill>
              <a:srgbClr val="88AE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eneva" panose="020B0503030404040204" pitchFamily="34" charset="0"/>
          <a:ea typeface="Geneva" panose="020B05030304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424DF0-4F08-4E4E-93A2-CFECAA0E8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DC333D-6DC7-BB4E-BF12-0DE728D11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983EA8-46CC-5B45-9E14-F8D3AE479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CF25-CEA8-AB48-81AA-EF12E2000193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F8A45-6D30-BA41-AC6C-3A0CDFF62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7E6870-9426-E648-B5E1-CD9DBF9BA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E17F5-8A8E-9F49-A901-A36CFF15167F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0CF234-FB43-AF4F-A29D-BCCCB6C1157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44793" y="5714774"/>
            <a:ext cx="794641" cy="100670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701C8B9-EE55-2C4C-B1A6-54CD66FA1C5E}"/>
              </a:ext>
            </a:extLst>
          </p:cNvPr>
          <p:cNvCxnSpPr/>
          <p:nvPr userDrawn="1"/>
        </p:nvCxnSpPr>
        <p:spPr>
          <a:xfrm>
            <a:off x="542364" y="6176963"/>
            <a:ext cx="4796118" cy="0"/>
          </a:xfrm>
          <a:prstGeom prst="line">
            <a:avLst/>
          </a:prstGeom>
          <a:ln w="38100">
            <a:solidFill>
              <a:srgbClr val="88AE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11F7747-48DA-5A46-963A-B06366185487}"/>
              </a:ext>
            </a:extLst>
          </p:cNvPr>
          <p:cNvCxnSpPr>
            <a:cxnSpLocks/>
          </p:cNvCxnSpPr>
          <p:nvPr userDrawn="1"/>
        </p:nvCxnSpPr>
        <p:spPr>
          <a:xfrm>
            <a:off x="6239434" y="6176963"/>
            <a:ext cx="5365378" cy="0"/>
          </a:xfrm>
          <a:prstGeom prst="line">
            <a:avLst/>
          </a:prstGeom>
          <a:ln w="38100">
            <a:solidFill>
              <a:srgbClr val="88AE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46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D0CA9C4-A1C8-FD43-8F0B-4A1224EB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690D06-1914-7643-AE93-660EA77F9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AAD894-4CF7-6B42-B152-DFF4F90F37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B4693-768D-DB4D-9DB5-E3DFD7EB51AF}" type="datetime1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55C943-D721-4B4E-9FD0-F0518DB54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7D4411-13A0-CF42-9095-896D86882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E1373-1A04-2B4C-9244-05148B20FE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25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7108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>
                <a:latin typeface="Avenir LT Std 65 Medium"/>
              </a:rPr>
              <a:t>LA SANTE POUR TOUS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766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 OUAGADOUGOU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15BA4-68B5-46B0-99E3-18208FDB34F8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98855-C08B-4C63-8F41-94A52385B1E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4B64DC-3A16-4D72-AB0B-8D91113ABEE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34" y="227107"/>
            <a:ext cx="1076863" cy="102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i="0" u="none" kern="1200">
          <a:solidFill>
            <a:srgbClr val="669900"/>
          </a:solidFill>
          <a:latin typeface="Geneva" panose="020B0503030404040204" pitchFamily="34" charset="0"/>
          <a:ea typeface="Geneva" panose="020B0503030404040204" pitchFamily="34" charset="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87A51E"/>
        </a:buClr>
        <a:buSzPct val="100000"/>
        <a:buFont typeface="Wingdings" panose="05000000000000000000" pitchFamily="2" charset="2"/>
        <a:buChar char="q"/>
        <a:defRPr sz="3200" u="none" kern="1200">
          <a:solidFill>
            <a:schemeClr val="tx1"/>
          </a:solidFill>
          <a:latin typeface="Avenir LT Std 65 Medium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i="1" u="none" kern="1200">
          <a:solidFill>
            <a:schemeClr val="tx1"/>
          </a:solidFill>
          <a:latin typeface="Avenir LT Std 65 Medium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LT Std 65 Medium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LT Std 65 Medium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venir LT Std 65 Medium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ffondsmondial.org/eca" TargetMode="External"/><Relationship Id="rId2" Type="http://schemas.openxmlformats.org/officeDocument/2006/relationships/hyperlink" Target="http://www.prf-fondsmondial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29DA3-5CEA-0941-9E52-073C4697A0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8" y="761743"/>
            <a:ext cx="9753600" cy="2387600"/>
          </a:xfrm>
        </p:spPr>
        <p:txBody>
          <a:bodyPr>
            <a:normAutofit fontScale="90000"/>
          </a:bodyPr>
          <a:lstStyle/>
          <a:p>
            <a:br>
              <a:rPr lang="fr-FR" dirty="0">
                <a:latin typeface="Avenir LT Std 45 Book" panose="020B0502020203020204" pitchFamily="34" charset="0"/>
              </a:rPr>
            </a:br>
            <a:br>
              <a:rPr lang="fr-FR" dirty="0">
                <a:latin typeface="Avenir LT Std 45 Book" panose="020B0502020203020204" pitchFamily="34" charset="0"/>
              </a:rPr>
            </a:br>
            <a:br>
              <a:rPr lang="fr-FR" dirty="0">
                <a:latin typeface="Avenir LT Std 45 Book" panose="020B0502020203020204" pitchFamily="34" charset="0"/>
              </a:rPr>
            </a:br>
            <a:br>
              <a:rPr lang="fr-FR" dirty="0">
                <a:latin typeface="Avenir LT Std 45 Book" panose="020B0502020203020204" pitchFamily="34" charset="0"/>
              </a:rPr>
            </a:br>
            <a:br>
              <a:rPr lang="fr-FR" dirty="0">
                <a:latin typeface="Avenir LT Std 45 Book" panose="020B0502020203020204" pitchFamily="34" charset="0"/>
              </a:rPr>
            </a:br>
            <a:r>
              <a:rPr lang="fr-FR" sz="5300" b="1" dirty="0">
                <a:latin typeface="Avenir LT Std 45 Book" panose="020B0502020203020204" pitchFamily="34" charset="0"/>
              </a:rPr>
              <a:t>LA PLATEFORME RÉGIONALE AFRIQUE FRANCOPHONE SUR LE FONDS MONDIAL (PRF)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7DE969-A091-2E4A-9EEF-60E86485A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199" y="4760258"/>
            <a:ext cx="5958841" cy="1203883"/>
          </a:xfrm>
        </p:spPr>
        <p:txBody>
          <a:bodyPr/>
          <a:lstStyle/>
          <a:p>
            <a:r>
              <a:rPr lang="fr-FR" b="1" dirty="0"/>
              <a:t>Présentation par Ida Savadogo/</a:t>
            </a:r>
            <a:r>
              <a:rPr lang="fr-FR" b="1" dirty="0" err="1"/>
              <a:t>Yugbaré</a:t>
            </a:r>
            <a:endParaRPr lang="fr-FR" b="1" dirty="0"/>
          </a:p>
          <a:p>
            <a:r>
              <a:rPr lang="fr-FR" b="1" dirty="0"/>
              <a:t>Coordonnatrice de la PRF/RAME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4B2FC4-F1D6-499C-87EB-C56E31D58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510" y="3962400"/>
            <a:ext cx="265176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3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BC3109-40F1-4048-9701-795F2B8D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0853"/>
          </a:xfrm>
        </p:spPr>
        <p:txBody>
          <a:bodyPr/>
          <a:lstStyle/>
          <a:p>
            <a:r>
              <a:rPr lang="fr-FR" b="1" dirty="0">
                <a:latin typeface="Avenir LT Std 35 Light" panose="020B0402020203020204" pitchFamily="34" charset="0"/>
              </a:rPr>
              <a:t>Plan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465D80-066A-3D49-8CC0-2A16F979F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5BCBBE80-32C1-4EB7-A23A-2295CBDB1D9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425541" y="1282708"/>
            <a:ext cx="7340917" cy="407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venir Book"/>
                <a:ea typeface="Avenir Book"/>
                <a:cs typeface="Avenir Book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Contexte</a:t>
            </a:r>
            <a:endParaRPr lang="en-US" altLang="fr-FR" sz="25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Zones </a:t>
            </a:r>
            <a:r>
              <a:rPr lang="en-US" altLang="fr-FR" sz="25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d’intervention</a:t>
            </a:r>
            <a:r>
              <a:rPr lang="en-US" alt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Objectifs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Activités et domaines d’intervention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Réalisations de la PRF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 dirty="0">
                <a:solidFill>
                  <a:srgbClr val="0070C0"/>
                </a:solidFill>
                <a:latin typeface="Calibri" panose="020F0502020204030204" pitchFamily="34" charset="0"/>
              </a:rPr>
              <a:t>Les Plateformes DES-ICI : Contexte et justification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fr-FR" sz="25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DCFA5513-DF92-4FDD-AA4A-65E50E9415E3}"/>
              </a:ext>
            </a:extLst>
          </p:cNvPr>
          <p:cNvSpPr/>
          <p:nvPr/>
        </p:nvSpPr>
        <p:spPr>
          <a:xfrm>
            <a:off x="1662063" y="1527196"/>
            <a:ext cx="351072" cy="31172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7" name="Oval 14">
            <a:extLst>
              <a:ext uri="{FF2B5EF4-FFF2-40B4-BE49-F238E27FC236}">
                <a16:creationId xmlns:a16="http://schemas.microsoft.com/office/drawing/2014/main" id="{8CC08D0B-3868-4073-8389-E11DCC1C5C59}"/>
              </a:ext>
            </a:extLst>
          </p:cNvPr>
          <p:cNvSpPr/>
          <p:nvPr/>
        </p:nvSpPr>
        <p:spPr>
          <a:xfrm>
            <a:off x="1698484" y="2098100"/>
            <a:ext cx="351072" cy="31172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8" name="Oval 14">
            <a:extLst>
              <a:ext uri="{FF2B5EF4-FFF2-40B4-BE49-F238E27FC236}">
                <a16:creationId xmlns:a16="http://schemas.microsoft.com/office/drawing/2014/main" id="{658C1801-F512-4E32-B3AC-30B86000A3A9}"/>
              </a:ext>
            </a:extLst>
          </p:cNvPr>
          <p:cNvSpPr/>
          <p:nvPr/>
        </p:nvSpPr>
        <p:spPr>
          <a:xfrm>
            <a:off x="1698734" y="2682878"/>
            <a:ext cx="351072" cy="31172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9" name="Oval 14">
            <a:extLst>
              <a:ext uri="{FF2B5EF4-FFF2-40B4-BE49-F238E27FC236}">
                <a16:creationId xmlns:a16="http://schemas.microsoft.com/office/drawing/2014/main" id="{0599E581-BDCB-4D96-9EFF-397D66028A14}"/>
              </a:ext>
            </a:extLst>
          </p:cNvPr>
          <p:cNvSpPr/>
          <p:nvPr/>
        </p:nvSpPr>
        <p:spPr>
          <a:xfrm>
            <a:off x="1713075" y="3215106"/>
            <a:ext cx="351072" cy="31172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10" name="Oval 14">
            <a:extLst>
              <a:ext uri="{FF2B5EF4-FFF2-40B4-BE49-F238E27FC236}">
                <a16:creationId xmlns:a16="http://schemas.microsoft.com/office/drawing/2014/main" id="{424F0107-46A4-44E8-BB00-2E46126D67D6}"/>
              </a:ext>
            </a:extLst>
          </p:cNvPr>
          <p:cNvSpPr/>
          <p:nvPr/>
        </p:nvSpPr>
        <p:spPr>
          <a:xfrm>
            <a:off x="1711066" y="3747334"/>
            <a:ext cx="351072" cy="31172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57D4E337-E944-47FE-9C87-5B91A2C799AE}"/>
              </a:ext>
            </a:extLst>
          </p:cNvPr>
          <p:cNvSpPr/>
          <p:nvPr/>
        </p:nvSpPr>
        <p:spPr>
          <a:xfrm>
            <a:off x="1707175" y="4304818"/>
            <a:ext cx="351072" cy="31172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99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7395"/>
          </a:xfrm>
        </p:spPr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2520"/>
            <a:ext cx="10515600" cy="506444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30000"/>
              </a:lnSpc>
              <a:buFont typeface="Arial"/>
              <a:buChar char="•"/>
              <a:defRPr/>
            </a:pPr>
            <a:r>
              <a:rPr lang="fr-FR" dirty="0"/>
              <a:t>Renforcement de l’engagement de la société civile et des communautés</a:t>
            </a:r>
            <a:r>
              <a:rPr lang="fr-FR" b="1" dirty="0"/>
              <a:t> </a:t>
            </a:r>
            <a:r>
              <a:rPr lang="fr-FR" dirty="0"/>
              <a:t> à tous les niveaux des processus du Fonds mondial.</a:t>
            </a:r>
            <a:endParaRPr lang="fr-FR" sz="1200" dirty="0"/>
          </a:p>
          <a:p>
            <a:pPr>
              <a:lnSpc>
                <a:spcPct val="130000"/>
              </a:lnSpc>
              <a:buFont typeface="Arial"/>
              <a:buChar char="•"/>
              <a:defRPr/>
            </a:pPr>
            <a:r>
              <a:rPr lang="fr-FR" dirty="0"/>
              <a:t>Initiative spéciale portant sur les communautés, les droits et les questions de genre (2014-2016) </a:t>
            </a:r>
          </a:p>
          <a:p>
            <a:pPr>
              <a:lnSpc>
                <a:spcPct val="130000"/>
              </a:lnSpc>
              <a:buFont typeface="Arial"/>
              <a:buChar char="•"/>
              <a:defRPr/>
            </a:pPr>
            <a:r>
              <a:rPr lang="fr-FR" dirty="0"/>
              <a:t>Initiative stratégique CRG (2017-2023) : (i) Fourniture d’une AT à court terme de la SC de pair à pair; (ii) Renforcement des capacités à long terme des organisations et des réseaux de populations clés et vulnérables et (iii) Les plateformes régionales de communication et de coordination</a:t>
            </a:r>
          </a:p>
          <a:p>
            <a:pPr lvl="1">
              <a:lnSpc>
                <a:spcPct val="130000"/>
              </a:lnSpc>
              <a:buFont typeface="Arial"/>
              <a:buChar char="•"/>
              <a:defRPr/>
            </a:pPr>
            <a:endParaRPr lang="fr-FR" dirty="0"/>
          </a:p>
          <a:p>
            <a:pPr lvl="1">
              <a:lnSpc>
                <a:spcPct val="130000"/>
              </a:lnSpc>
              <a:buFont typeface="Arial"/>
              <a:buChar char="•"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221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(suite)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  <a:defRPr/>
            </a:pP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F0DE92-DA05-40D2-B409-7C64B593A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161" y="1255587"/>
            <a:ext cx="8821677" cy="43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96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Zones d’interventions : 23 pays</a:t>
            </a:r>
            <a:br>
              <a:rPr lang="en-GB" sz="4800" dirty="0">
                <a:solidFill>
                  <a:srgbClr val="F8F8F8"/>
                </a:solidFill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860"/>
            <a:ext cx="10515600" cy="5059682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fr-FR" sz="5500" dirty="0"/>
              <a:t>Benin	</a:t>
            </a:r>
            <a:r>
              <a:rPr lang="fr-FR" sz="7200" dirty="0"/>
              <a:t>	</a:t>
            </a:r>
            <a:r>
              <a:rPr lang="fr-FR" sz="5500" dirty="0"/>
              <a:t>14. Madagascar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Burkina Faso 	15. Mali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Burundi		16. Mauritanie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Cameroun		17. Niger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Cap-Vert		18. R.C.A.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Comores		19. R.D Congo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Congo Brazzaville	20. Sénégal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Côte d’Ivoire	21. Sao Tomé et Principe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Djibouti		22. Tchad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Gabon		23. Togo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Guinée - Bissau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Guinée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5600" dirty="0"/>
              <a:t>Guinée Equatoriale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CB3A539-F819-4E84-8AAD-1FE7448A1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023" y="1419859"/>
            <a:ext cx="4283075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555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9795"/>
          </a:xfrm>
        </p:spPr>
        <p:txBody>
          <a:bodyPr>
            <a:normAutofit/>
          </a:bodyPr>
          <a:lstStyle/>
          <a:p>
            <a:r>
              <a:rPr lang="fr-FR" sz="3600" b="1" dirty="0">
                <a:latin typeface="Avenir LT Std 35 Light" panose="020B0402020203020204" pitchFamily="34" charset="0"/>
              </a:rPr>
              <a:t>Objectifs de la PRF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  <a:buFont typeface="Wingdings" pitchFamily="2" charset="2"/>
              <a:buChar char="v"/>
              <a:defRPr/>
            </a:pPr>
            <a:r>
              <a:rPr lang="fr-FR" b="1" dirty="0">
                <a:latin typeface="Avenir LT Std 35 Light" panose="020B0402020203020204" pitchFamily="34" charset="0"/>
              </a:rPr>
              <a:t>Promouvoir la participation significative </a:t>
            </a:r>
            <a:r>
              <a:rPr lang="fr-FR" dirty="0">
                <a:latin typeface="Avenir LT Std 35 Light" panose="020B0402020203020204" pitchFamily="34" charset="0"/>
              </a:rPr>
              <a:t>des groupes communautaires et de la société civile dans les processus du Fonds mondial </a:t>
            </a:r>
          </a:p>
          <a:p>
            <a:pPr>
              <a:lnSpc>
                <a:spcPct val="130000"/>
              </a:lnSpc>
              <a:buFont typeface="Arial"/>
              <a:buChar char="•"/>
              <a:defRPr/>
            </a:pPr>
            <a:endParaRPr lang="fr-FR" sz="1000" dirty="0">
              <a:latin typeface="Avenir LT Std 35 Light" panose="020B0402020203020204" pitchFamily="34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v"/>
              <a:defRPr/>
            </a:pPr>
            <a:r>
              <a:rPr lang="fr-FR" b="1" dirty="0">
                <a:latin typeface="Avenir LT Std 35 Light" panose="020B0402020203020204" pitchFamily="34" charset="0"/>
              </a:rPr>
              <a:t>Renforcer l’engagement </a:t>
            </a:r>
            <a:r>
              <a:rPr lang="fr-FR" dirty="0">
                <a:latin typeface="Avenir LT Std 35 Light" panose="020B0402020203020204" pitchFamily="34" charset="0"/>
              </a:rPr>
              <a:t>de la société civile et des communautés dans les réponses </a:t>
            </a:r>
          </a:p>
          <a:p>
            <a:pPr>
              <a:lnSpc>
                <a:spcPct val="140000"/>
              </a:lnSpc>
              <a:buFont typeface="Wingdings" pitchFamily="2" charset="2"/>
              <a:buChar char="v"/>
              <a:defRPr/>
            </a:pPr>
            <a:r>
              <a:rPr lang="fr-FR" b="1" dirty="0">
                <a:latin typeface="Avenir LT Std 35 Light" panose="020B0402020203020204" pitchFamily="34" charset="0"/>
              </a:rPr>
              <a:t>Améliorer l’accès </a:t>
            </a:r>
            <a:r>
              <a:rPr lang="fr-FR" dirty="0">
                <a:latin typeface="Avenir LT Std 35 Light" panose="020B0402020203020204" pitchFamily="34" charset="0"/>
              </a:rPr>
              <a:t>des groupes communautaires et de la société civile à l’assistance technique </a:t>
            </a:r>
          </a:p>
          <a:p>
            <a:pPr>
              <a:lnSpc>
                <a:spcPct val="130000"/>
              </a:lnSpc>
              <a:buFont typeface="Arial"/>
              <a:buChar char="•"/>
              <a:defRPr/>
            </a:pPr>
            <a:endParaRPr lang="fr-FR" sz="900" dirty="0">
              <a:latin typeface="Avenir LT Std 35 Light" panose="020B0402020203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fr-FR" b="1" dirty="0">
                <a:latin typeface="Avenir LT Std 35 Light" panose="020B0402020203020204" pitchFamily="34" charset="0"/>
              </a:rPr>
              <a:t>Soutenir les initiatives stratégiques </a:t>
            </a:r>
            <a:r>
              <a:rPr lang="fr-FR" dirty="0">
                <a:latin typeface="Avenir LT Std 35 Light" panose="020B0402020203020204" pitchFamily="34" charset="0"/>
              </a:rPr>
              <a:t>de renforcement des capacités communautaires et de la SC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570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3600" b="1" dirty="0">
                <a:latin typeface="Avenir LT Std 45 Book" panose="020B0502020203020204" pitchFamily="34" charset="0"/>
              </a:rPr>
              <a:t>Activités et domaines d’intervention de la PRF</a:t>
            </a:r>
            <a:endParaRPr lang="fr-FR" sz="3600" b="1" dirty="0">
              <a:latin typeface="Avenir LT Std 45 Book" panose="020B0502020203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Information sur l’offre en matière d’assistance technique</a:t>
            </a:r>
          </a:p>
          <a:p>
            <a:pPr lvl="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endParaRPr lang="fr-FR" dirty="0">
              <a:latin typeface="Avenir LT Std 35 Light" panose="020B0402020203020204" pitchFamily="34" charset="0"/>
            </a:endParaRP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Traduction des documents en français</a:t>
            </a:r>
          </a:p>
          <a:p>
            <a:pPr lvl="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 </a:t>
            </a:r>
          </a:p>
          <a:p>
            <a:pPr marL="342900" lvl="0" indent="-342900" algn="just">
              <a:lnSpc>
                <a:spcPct val="1000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Échanges avec les fournisseurs d’assistance technique pour harmoniser les interventions</a:t>
            </a: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fr-FR" dirty="0">
              <a:latin typeface="Avenir LT Std 35 Light" panose="020B0402020203020204" pitchFamily="34" charset="0"/>
            </a:endParaRP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Evaluation des besoins d’assistance technique de la société civile</a:t>
            </a: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fr-FR" dirty="0">
              <a:latin typeface="Avenir LT Std 35 Light" panose="020B0402020203020204" pitchFamily="34" charset="0"/>
            </a:endParaRP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Evaluation de la qualité de l’assistance technique</a:t>
            </a: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fr-FR" dirty="0">
              <a:latin typeface="Avenir LT Std 35 Light" panose="020B0402020203020204" pitchFamily="34" charset="0"/>
            </a:endParaRPr>
          </a:p>
          <a:p>
            <a:pPr marL="342900" lvl="0" indent="-342900" algn="just">
              <a:lnSpc>
                <a:spcPts val="1500"/>
              </a:lnSpc>
              <a:spcBef>
                <a:spcPts val="360"/>
              </a:spcBef>
              <a:spcAft>
                <a:spcPts val="36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Evaluation de la qualité d’implication de la société civile.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814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atin typeface="Avenir LT Std 45 Book" panose="020B0502020203020204" pitchFamily="34" charset="0"/>
              </a:rPr>
              <a:t>Réalisations de la PRF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053"/>
            <a:ext cx="10515600" cy="4351338"/>
          </a:xfrm>
        </p:spPr>
        <p:txBody>
          <a:bodyPr/>
          <a:lstStyle/>
          <a:p>
            <a:pPr marL="0" indent="0" algn="l">
              <a:buNone/>
            </a:pPr>
            <a:endParaRPr lang="fr-FR" sz="2400" dirty="0">
              <a:latin typeface="Avenir LT Std 35 Light" panose="020B0402020203020204" pitchFamily="34" charset="0"/>
            </a:endParaRP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Organisation de stands d'informations lors de réunions régionales/internationales : AFRAVIH 2018, AIDS 2018, ICASA 2019</a:t>
            </a: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Cartographie des pays de la plateforme régionale vis-à-vis du Nouveau Modèle de Financement</a:t>
            </a: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Organisation du Forum sur l’assistance technique</a:t>
            </a: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Conduite des études dans les zones à contexte d’intervention difficile (</a:t>
            </a:r>
            <a:r>
              <a:rPr lang="fr-FR" dirty="0" err="1">
                <a:latin typeface="Avenir LT Std 35 Light" panose="020B0402020203020204" pitchFamily="34" charset="0"/>
              </a:rPr>
              <a:t>COEs</a:t>
            </a:r>
            <a:r>
              <a:rPr lang="fr-FR" dirty="0">
                <a:latin typeface="Avenir LT Std 35 Light" panose="020B0402020203020204" pitchFamily="34" charset="0"/>
              </a:rPr>
              <a:t>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081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83475-0FD0-0C43-A55D-A82D695F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4832"/>
          </a:xfrm>
        </p:spPr>
        <p:txBody>
          <a:bodyPr>
            <a:normAutofit/>
          </a:bodyPr>
          <a:lstStyle/>
          <a:p>
            <a:r>
              <a:rPr lang="fr-FR" sz="3600" b="1" dirty="0">
                <a:latin typeface="Avenir LT Std 45 Book" panose="020B0502020203020204" pitchFamily="34" charset="0"/>
              </a:rPr>
              <a:t>Réalisations de la PRF (Suite)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FFEB76-1562-5441-B9BE-35F662A65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396"/>
            <a:ext cx="10515600" cy="4351338"/>
          </a:xfrm>
        </p:spPr>
        <p:txBody>
          <a:bodyPr/>
          <a:lstStyle/>
          <a:p>
            <a:pPr marL="0" indent="0" algn="l">
              <a:buNone/>
            </a:pPr>
            <a:endParaRPr lang="fr-FR" sz="2400" dirty="0">
              <a:latin typeface="Avenir LT Std 35 Light" panose="020B0402020203020204" pitchFamily="34" charset="0"/>
            </a:endParaRP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Appui au renforcement du réseautage dans la région</a:t>
            </a: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Partage d'informations sur les dynamiques internationales</a:t>
            </a: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Orientations des acteurs de la société civile sur les opportunités relatives à la mobilisation de ressources</a:t>
            </a:r>
          </a:p>
          <a:p>
            <a:pPr algn="just">
              <a:spcBef>
                <a:spcPts val="360"/>
              </a:spcBef>
              <a:spcAft>
                <a:spcPts val="360"/>
              </a:spcAft>
              <a:buSzPts val="1000"/>
              <a:tabLst>
                <a:tab pos="457200" algn="l"/>
              </a:tabLst>
            </a:pPr>
            <a:r>
              <a:rPr lang="fr-FR" dirty="0">
                <a:latin typeface="Avenir LT Std 35 Light" panose="020B0402020203020204" pitchFamily="34" charset="0"/>
              </a:rPr>
              <a:t>Production d'un site web (</a:t>
            </a:r>
            <a:r>
              <a:rPr lang="fr-FR" dirty="0">
                <a:latin typeface="Avenir LT Std 35 Light" panose="020B0402020203020204" pitchFamily="34" charset="0"/>
                <a:hlinkClick r:id="rId2"/>
              </a:rPr>
              <a:t>http://www.prf-fondsmondial.org</a:t>
            </a:r>
            <a:r>
              <a:rPr lang="fr-FR" dirty="0">
                <a:latin typeface="Avenir LT Std 35 Light" panose="020B0402020203020204" pitchFamily="34" charset="0"/>
              </a:rPr>
              <a:t>) avec une communauté électronique de l'assistance technique sur le Fonds mondial dénommée e-CAT Fonds mondial (</a:t>
            </a:r>
            <a:r>
              <a:rPr lang="fr-FR" dirty="0">
                <a:latin typeface="Avenir LT Std 35 Light" panose="020B0402020203020204" pitchFamily="34" charset="0"/>
                <a:hlinkClick r:id="rId3"/>
              </a:rPr>
              <a:t>http://www.prffondsmondial.org/ecat </a:t>
            </a:r>
            <a:r>
              <a:rPr lang="fr-FR" dirty="0">
                <a:latin typeface="Avenir LT Std 35 Light" panose="020B0402020203020204" pitchFamily="34" charset="0"/>
              </a:rPr>
              <a:t>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18E907-AFDD-D64D-8A74-7984108E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394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22513" y="188641"/>
            <a:ext cx="9846129" cy="936104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>
                <a:solidFill>
                  <a:schemeClr val="accent3">
                    <a:lumMod val="75000"/>
                  </a:schemeClr>
                </a:solidFill>
              </a:rPr>
              <a:t>Plateforme DES-ICI : Contexte et justification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47057" y="1196752"/>
            <a:ext cx="9253399" cy="5184576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F"/>
            </a:pPr>
            <a:endParaRPr lang="fr-FR" sz="2800" dirty="0">
              <a:solidFill>
                <a:schemeClr val="accent3">
                  <a:lumMod val="75000"/>
                </a:schemeClr>
              </a:solidFill>
              <a:latin typeface="Avenir Book" panose="02000503020000020003" pitchFamily="2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Clr>
                <a:srgbClr val="87A51E"/>
              </a:buClr>
              <a:buSzPct val="100000"/>
              <a:buFont typeface="Symbol" panose="05050102010706020507" pitchFamily="18" charset="2"/>
              <a:buChar char=""/>
            </a:pPr>
            <a:endParaRPr lang="fr-FR" sz="1800" b="1" i="0" dirty="0">
              <a:solidFill>
                <a:schemeClr val="tx1"/>
              </a:solidFill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fr-FR" sz="1800" b="1" i="0" dirty="0">
              <a:solidFill>
                <a:schemeClr val="tx1"/>
              </a:solidFill>
              <a:latin typeface="Avenir LT Std 35 Light" panose="020B04020202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6680953" y="2545326"/>
            <a:ext cx="1207195" cy="749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8328248" y="1489248"/>
            <a:ext cx="1872208" cy="1944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Interventions de la société civile pas assez reconnus et capitalisés</a:t>
            </a: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A1EF051-122F-4808-A017-528A4B65593E}"/>
              </a:ext>
            </a:extLst>
          </p:cNvPr>
          <p:cNvSpPr/>
          <p:nvPr/>
        </p:nvSpPr>
        <p:spPr>
          <a:xfrm>
            <a:off x="2203359" y="1577413"/>
            <a:ext cx="3932531" cy="861667"/>
          </a:xfrm>
          <a:custGeom>
            <a:avLst/>
            <a:gdLst>
              <a:gd name="connsiteX0" fmla="*/ 0 w 3932531"/>
              <a:gd name="connsiteY0" fmla="*/ 143614 h 861667"/>
              <a:gd name="connsiteX1" fmla="*/ 143614 w 3932531"/>
              <a:gd name="connsiteY1" fmla="*/ 0 h 861667"/>
              <a:gd name="connsiteX2" fmla="*/ 3788917 w 3932531"/>
              <a:gd name="connsiteY2" fmla="*/ 0 h 861667"/>
              <a:gd name="connsiteX3" fmla="*/ 3932531 w 3932531"/>
              <a:gd name="connsiteY3" fmla="*/ 143614 h 861667"/>
              <a:gd name="connsiteX4" fmla="*/ 3932531 w 3932531"/>
              <a:gd name="connsiteY4" fmla="*/ 718053 h 861667"/>
              <a:gd name="connsiteX5" fmla="*/ 3788917 w 3932531"/>
              <a:gd name="connsiteY5" fmla="*/ 861667 h 861667"/>
              <a:gd name="connsiteX6" fmla="*/ 143614 w 3932531"/>
              <a:gd name="connsiteY6" fmla="*/ 861667 h 861667"/>
              <a:gd name="connsiteX7" fmla="*/ 0 w 3932531"/>
              <a:gd name="connsiteY7" fmla="*/ 718053 h 861667"/>
              <a:gd name="connsiteX8" fmla="*/ 0 w 3932531"/>
              <a:gd name="connsiteY8" fmla="*/ 143614 h 86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2531" h="861667">
                <a:moveTo>
                  <a:pt x="0" y="143614"/>
                </a:moveTo>
                <a:cubicBezTo>
                  <a:pt x="0" y="64298"/>
                  <a:pt x="64298" y="0"/>
                  <a:pt x="143614" y="0"/>
                </a:cubicBezTo>
                <a:lnTo>
                  <a:pt x="3788917" y="0"/>
                </a:lnTo>
                <a:cubicBezTo>
                  <a:pt x="3868233" y="0"/>
                  <a:pt x="3932531" y="64298"/>
                  <a:pt x="3932531" y="143614"/>
                </a:cubicBezTo>
                <a:lnTo>
                  <a:pt x="3932531" y="718053"/>
                </a:lnTo>
                <a:cubicBezTo>
                  <a:pt x="3932531" y="797369"/>
                  <a:pt x="3868233" y="861667"/>
                  <a:pt x="3788917" y="861667"/>
                </a:cubicBezTo>
                <a:lnTo>
                  <a:pt x="143614" y="861667"/>
                </a:lnTo>
                <a:cubicBezTo>
                  <a:pt x="64298" y="861667"/>
                  <a:pt x="0" y="797369"/>
                  <a:pt x="0" y="718053"/>
                </a:cubicBezTo>
                <a:lnTo>
                  <a:pt x="0" y="1436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563" tIns="105563" rIns="105563" bIns="105563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500" kern="1200" dirty="0"/>
              <a:t>Cartographies de la PRF</a:t>
            </a: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A8F43773-85B6-4E0B-9D07-1200E1EF0174}"/>
              </a:ext>
            </a:extLst>
          </p:cNvPr>
          <p:cNvSpPr/>
          <p:nvPr/>
        </p:nvSpPr>
        <p:spPr>
          <a:xfrm rot="5287368">
            <a:off x="3871294" y="2710206"/>
            <a:ext cx="592608" cy="517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594304" y="0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BC731883-779B-4E85-A588-DC47B446BD4B}"/>
              </a:ext>
            </a:extLst>
          </p:cNvPr>
          <p:cNvSpPr/>
          <p:nvPr/>
        </p:nvSpPr>
        <p:spPr>
          <a:xfrm>
            <a:off x="2210345" y="3033065"/>
            <a:ext cx="4030508" cy="1366029"/>
          </a:xfrm>
          <a:custGeom>
            <a:avLst/>
            <a:gdLst>
              <a:gd name="connsiteX0" fmla="*/ 0 w 4030508"/>
              <a:gd name="connsiteY0" fmla="*/ 227676 h 1366029"/>
              <a:gd name="connsiteX1" fmla="*/ 227676 w 4030508"/>
              <a:gd name="connsiteY1" fmla="*/ 0 h 1366029"/>
              <a:gd name="connsiteX2" fmla="*/ 3802832 w 4030508"/>
              <a:gd name="connsiteY2" fmla="*/ 0 h 1366029"/>
              <a:gd name="connsiteX3" fmla="*/ 4030508 w 4030508"/>
              <a:gd name="connsiteY3" fmla="*/ 227676 h 1366029"/>
              <a:gd name="connsiteX4" fmla="*/ 4030508 w 4030508"/>
              <a:gd name="connsiteY4" fmla="*/ 1138353 h 1366029"/>
              <a:gd name="connsiteX5" fmla="*/ 3802832 w 4030508"/>
              <a:gd name="connsiteY5" fmla="*/ 1366029 h 1366029"/>
              <a:gd name="connsiteX6" fmla="*/ 227676 w 4030508"/>
              <a:gd name="connsiteY6" fmla="*/ 1366029 h 1366029"/>
              <a:gd name="connsiteX7" fmla="*/ 0 w 4030508"/>
              <a:gd name="connsiteY7" fmla="*/ 1138353 h 1366029"/>
              <a:gd name="connsiteX8" fmla="*/ 0 w 4030508"/>
              <a:gd name="connsiteY8" fmla="*/ 227676 h 1366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0508" h="1366029">
                <a:moveTo>
                  <a:pt x="0" y="227676"/>
                </a:moveTo>
                <a:cubicBezTo>
                  <a:pt x="0" y="101934"/>
                  <a:pt x="101934" y="0"/>
                  <a:pt x="227676" y="0"/>
                </a:cubicBezTo>
                <a:lnTo>
                  <a:pt x="3802832" y="0"/>
                </a:lnTo>
                <a:cubicBezTo>
                  <a:pt x="3928574" y="0"/>
                  <a:pt x="4030508" y="101934"/>
                  <a:pt x="4030508" y="227676"/>
                </a:cubicBezTo>
                <a:lnTo>
                  <a:pt x="4030508" y="1138353"/>
                </a:lnTo>
                <a:cubicBezTo>
                  <a:pt x="4030508" y="1264095"/>
                  <a:pt x="3928574" y="1366029"/>
                  <a:pt x="3802832" y="1366029"/>
                </a:cubicBezTo>
                <a:lnTo>
                  <a:pt x="227676" y="1366029"/>
                </a:lnTo>
                <a:cubicBezTo>
                  <a:pt x="101934" y="1366029"/>
                  <a:pt x="0" y="1264095"/>
                  <a:pt x="0" y="1138353"/>
                </a:cubicBezTo>
                <a:lnTo>
                  <a:pt x="0" y="2276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484" tIns="117484" rIns="117484" bIns="11748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Avenir Book" panose="02000503020000020003" pitchFamily="2" charset="0"/>
              </a:rPr>
              <a:t>Renforcement du Suivi Stratégique Citoyen des</a:t>
            </a:r>
            <a:br>
              <a:rPr lang="fr-FR" sz="2000" kern="1200" dirty="0">
                <a:solidFill>
                  <a:schemeClr val="bg1"/>
                </a:solidFill>
                <a:latin typeface="Avenir Book" panose="02000503020000020003" pitchFamily="2" charset="0"/>
              </a:rPr>
            </a:br>
            <a:r>
              <a:rPr lang="fr-FR" sz="2000" kern="1200" dirty="0">
                <a:solidFill>
                  <a:schemeClr val="bg1"/>
                </a:solidFill>
                <a:latin typeface="Avenir Book" panose="02000503020000020003" pitchFamily="2" charset="0"/>
              </a:rPr>
              <a:t>Politiques de Santé (2SCPS) - OCASS</a:t>
            </a:r>
            <a:endParaRPr lang="fr-FR" sz="2000" kern="1200" dirty="0">
              <a:solidFill>
                <a:schemeClr val="bg1"/>
              </a:solidFill>
            </a:endParaRP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CBB3D3C1-5584-4D9E-8D23-AACAF4520CD8}"/>
              </a:ext>
            </a:extLst>
          </p:cNvPr>
          <p:cNvSpPr/>
          <p:nvPr/>
        </p:nvSpPr>
        <p:spPr>
          <a:xfrm>
            <a:off x="7226486" y="4715344"/>
            <a:ext cx="3678514" cy="913866"/>
          </a:xfrm>
          <a:custGeom>
            <a:avLst/>
            <a:gdLst>
              <a:gd name="connsiteX0" fmla="*/ 0 w 3678514"/>
              <a:gd name="connsiteY0" fmla="*/ 152314 h 913866"/>
              <a:gd name="connsiteX1" fmla="*/ 152314 w 3678514"/>
              <a:gd name="connsiteY1" fmla="*/ 0 h 913866"/>
              <a:gd name="connsiteX2" fmla="*/ 3526200 w 3678514"/>
              <a:gd name="connsiteY2" fmla="*/ 0 h 913866"/>
              <a:gd name="connsiteX3" fmla="*/ 3678514 w 3678514"/>
              <a:gd name="connsiteY3" fmla="*/ 152314 h 913866"/>
              <a:gd name="connsiteX4" fmla="*/ 3678514 w 3678514"/>
              <a:gd name="connsiteY4" fmla="*/ 761552 h 913866"/>
              <a:gd name="connsiteX5" fmla="*/ 3526200 w 3678514"/>
              <a:gd name="connsiteY5" fmla="*/ 913866 h 913866"/>
              <a:gd name="connsiteX6" fmla="*/ 152314 w 3678514"/>
              <a:gd name="connsiteY6" fmla="*/ 913866 h 913866"/>
              <a:gd name="connsiteX7" fmla="*/ 0 w 3678514"/>
              <a:gd name="connsiteY7" fmla="*/ 761552 h 913866"/>
              <a:gd name="connsiteX8" fmla="*/ 0 w 3678514"/>
              <a:gd name="connsiteY8" fmla="*/ 152314 h 9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8514" h="913866">
                <a:moveTo>
                  <a:pt x="0" y="152314"/>
                </a:moveTo>
                <a:cubicBezTo>
                  <a:pt x="0" y="68193"/>
                  <a:pt x="68193" y="0"/>
                  <a:pt x="152314" y="0"/>
                </a:cubicBezTo>
                <a:lnTo>
                  <a:pt x="3526200" y="0"/>
                </a:lnTo>
                <a:cubicBezTo>
                  <a:pt x="3610321" y="0"/>
                  <a:pt x="3678514" y="68193"/>
                  <a:pt x="3678514" y="152314"/>
                </a:cubicBezTo>
                <a:lnTo>
                  <a:pt x="3678514" y="761552"/>
                </a:lnTo>
                <a:cubicBezTo>
                  <a:pt x="3678514" y="845673"/>
                  <a:pt x="3610321" y="913866"/>
                  <a:pt x="3526200" y="913866"/>
                </a:cubicBezTo>
                <a:lnTo>
                  <a:pt x="152314" y="913866"/>
                </a:lnTo>
                <a:cubicBezTo>
                  <a:pt x="68193" y="913866"/>
                  <a:pt x="0" y="845673"/>
                  <a:pt x="0" y="761552"/>
                </a:cubicBezTo>
                <a:lnTo>
                  <a:pt x="0" y="1523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111" tIns="108111" rIns="108111" bIns="108111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500" b="1" i="0" u="none" kern="1200" dirty="0"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DES-ICI : BF, Niger, Guinée  </a:t>
            </a:r>
            <a:endParaRPr lang="fr-FR" sz="2500" kern="1200" dirty="0"/>
          </a:p>
        </p:txBody>
      </p:sp>
      <p:sp>
        <p:nvSpPr>
          <p:cNvPr id="22" name="Flèche droite 4">
            <a:extLst>
              <a:ext uri="{FF2B5EF4-FFF2-40B4-BE49-F238E27FC236}">
                <a16:creationId xmlns:a16="http://schemas.microsoft.com/office/drawing/2014/main" id="{244594ED-056D-4FBC-96C4-08659E5EC3B2}"/>
              </a:ext>
            </a:extLst>
          </p:cNvPr>
          <p:cNvSpPr/>
          <p:nvPr/>
        </p:nvSpPr>
        <p:spPr>
          <a:xfrm rot="5400000">
            <a:off x="8728422" y="3778558"/>
            <a:ext cx="1207195" cy="749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866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19536" y="188641"/>
            <a:ext cx="7772400" cy="936104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>
                <a:solidFill>
                  <a:schemeClr val="accent3">
                    <a:lumMod val="75000"/>
                  </a:schemeClr>
                </a:solidFill>
              </a:rPr>
              <a:t>Contexte et justification du projet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19536" y="1196752"/>
            <a:ext cx="8280920" cy="5184576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800" dirty="0">
                <a:solidFill>
                  <a:schemeClr val="accent3">
                    <a:lumMod val="75000"/>
                  </a:schemeClr>
                </a:solidFill>
                <a:latin typeface="Avenir Book" panose="02000503020000020003" pitchFamily="2" charset="0"/>
              </a:rPr>
              <a:t>Bien fondé pour le BF, le Niger et la Guinée</a:t>
            </a: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F"/>
            </a:pPr>
            <a:endParaRPr lang="fr-FR" sz="2800" dirty="0">
              <a:solidFill>
                <a:schemeClr val="accent3">
                  <a:lumMod val="75000"/>
                </a:schemeClr>
              </a:solidFill>
              <a:latin typeface="Footlight MT Light" panose="0204060206030A020304" pitchFamily="18" charset="0"/>
            </a:endParaRPr>
          </a:p>
        </p:txBody>
      </p:sp>
      <p:graphicFrame>
        <p:nvGraphicFramePr>
          <p:cNvPr id="5" name="Espace réservé du contenu 5"/>
          <p:cNvGraphicFramePr>
            <a:graphicFrameLocks/>
          </p:cNvGraphicFramePr>
          <p:nvPr/>
        </p:nvGraphicFramePr>
        <p:xfrm>
          <a:off x="2351584" y="1772817"/>
          <a:ext cx="770485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4067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9B748-2F1E-4840-B11F-A7FA0F190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5" y="365125"/>
            <a:ext cx="7864929" cy="1325563"/>
          </a:xfrm>
        </p:spPr>
        <p:txBody>
          <a:bodyPr/>
          <a:lstStyle/>
          <a:p>
            <a:r>
              <a:rPr lang="fr-FR" b="1" dirty="0"/>
              <a:t>Merci pour votre attention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F690B2-9B8C-CC43-A0CE-FF4D14BC7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23BC0D4-0D99-4D35-AE78-1C63A11DE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166" y="4887884"/>
            <a:ext cx="4645599" cy="9837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CF1D8E-3699-4B27-9AE9-F6266DB73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390" y="2834958"/>
            <a:ext cx="3147060" cy="3147060"/>
          </a:xfrm>
          <a:prstGeom prst="rect">
            <a:avLst/>
          </a:prstGeom>
        </p:spPr>
      </p:pic>
      <p:pic>
        <p:nvPicPr>
          <p:cNvPr id="6" name="Picture 3" descr="APPLAUDI">
            <a:extLst>
              <a:ext uri="{FF2B5EF4-FFF2-40B4-BE49-F238E27FC236}">
                <a16:creationId xmlns:a16="http://schemas.microsoft.com/office/drawing/2014/main" id="{FB150CA2-0129-4BA0-8984-9C7300E5B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-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45" y="2175380"/>
            <a:ext cx="3064284" cy="222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413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9748</TotalTime>
  <Words>625</Words>
  <Application>Microsoft Office PowerPoint</Application>
  <PresentationFormat>Grand écran</PresentationFormat>
  <Paragraphs>77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12</vt:i4>
      </vt:variant>
    </vt:vector>
  </HeadingPairs>
  <TitlesOfParts>
    <vt:vector size="27" baseType="lpstr">
      <vt:lpstr>Arial</vt:lpstr>
      <vt:lpstr>Avenir Book</vt:lpstr>
      <vt:lpstr>Avenir LT Std 35 Light</vt:lpstr>
      <vt:lpstr>Avenir LT Std 45 Book</vt:lpstr>
      <vt:lpstr>Avenir LT Std 65 Medium</vt:lpstr>
      <vt:lpstr>Calibri</vt:lpstr>
      <vt:lpstr>Calibri Light</vt:lpstr>
      <vt:lpstr>Footlight MT Light</vt:lpstr>
      <vt:lpstr>Geneva</vt:lpstr>
      <vt:lpstr>Symbol</vt:lpstr>
      <vt:lpstr>Wingdings</vt:lpstr>
      <vt:lpstr>Thème Office</vt:lpstr>
      <vt:lpstr>1_Conception personnalisée</vt:lpstr>
      <vt:lpstr>Conception personnalisée</vt:lpstr>
      <vt:lpstr>1_Thème Office</vt:lpstr>
      <vt:lpstr>     LA PLATEFORME RÉGIONALE AFRIQUE FRANCOPHONE SUR LE FONDS MONDIAL (PRF)</vt:lpstr>
      <vt:lpstr>Plan</vt:lpstr>
      <vt:lpstr>Contexte</vt:lpstr>
      <vt:lpstr>Contexte (suite)</vt:lpstr>
      <vt:lpstr>Zones d’interventions : 23 pays </vt:lpstr>
      <vt:lpstr>Objectifs de la PRF</vt:lpstr>
      <vt:lpstr>Activités et domaines d’intervention de la PRF</vt:lpstr>
      <vt:lpstr>Réalisations de la PRF</vt:lpstr>
      <vt:lpstr>Réalisations de la PRF (Suite)</vt:lpstr>
      <vt:lpstr>Plateforme DES-ICI : Contexte et justification</vt:lpstr>
      <vt:lpstr>Contexte et justification du projet</vt:lpstr>
      <vt:lpstr>Merci pour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Kabore Simon</dc:creator>
  <cp:lastModifiedBy>Léa Ida SAVADOGO/YUGBARE</cp:lastModifiedBy>
  <cp:revision>81</cp:revision>
  <cp:lastPrinted>2021-09-27T15:08:49Z</cp:lastPrinted>
  <dcterms:created xsi:type="dcterms:W3CDTF">2019-11-15T17:51:50Z</dcterms:created>
  <dcterms:modified xsi:type="dcterms:W3CDTF">2021-09-27T16:27:11Z</dcterms:modified>
</cp:coreProperties>
</file>