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17" r:id="rId1"/>
  </p:sldMasterIdLst>
  <p:sldIdLst>
    <p:sldId id="256" r:id="rId2"/>
    <p:sldId id="258" r:id="rId3"/>
    <p:sldId id="257"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Style à thème 2 - Accentuation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Style à thème 2 - Accentuation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84656"/>
  </p:normalViewPr>
  <p:slideViewPr>
    <p:cSldViewPr snapToGrid="0" snapToObjects="1">
      <p:cViewPr varScale="1">
        <p:scale>
          <a:sx n="90" d="100"/>
          <a:sy n="90" d="100"/>
        </p:scale>
        <p:origin x="232" y="2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82762"/>
            <a:ext cx="10222992"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fr-FR"/>
              <a:t>Modifiez le style du titre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000" b="1">
                <a:solidFill>
                  <a:schemeClr val="accent2">
                    <a:lumMod val="7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pPr/>
              <a:t>9/14/21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71766878-3199-4EAB-94E7-2D6D11070E14}" type="slidenum">
              <a:rPr lang="en-US" smtClean="0"/>
              <a:pPr/>
              <a:t>‹N°›</a:t>
            </a:fld>
            <a:endParaRPr lang="en-US" dirty="0"/>
          </a:p>
        </p:txBody>
      </p:sp>
    </p:spTree>
    <p:extLst>
      <p:ext uri="{BB962C8B-B14F-4D97-AF65-F5344CB8AC3E}">
        <p14:creationId xmlns:p14="http://schemas.microsoft.com/office/powerpoint/2010/main" val="1396269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9/14/21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‹N°›</a:t>
            </a:fld>
            <a:endParaRPr lang="en-US" dirty="0"/>
          </a:p>
        </p:txBody>
      </p:sp>
    </p:spTree>
    <p:extLst>
      <p:ext uri="{BB962C8B-B14F-4D97-AF65-F5344CB8AC3E}">
        <p14:creationId xmlns:p14="http://schemas.microsoft.com/office/powerpoint/2010/main" val="3731026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fr-FR"/>
              <a:t>Modifiez le style du titre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b="1">
                <a:solidFill>
                  <a:schemeClr val="accent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8593667" y="6272784"/>
            <a:ext cx="2644309" cy="365125"/>
          </a:xfrm>
        </p:spPr>
        <p:txBody>
          <a:bodyPr/>
          <a:lstStyle>
            <a:lvl1pPr>
              <a:defRPr>
                <a:solidFill>
                  <a:schemeClr val="accent2">
                    <a:lumMod val="50000"/>
                  </a:schemeClr>
                </a:solidFill>
              </a:defRPr>
            </a:lvl1pPr>
          </a:lstStyle>
          <a:p>
            <a:fld id="{9334D819-9F07-4261-B09B-9E467E5D9002}" type="datetimeFigureOut">
              <a:rPr lang="en-US" smtClean="0"/>
              <a:pPr/>
              <a:t>9/14/21</a:t>
            </a:fld>
            <a:endParaRPr lang="en-US" dirty="0"/>
          </a:p>
        </p:txBody>
      </p:sp>
      <p:sp>
        <p:nvSpPr>
          <p:cNvPr id="5" name="Footer Placeholder 4"/>
          <p:cNvSpPr>
            <a:spLocks noGrp="1"/>
          </p:cNvSpPr>
          <p:nvPr>
            <p:ph type="ftr" sz="quarter" idx="11"/>
          </p:nvPr>
        </p:nvSpPr>
        <p:spPr>
          <a:xfrm>
            <a:off x="2182708" y="6272784"/>
            <a:ext cx="6327648" cy="365125"/>
          </a:xfrm>
        </p:spPr>
        <p:txBody>
          <a:bodyPr/>
          <a:lstStyle>
            <a:lvl1pPr>
              <a:defRPr>
                <a:solidFill>
                  <a:schemeClr val="accent2">
                    <a:lumMod val="50000"/>
                  </a:schemeClr>
                </a:solidFill>
              </a:defRPr>
            </a:lvl1p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71766878-3199-4EAB-94E7-2D6D11070E14}" type="slidenum">
              <a:rPr lang="en-US" smtClean="0"/>
              <a:pPr/>
              <a:t>‹N°›</a:t>
            </a:fld>
            <a:endParaRPr lang="en-US" dirty="0"/>
          </a:p>
        </p:txBody>
      </p:sp>
    </p:spTree>
    <p:extLst>
      <p:ext uri="{BB962C8B-B14F-4D97-AF65-F5344CB8AC3E}">
        <p14:creationId xmlns:p14="http://schemas.microsoft.com/office/powerpoint/2010/main" val="2780886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smtClean="0"/>
              <a:t>9/14/21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smtClean="0"/>
              <a:t>‹N°›</a:t>
            </a:fld>
            <a:endParaRPr lang="en-US" dirty="0"/>
          </a:p>
        </p:txBody>
      </p:sp>
    </p:spTree>
    <p:extLst>
      <p:ext uri="{BB962C8B-B14F-4D97-AF65-F5344CB8AC3E}">
        <p14:creationId xmlns:p14="http://schemas.microsoft.com/office/powerpoint/2010/main" val="1122072452"/>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smtClean="0"/>
              <a:t>9/14/21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smtClean="0"/>
              <a:t>‹N°›</a:t>
            </a:fld>
            <a:endParaRPr lang="en-US" dirty="0"/>
          </a:p>
        </p:txBody>
      </p:sp>
      <p:sp>
        <p:nvSpPr>
          <p:cNvPr id="10" name="Title 9"/>
          <p:cNvSpPr>
            <a:spLocks noGrp="1"/>
          </p:cNvSpPr>
          <p:nvPr>
            <p:ph type="title"/>
          </p:nvPr>
        </p:nvSpPr>
        <p:spPr/>
        <p:txBody>
          <a:bodyPr/>
          <a:lstStyle/>
          <a:p>
            <a:r>
              <a:rPr lang="fr-FR"/>
              <a:t>Modifiez le style du titre</a:t>
            </a:r>
            <a:endParaRPr lang="en-US" dirty="0"/>
          </a:p>
        </p:txBody>
      </p:sp>
    </p:spTree>
    <p:extLst>
      <p:ext uri="{BB962C8B-B14F-4D97-AF65-F5344CB8AC3E}">
        <p14:creationId xmlns:p14="http://schemas.microsoft.com/office/powerpoint/2010/main" val="32284728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334D819-9F07-4261-B09B-9E467E5D9002}" type="datetimeFigureOut">
              <a:rPr lang="en-US" smtClean="0"/>
              <a:t>9/14/21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smtClean="0"/>
              <a:t>‹N°›</a:t>
            </a:fld>
            <a:endParaRPr lang="en-US" dirty="0"/>
          </a:p>
        </p:txBody>
      </p:sp>
      <p:sp>
        <p:nvSpPr>
          <p:cNvPr id="6" name="Title 5"/>
          <p:cNvSpPr>
            <a:spLocks noGrp="1"/>
          </p:cNvSpPr>
          <p:nvPr>
            <p:ph type="title"/>
          </p:nvPr>
        </p:nvSpPr>
        <p:spPr/>
        <p:txBody>
          <a:bodyPr/>
          <a:lstStyle/>
          <a:p>
            <a:r>
              <a:rPr lang="fr-FR"/>
              <a:t>Modifiez le style du titre</a:t>
            </a:r>
            <a:endParaRPr lang="en-US"/>
          </a:p>
        </p:txBody>
      </p:sp>
    </p:spTree>
    <p:extLst>
      <p:ext uri="{BB962C8B-B14F-4D97-AF65-F5344CB8AC3E}">
        <p14:creationId xmlns:p14="http://schemas.microsoft.com/office/powerpoint/2010/main" val="3859547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smtClean="0"/>
              <a:t>9/14/21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smtClean="0"/>
              <a:t>‹N°›</a:t>
            </a:fld>
            <a:endParaRPr lang="en-US" dirty="0"/>
          </a:p>
        </p:txBody>
      </p:sp>
    </p:spTree>
    <p:extLst>
      <p:ext uri="{BB962C8B-B14F-4D97-AF65-F5344CB8AC3E}">
        <p14:creationId xmlns:p14="http://schemas.microsoft.com/office/powerpoint/2010/main" val="3473982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fr-FR"/>
              <a:t>Modifiez le style du titre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334D819-9F07-4261-B09B-9E467E5D9002}" type="datetimeFigureOut">
              <a:rPr lang="en-US" smtClean="0"/>
              <a:t>9/14/21</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71766878-3199-4EAB-94E7-2D6D11070E14}" type="slidenum">
              <a:rPr lang="en-US" smtClean="0"/>
              <a:t>‹N°›</a:t>
            </a:fld>
            <a:endParaRPr lang="en-US" dirty="0"/>
          </a:p>
        </p:txBody>
      </p:sp>
    </p:spTree>
    <p:extLst>
      <p:ext uri="{BB962C8B-B14F-4D97-AF65-F5344CB8AC3E}">
        <p14:creationId xmlns:p14="http://schemas.microsoft.com/office/powerpoint/2010/main" val="178727394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fr-FR"/>
              <a:t>Modifiez le style du titre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solidFill>
                  <a:schemeClr val="accent2">
                    <a:lumMod val="75000"/>
                  </a:schemeClr>
                </a:solidFill>
              </a:defRPr>
            </a:lvl1pPr>
          </a:lstStyle>
          <a:p>
            <a:fld id="{9334D819-9F07-4261-B09B-9E467E5D9002}" type="datetimeFigureOut">
              <a:rPr lang="en-US" smtClean="0"/>
              <a:t>9/14/21</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71766878-3199-4EAB-94E7-2D6D11070E14}" type="slidenum">
              <a:rPr lang="en-US" smtClean="0"/>
              <a:t>‹N°›</a:t>
            </a:fld>
            <a:endParaRPr lang="en-US" dirty="0"/>
          </a:p>
        </p:txBody>
      </p:sp>
    </p:spTree>
    <p:extLst>
      <p:ext uri="{BB962C8B-B14F-4D97-AF65-F5344CB8AC3E}">
        <p14:creationId xmlns:p14="http://schemas.microsoft.com/office/powerpoint/2010/main" val="3323156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9334D819-9F07-4261-B09B-9E467E5D9002}" type="datetimeFigureOut">
              <a:rPr lang="en-US" smtClean="0"/>
              <a:t>9/14/21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‹N°›</a:t>
            </a:fld>
            <a:endParaRPr lang="en-US" dirty="0"/>
          </a:p>
        </p:txBody>
      </p:sp>
    </p:spTree>
    <p:extLst>
      <p:ext uri="{BB962C8B-B14F-4D97-AF65-F5344CB8AC3E}">
        <p14:creationId xmlns:p14="http://schemas.microsoft.com/office/powerpoint/2010/main" val="1009016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9/14/21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‹N°›</a:t>
            </a:fld>
            <a:endParaRPr lang="en-US" dirty="0"/>
          </a:p>
        </p:txBody>
      </p:sp>
    </p:spTree>
    <p:extLst>
      <p:ext uri="{BB962C8B-B14F-4D97-AF65-F5344CB8AC3E}">
        <p14:creationId xmlns:p14="http://schemas.microsoft.com/office/powerpoint/2010/main" val="1651933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accent2">
                    <a:lumMod val="50000"/>
                  </a:schemeClr>
                </a:solidFill>
              </a:defRPr>
            </a:lvl1pPr>
          </a:lstStyle>
          <a:p>
            <a:fld id="{9334D819-9F07-4261-B09B-9E467E5D9002}" type="datetimeFigureOut">
              <a:rPr lang="en-US" smtClean="0"/>
              <a:pPr/>
              <a:t>9/14/21</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accent2">
                    <a:lumMod val="50000"/>
                  </a:schemeClr>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2">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71766878-3199-4EAB-94E7-2D6D11070E14}" type="slidenum">
              <a:rPr lang="en-US" smtClean="0"/>
              <a:pPr/>
              <a:t>‹N°›</a:t>
            </a:fld>
            <a:endParaRPr lang="en-US" dirty="0"/>
          </a:p>
        </p:txBody>
      </p:sp>
    </p:spTree>
    <p:extLst>
      <p:ext uri="{BB962C8B-B14F-4D97-AF65-F5344CB8AC3E}">
        <p14:creationId xmlns:p14="http://schemas.microsoft.com/office/powerpoint/2010/main" val="2456264212"/>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Lst>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2"/>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7.jpg"/></Relationships>
</file>

<file path=ppt/slides/_rels/slide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themenaplatform.org/"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B201CF-A049-794C-956A-8A1DF44A9D46}"/>
              </a:ext>
            </a:extLst>
          </p:cNvPr>
          <p:cNvSpPr>
            <a:spLocks noGrp="1"/>
          </p:cNvSpPr>
          <p:nvPr>
            <p:ph type="ctrTitle"/>
          </p:nvPr>
        </p:nvSpPr>
        <p:spPr>
          <a:xfrm>
            <a:off x="1278550" y="1754997"/>
            <a:ext cx="9698312" cy="1475013"/>
          </a:xfrm>
        </p:spPr>
        <p:txBody>
          <a:bodyPr>
            <a:noAutofit/>
          </a:bodyPr>
          <a:lstStyle/>
          <a:p>
            <a:r>
              <a:rPr lang="fr-FR" sz="3600" dirty="0"/>
              <a:t>La plateforme régionale relative au Fonds Mondial dans la région MENA</a:t>
            </a:r>
          </a:p>
        </p:txBody>
      </p:sp>
      <p:sp>
        <p:nvSpPr>
          <p:cNvPr id="3" name="Sous-titre 2">
            <a:extLst>
              <a:ext uri="{FF2B5EF4-FFF2-40B4-BE49-F238E27FC236}">
                <a16:creationId xmlns:a16="http://schemas.microsoft.com/office/drawing/2014/main" id="{1F6B5ED2-BB23-EC49-A757-A7F843AC9E37}"/>
              </a:ext>
            </a:extLst>
          </p:cNvPr>
          <p:cNvSpPr>
            <a:spLocks noGrp="1"/>
          </p:cNvSpPr>
          <p:nvPr>
            <p:ph type="subTitle" idx="1"/>
          </p:nvPr>
        </p:nvSpPr>
        <p:spPr>
          <a:xfrm>
            <a:off x="1198454" y="3370428"/>
            <a:ext cx="10993546" cy="590321"/>
          </a:xfrm>
        </p:spPr>
        <p:txBody>
          <a:bodyPr/>
          <a:lstStyle/>
          <a:p>
            <a:r>
              <a:rPr lang="fr-FR" dirty="0"/>
              <a:t>30 septembre 2021</a:t>
            </a:r>
          </a:p>
        </p:txBody>
      </p:sp>
      <p:sp>
        <p:nvSpPr>
          <p:cNvPr id="4" name="ZoneTexte 3">
            <a:extLst>
              <a:ext uri="{FF2B5EF4-FFF2-40B4-BE49-F238E27FC236}">
                <a16:creationId xmlns:a16="http://schemas.microsoft.com/office/drawing/2014/main" id="{ABA582BF-AE00-9E45-A70B-4C1AFCD05368}"/>
              </a:ext>
            </a:extLst>
          </p:cNvPr>
          <p:cNvSpPr txBox="1"/>
          <p:nvPr/>
        </p:nvSpPr>
        <p:spPr>
          <a:xfrm>
            <a:off x="9367024" y="680224"/>
            <a:ext cx="184731" cy="646331"/>
          </a:xfrm>
          <a:prstGeom prst="rect">
            <a:avLst/>
          </a:prstGeom>
          <a:noFill/>
        </p:spPr>
        <p:txBody>
          <a:bodyPr wrap="none" rtlCol="0">
            <a:spAutoFit/>
          </a:bodyPr>
          <a:lstStyle/>
          <a:p>
            <a:endParaRPr lang="fr-FR" dirty="0"/>
          </a:p>
          <a:p>
            <a:endParaRPr lang="fr-FR" dirty="0"/>
          </a:p>
        </p:txBody>
      </p:sp>
      <p:pic>
        <p:nvPicPr>
          <p:cNvPr id="8" name="Image 7">
            <a:extLst>
              <a:ext uri="{FF2B5EF4-FFF2-40B4-BE49-F238E27FC236}">
                <a16:creationId xmlns:a16="http://schemas.microsoft.com/office/drawing/2014/main" id="{CD9F10AD-CC1D-DB49-9330-F3FCA7384B2A}"/>
              </a:ext>
            </a:extLst>
          </p:cNvPr>
          <p:cNvPicPr>
            <a:picLocks noChangeAspect="1"/>
          </p:cNvPicPr>
          <p:nvPr/>
        </p:nvPicPr>
        <p:blipFill>
          <a:blip r:embed="rId2"/>
          <a:stretch>
            <a:fillRect/>
          </a:stretch>
        </p:blipFill>
        <p:spPr>
          <a:xfrm>
            <a:off x="801529" y="172208"/>
            <a:ext cx="2008906" cy="972048"/>
          </a:xfrm>
          <a:prstGeom prst="rect">
            <a:avLst/>
          </a:prstGeom>
        </p:spPr>
      </p:pic>
      <p:pic>
        <p:nvPicPr>
          <p:cNvPr id="10" name="Image 9">
            <a:extLst>
              <a:ext uri="{FF2B5EF4-FFF2-40B4-BE49-F238E27FC236}">
                <a16:creationId xmlns:a16="http://schemas.microsoft.com/office/drawing/2014/main" id="{A24F6BD0-EEED-0444-97E3-AF55F4E0DC22}"/>
              </a:ext>
            </a:extLst>
          </p:cNvPr>
          <p:cNvPicPr>
            <a:picLocks noChangeAspect="1"/>
          </p:cNvPicPr>
          <p:nvPr/>
        </p:nvPicPr>
        <p:blipFill>
          <a:blip r:embed="rId3"/>
          <a:stretch>
            <a:fillRect/>
          </a:stretch>
        </p:blipFill>
        <p:spPr>
          <a:xfrm>
            <a:off x="1460810" y="3824771"/>
            <a:ext cx="2400804" cy="240080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2" name="Image 11">
            <a:extLst>
              <a:ext uri="{FF2B5EF4-FFF2-40B4-BE49-F238E27FC236}">
                <a16:creationId xmlns:a16="http://schemas.microsoft.com/office/drawing/2014/main" id="{61E071DE-3E1B-D943-A1E9-907E4A5EBDAD}"/>
              </a:ext>
            </a:extLst>
          </p:cNvPr>
          <p:cNvPicPr>
            <a:picLocks noChangeAspect="1"/>
          </p:cNvPicPr>
          <p:nvPr/>
        </p:nvPicPr>
        <p:blipFill>
          <a:blip r:embed="rId4"/>
          <a:stretch>
            <a:fillRect/>
          </a:stretch>
        </p:blipFill>
        <p:spPr>
          <a:xfrm>
            <a:off x="4358417" y="3815634"/>
            <a:ext cx="2231358" cy="2310517"/>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20" name="Image 19">
            <a:extLst>
              <a:ext uri="{FF2B5EF4-FFF2-40B4-BE49-F238E27FC236}">
                <a16:creationId xmlns:a16="http://schemas.microsoft.com/office/drawing/2014/main" id="{C808C4BE-9A5E-0B4A-B6DE-D3FB587A6235}"/>
              </a:ext>
            </a:extLst>
          </p:cNvPr>
          <p:cNvPicPr>
            <a:picLocks noChangeAspect="1"/>
          </p:cNvPicPr>
          <p:nvPr/>
        </p:nvPicPr>
        <p:blipFill>
          <a:blip r:embed="rId5"/>
          <a:stretch>
            <a:fillRect/>
          </a:stretch>
        </p:blipFill>
        <p:spPr>
          <a:xfrm>
            <a:off x="6957583" y="3815634"/>
            <a:ext cx="2231358" cy="223135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7" name="Image 6">
            <a:extLst>
              <a:ext uri="{FF2B5EF4-FFF2-40B4-BE49-F238E27FC236}">
                <a16:creationId xmlns:a16="http://schemas.microsoft.com/office/drawing/2014/main" id="{34E91F04-A2EF-6742-9A72-2EFAE53FB079}"/>
              </a:ext>
            </a:extLst>
          </p:cNvPr>
          <p:cNvPicPr>
            <a:picLocks noChangeAspect="1"/>
          </p:cNvPicPr>
          <p:nvPr/>
        </p:nvPicPr>
        <p:blipFill>
          <a:blip r:embed="rId6"/>
          <a:stretch>
            <a:fillRect/>
          </a:stretch>
        </p:blipFill>
        <p:spPr>
          <a:xfrm>
            <a:off x="8417859" y="118007"/>
            <a:ext cx="3324412" cy="1124433"/>
          </a:xfrm>
          <a:prstGeom prst="rect">
            <a:avLst/>
          </a:prstGeom>
        </p:spPr>
      </p:pic>
    </p:spTree>
    <p:extLst>
      <p:ext uri="{BB962C8B-B14F-4D97-AF65-F5344CB8AC3E}">
        <p14:creationId xmlns:p14="http://schemas.microsoft.com/office/powerpoint/2010/main" val="838391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7D4645-1043-3A47-9D67-A9570AD2AB1F}"/>
              </a:ext>
            </a:extLst>
          </p:cNvPr>
          <p:cNvSpPr>
            <a:spLocks noGrp="1"/>
          </p:cNvSpPr>
          <p:nvPr>
            <p:ph type="title"/>
          </p:nvPr>
        </p:nvSpPr>
        <p:spPr/>
        <p:txBody>
          <a:bodyPr/>
          <a:lstStyle/>
          <a:p>
            <a:r>
              <a:rPr lang="fr-FR" dirty="0"/>
              <a:t>A propos d’ITPC-MENA</a:t>
            </a:r>
          </a:p>
        </p:txBody>
      </p:sp>
      <p:sp>
        <p:nvSpPr>
          <p:cNvPr id="3" name="Espace réservé du contenu 2">
            <a:extLst>
              <a:ext uri="{FF2B5EF4-FFF2-40B4-BE49-F238E27FC236}">
                <a16:creationId xmlns:a16="http://schemas.microsoft.com/office/drawing/2014/main" id="{2F245A7B-832F-A647-AF97-87743246AEEB}"/>
              </a:ext>
            </a:extLst>
          </p:cNvPr>
          <p:cNvSpPr>
            <a:spLocks noGrp="1"/>
          </p:cNvSpPr>
          <p:nvPr>
            <p:ph idx="1"/>
          </p:nvPr>
        </p:nvSpPr>
        <p:spPr>
          <a:xfrm>
            <a:off x="581192" y="2018189"/>
            <a:ext cx="11029615" cy="4291742"/>
          </a:xfrm>
        </p:spPr>
        <p:txBody>
          <a:bodyPr>
            <a:normAutofit fontScale="92500" lnSpcReduction="20000"/>
          </a:bodyPr>
          <a:lstStyle/>
          <a:p>
            <a:pPr marL="0" indent="0">
              <a:buNone/>
            </a:pPr>
            <a:r>
              <a:rPr lang="fr-FR" b="1" dirty="0">
                <a:solidFill>
                  <a:srgbClr val="C00000"/>
                </a:solidFill>
              </a:rPr>
              <a:t>Qui héberge la plateforme régionale MENA ?</a:t>
            </a:r>
          </a:p>
          <a:p>
            <a:endParaRPr lang="fr-FR" dirty="0"/>
          </a:p>
          <a:p>
            <a:r>
              <a:rPr lang="fr-FR" dirty="0"/>
              <a:t>ITPC-MENA, qui hébergeait la plateforme régionale de coordination et de communication pour la région du Moyen – Orient et de l’Afrique du Nord depuis 2015, a été contracté par le Fonds Mondial pour l’accueillir de nouveau, jusqu’en 2023.</a:t>
            </a:r>
          </a:p>
          <a:p>
            <a:r>
              <a:rPr lang="fr-FR" dirty="0"/>
              <a:t>ITPC est un réseau leader de la société civile pour un accès complet et équitable aux services de traitements, de soins et de prévention pour le VIH / Sida et les hépatites. Le réseau est actif au sein de la communauté mondiale, régionale, nationale et locale, ITPC compte des personnes touchées par le VIH, le VHC dans plusieurs pays du monde.  </a:t>
            </a:r>
          </a:p>
          <a:p>
            <a:endParaRPr lang="fr-FR" dirty="0"/>
          </a:p>
          <a:p>
            <a:pPr marL="0" indent="0">
              <a:buNone/>
            </a:pPr>
            <a:r>
              <a:rPr lang="fr-FR" b="1" dirty="0">
                <a:solidFill>
                  <a:srgbClr val="C00000"/>
                </a:solidFill>
              </a:rPr>
              <a:t>Le rôle d’ITPC-MENA </a:t>
            </a:r>
            <a:endParaRPr lang="fr-FR" dirty="0">
              <a:solidFill>
                <a:srgbClr val="C00000"/>
              </a:solidFill>
            </a:endParaRPr>
          </a:p>
          <a:p>
            <a:r>
              <a:rPr lang="fr-FR" dirty="0"/>
              <a:t>ITPC-MENA a pour objectif de renforcer les connaissances des organisations de la société civile et des groupes communautaires ; essentiellement ceux soutenus par le FM. Il s’agit de mieux les guider dans la compréhension des besoins en matière d’assistance technique et de renforcer leurs capacités. </a:t>
            </a:r>
          </a:p>
          <a:p>
            <a:endParaRPr lang="fr-FR" dirty="0"/>
          </a:p>
        </p:txBody>
      </p:sp>
      <p:pic>
        <p:nvPicPr>
          <p:cNvPr id="6" name="Image 5">
            <a:extLst>
              <a:ext uri="{FF2B5EF4-FFF2-40B4-BE49-F238E27FC236}">
                <a16:creationId xmlns:a16="http://schemas.microsoft.com/office/drawing/2014/main" id="{5F75702A-BC17-2646-BC8C-C47814712104}"/>
              </a:ext>
            </a:extLst>
          </p:cNvPr>
          <p:cNvPicPr>
            <a:picLocks noChangeAspect="1"/>
          </p:cNvPicPr>
          <p:nvPr/>
        </p:nvPicPr>
        <p:blipFill>
          <a:blip r:embed="rId2"/>
          <a:stretch>
            <a:fillRect/>
          </a:stretch>
        </p:blipFill>
        <p:spPr>
          <a:xfrm>
            <a:off x="10271358" y="5941166"/>
            <a:ext cx="1668184" cy="916834"/>
          </a:xfrm>
          <a:prstGeom prst="rect">
            <a:avLst/>
          </a:prstGeom>
        </p:spPr>
      </p:pic>
    </p:spTree>
    <p:extLst>
      <p:ext uri="{BB962C8B-B14F-4D97-AF65-F5344CB8AC3E}">
        <p14:creationId xmlns:p14="http://schemas.microsoft.com/office/powerpoint/2010/main" val="3806060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735147-15B5-4142-8AF3-9BA31C060260}"/>
              </a:ext>
            </a:extLst>
          </p:cNvPr>
          <p:cNvSpPr>
            <a:spLocks noGrp="1"/>
          </p:cNvSpPr>
          <p:nvPr>
            <p:ph type="title"/>
          </p:nvPr>
        </p:nvSpPr>
        <p:spPr>
          <a:xfrm>
            <a:off x="432045" y="484632"/>
            <a:ext cx="11327909" cy="1609344"/>
          </a:xfrm>
        </p:spPr>
        <p:txBody>
          <a:bodyPr>
            <a:normAutofit/>
          </a:bodyPr>
          <a:lstStyle/>
          <a:p>
            <a:r>
              <a:rPr lang="fr-FR" dirty="0"/>
              <a:t>A propos de la plateforme régionale MENA</a:t>
            </a:r>
          </a:p>
        </p:txBody>
      </p:sp>
      <p:sp>
        <p:nvSpPr>
          <p:cNvPr id="3" name="Espace réservé du contenu 2">
            <a:extLst>
              <a:ext uri="{FF2B5EF4-FFF2-40B4-BE49-F238E27FC236}">
                <a16:creationId xmlns:a16="http://schemas.microsoft.com/office/drawing/2014/main" id="{58CCD484-CAC3-A744-B5DF-9257619D319E}"/>
              </a:ext>
            </a:extLst>
          </p:cNvPr>
          <p:cNvSpPr>
            <a:spLocks noGrp="1"/>
          </p:cNvSpPr>
          <p:nvPr>
            <p:ph idx="1"/>
          </p:nvPr>
        </p:nvSpPr>
        <p:spPr>
          <a:xfrm>
            <a:off x="432045" y="1929160"/>
            <a:ext cx="5663956" cy="4012005"/>
          </a:xfr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marL="0" indent="0">
              <a:buNone/>
            </a:pPr>
            <a:endParaRPr lang="fr-FR" dirty="0"/>
          </a:p>
          <a:p>
            <a:pPr algn="just"/>
            <a:r>
              <a:rPr lang="fr-FR" dirty="0">
                <a:solidFill>
                  <a:schemeClr val="bg1">
                    <a:lumMod val="50000"/>
                  </a:schemeClr>
                </a:solidFill>
              </a:rPr>
              <a:t>Hébergée par la coalition internationale de préparation aux traitements pour la région MENA (ITPC MENA), la plateforme régionale MENA est l’une des six plateformes appuyées par le Fonds mondial. Son objectif est de Garantir la participation effective de la société civile et des communautés à l’ élaboration, la mise en œuvre et le suivi des programmes du Fonds Mondial à l’échelle régionale. La plateforme MENA du Fonds mondial est, en somme, un espace de participation collective aux décisions de la communauté en ce qui concerne les droits et le genre. </a:t>
            </a:r>
          </a:p>
          <a:p>
            <a:pPr marL="0" indent="0">
              <a:buNone/>
            </a:pPr>
            <a:endParaRPr lang="fr-FR" dirty="0">
              <a:solidFill>
                <a:srgbClr val="C00000"/>
              </a:solidFill>
            </a:endParaRPr>
          </a:p>
          <a:p>
            <a:endParaRPr lang="fr-FR" dirty="0"/>
          </a:p>
        </p:txBody>
      </p:sp>
      <p:pic>
        <p:nvPicPr>
          <p:cNvPr id="4" name="Image 3">
            <a:extLst>
              <a:ext uri="{FF2B5EF4-FFF2-40B4-BE49-F238E27FC236}">
                <a16:creationId xmlns:a16="http://schemas.microsoft.com/office/drawing/2014/main" id="{ECA65F5D-DED3-814F-899D-70E1C791040B}"/>
              </a:ext>
            </a:extLst>
          </p:cNvPr>
          <p:cNvPicPr>
            <a:picLocks noChangeAspect="1"/>
          </p:cNvPicPr>
          <p:nvPr/>
        </p:nvPicPr>
        <p:blipFill>
          <a:blip r:embed="rId2"/>
          <a:stretch>
            <a:fillRect/>
          </a:stretch>
        </p:blipFill>
        <p:spPr>
          <a:xfrm>
            <a:off x="10285645" y="5941166"/>
            <a:ext cx="1668184" cy="916834"/>
          </a:xfrm>
          <a:prstGeom prst="rect">
            <a:avLst/>
          </a:prstGeom>
        </p:spPr>
      </p:pic>
      <p:graphicFrame>
        <p:nvGraphicFramePr>
          <p:cNvPr id="5" name="Tableau 4">
            <a:extLst>
              <a:ext uri="{FF2B5EF4-FFF2-40B4-BE49-F238E27FC236}">
                <a16:creationId xmlns:a16="http://schemas.microsoft.com/office/drawing/2014/main" id="{304389C9-27F9-C64C-B0EC-33C1EADB8295}"/>
              </a:ext>
            </a:extLst>
          </p:cNvPr>
          <p:cNvGraphicFramePr>
            <a:graphicFrameLocks noGrp="1"/>
          </p:cNvGraphicFramePr>
          <p:nvPr>
            <p:extLst>
              <p:ext uri="{D42A27DB-BD31-4B8C-83A1-F6EECF244321}">
                <p14:modId xmlns:p14="http://schemas.microsoft.com/office/powerpoint/2010/main" val="1756377772"/>
              </p:ext>
            </p:extLst>
          </p:nvPr>
        </p:nvGraphicFramePr>
        <p:xfrm>
          <a:off x="6486525" y="1957387"/>
          <a:ext cx="4700588" cy="4086224"/>
        </p:xfrm>
        <a:graphic>
          <a:graphicData uri="http://schemas.openxmlformats.org/drawingml/2006/table">
            <a:tbl>
              <a:tblPr>
                <a:tableStyleId>{306799F8-075E-4A3A-A7F6-7FBC6576F1A4}</a:tableStyleId>
              </a:tblPr>
              <a:tblGrid>
                <a:gridCol w="4700588">
                  <a:extLst>
                    <a:ext uri="{9D8B030D-6E8A-4147-A177-3AD203B41FA5}">
                      <a16:colId xmlns:a16="http://schemas.microsoft.com/office/drawing/2014/main" val="3801465633"/>
                    </a:ext>
                  </a:extLst>
                </a:gridCol>
              </a:tblGrid>
              <a:tr h="529375">
                <a:tc>
                  <a:txBody>
                    <a:bodyPr/>
                    <a:lstStyle/>
                    <a:p>
                      <a:pPr algn="ctr" fontAlgn="ctr"/>
                      <a:r>
                        <a:rPr lang="fr-FR" sz="1200" u="none" strike="noStrike" dirty="0">
                          <a:solidFill>
                            <a:schemeClr val="bg1"/>
                          </a:solidFill>
                          <a:effectLst/>
                        </a:rPr>
                        <a:t>Algérie</a:t>
                      </a:r>
                      <a:endParaRPr lang="fr-FR" sz="1200" b="0" i="0" u="none" strike="noStrike" dirty="0">
                        <a:solidFill>
                          <a:schemeClr val="bg1"/>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755964485"/>
                  </a:ext>
                </a:extLst>
              </a:tr>
              <a:tr h="298870">
                <a:tc>
                  <a:txBody>
                    <a:bodyPr/>
                    <a:lstStyle/>
                    <a:p>
                      <a:pPr algn="ctr" fontAlgn="ctr"/>
                      <a:r>
                        <a:rPr lang="fr-FR" sz="1200" u="none" strike="noStrike" dirty="0">
                          <a:solidFill>
                            <a:schemeClr val="bg1"/>
                          </a:solidFill>
                          <a:effectLst/>
                        </a:rPr>
                        <a:t>Djibouti</a:t>
                      </a:r>
                      <a:endParaRPr lang="fr-FR" sz="1200" b="0" i="0" u="none" strike="noStrike" dirty="0">
                        <a:solidFill>
                          <a:schemeClr val="bg1"/>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609475895"/>
                  </a:ext>
                </a:extLst>
              </a:tr>
              <a:tr h="298870">
                <a:tc>
                  <a:txBody>
                    <a:bodyPr/>
                    <a:lstStyle/>
                    <a:p>
                      <a:pPr algn="ctr" fontAlgn="ctr"/>
                      <a:r>
                        <a:rPr lang="fr-FR" sz="1200" u="none" strike="noStrike" dirty="0">
                          <a:solidFill>
                            <a:schemeClr val="bg1"/>
                          </a:solidFill>
                          <a:effectLst/>
                        </a:rPr>
                        <a:t>Egypte</a:t>
                      </a:r>
                      <a:endParaRPr lang="fr-FR" sz="1200" b="0" i="0" u="none" strike="noStrike" dirty="0">
                        <a:solidFill>
                          <a:schemeClr val="bg1"/>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902437687"/>
                  </a:ext>
                </a:extLst>
              </a:tr>
              <a:tr h="298870">
                <a:tc>
                  <a:txBody>
                    <a:bodyPr/>
                    <a:lstStyle/>
                    <a:p>
                      <a:pPr algn="ctr" fontAlgn="ctr"/>
                      <a:r>
                        <a:rPr lang="fr-FR" sz="1200" u="none" strike="noStrike" dirty="0">
                          <a:solidFill>
                            <a:schemeClr val="bg1"/>
                          </a:solidFill>
                          <a:effectLst/>
                        </a:rPr>
                        <a:t>Erythrée</a:t>
                      </a:r>
                      <a:endParaRPr lang="fr-FR" sz="1200" b="0" i="0" u="none" strike="noStrike" dirty="0">
                        <a:solidFill>
                          <a:schemeClr val="bg1"/>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658585454"/>
                  </a:ext>
                </a:extLst>
              </a:tr>
              <a:tr h="298870">
                <a:tc>
                  <a:txBody>
                    <a:bodyPr/>
                    <a:lstStyle/>
                    <a:p>
                      <a:pPr algn="ctr" fontAlgn="ctr"/>
                      <a:r>
                        <a:rPr lang="fr-FR" sz="1200" u="none" strike="noStrike" dirty="0">
                          <a:solidFill>
                            <a:schemeClr val="bg1"/>
                          </a:solidFill>
                          <a:effectLst/>
                        </a:rPr>
                        <a:t>Mauritanie</a:t>
                      </a:r>
                      <a:endParaRPr lang="fr-FR" sz="1200" b="0" i="0" u="none" strike="noStrike" dirty="0">
                        <a:solidFill>
                          <a:schemeClr val="bg1"/>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082611443"/>
                  </a:ext>
                </a:extLst>
              </a:tr>
              <a:tr h="298870">
                <a:tc>
                  <a:txBody>
                    <a:bodyPr/>
                    <a:lstStyle/>
                    <a:p>
                      <a:pPr algn="ctr" fontAlgn="ctr"/>
                      <a:r>
                        <a:rPr lang="fr-FR" sz="1200" u="none" strike="noStrike" dirty="0">
                          <a:solidFill>
                            <a:schemeClr val="bg1"/>
                          </a:solidFill>
                          <a:effectLst/>
                        </a:rPr>
                        <a:t>Maroc</a:t>
                      </a:r>
                      <a:endParaRPr lang="fr-FR" sz="1200" b="0" i="0" u="none" strike="noStrike" dirty="0">
                        <a:solidFill>
                          <a:schemeClr val="bg1"/>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439897370"/>
                  </a:ext>
                </a:extLst>
              </a:tr>
              <a:tr h="298870">
                <a:tc>
                  <a:txBody>
                    <a:bodyPr/>
                    <a:lstStyle/>
                    <a:p>
                      <a:pPr algn="ctr" fontAlgn="ctr"/>
                      <a:r>
                        <a:rPr lang="fr-FR" sz="1200" u="none" strike="noStrike" dirty="0">
                          <a:solidFill>
                            <a:schemeClr val="bg1"/>
                          </a:solidFill>
                          <a:effectLst/>
                        </a:rPr>
                        <a:t>Somalie</a:t>
                      </a:r>
                      <a:endParaRPr lang="fr-FR" sz="1200" b="0" i="0" u="none" strike="noStrike" dirty="0">
                        <a:solidFill>
                          <a:schemeClr val="bg1"/>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019179220"/>
                  </a:ext>
                </a:extLst>
              </a:tr>
              <a:tr h="298870">
                <a:tc>
                  <a:txBody>
                    <a:bodyPr/>
                    <a:lstStyle/>
                    <a:p>
                      <a:pPr algn="ctr" fontAlgn="ctr"/>
                      <a:r>
                        <a:rPr lang="fr-FR" sz="1200" u="none" strike="noStrike" dirty="0">
                          <a:solidFill>
                            <a:schemeClr val="bg1"/>
                          </a:solidFill>
                          <a:effectLst/>
                        </a:rPr>
                        <a:t>Sud Soudan</a:t>
                      </a:r>
                      <a:endParaRPr lang="fr-FR" sz="1200" b="0" i="0" u="none" strike="noStrike" dirty="0">
                        <a:solidFill>
                          <a:schemeClr val="bg1"/>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020198738"/>
                  </a:ext>
                </a:extLst>
              </a:tr>
              <a:tr h="298870">
                <a:tc>
                  <a:txBody>
                    <a:bodyPr/>
                    <a:lstStyle/>
                    <a:p>
                      <a:pPr algn="ctr" fontAlgn="ctr"/>
                      <a:r>
                        <a:rPr lang="fr-FR" sz="1200" u="none" strike="noStrike" dirty="0">
                          <a:solidFill>
                            <a:schemeClr val="bg1"/>
                          </a:solidFill>
                          <a:effectLst/>
                        </a:rPr>
                        <a:t>Soudan</a:t>
                      </a:r>
                      <a:endParaRPr lang="fr-FR" sz="1200" b="0" i="0" u="none" strike="noStrike" dirty="0">
                        <a:solidFill>
                          <a:schemeClr val="bg1"/>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640790894"/>
                  </a:ext>
                </a:extLst>
              </a:tr>
              <a:tr h="298870">
                <a:tc>
                  <a:txBody>
                    <a:bodyPr/>
                    <a:lstStyle/>
                    <a:p>
                      <a:pPr algn="ctr" fontAlgn="ctr"/>
                      <a:r>
                        <a:rPr lang="fr-FR" sz="1200" u="none" strike="noStrike" dirty="0">
                          <a:solidFill>
                            <a:schemeClr val="bg1"/>
                          </a:solidFill>
                          <a:effectLst/>
                        </a:rPr>
                        <a:t>Tunisie</a:t>
                      </a:r>
                      <a:endParaRPr lang="fr-FR" sz="1200" b="0" i="0" u="none" strike="noStrike" dirty="0">
                        <a:solidFill>
                          <a:schemeClr val="bg1"/>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161183993"/>
                  </a:ext>
                </a:extLst>
              </a:tr>
              <a:tr h="867019">
                <a:tc>
                  <a:txBody>
                    <a:bodyPr/>
                    <a:lstStyle/>
                    <a:p>
                      <a:pPr algn="ctr" fontAlgn="ctr"/>
                      <a:r>
                        <a:rPr lang="fr-FR" sz="1200" b="0" u="none" strike="noStrike" dirty="0">
                          <a:solidFill>
                            <a:schemeClr val="bg1"/>
                          </a:solidFill>
                          <a:effectLst/>
                        </a:rPr>
                        <a:t>Iran</a:t>
                      </a:r>
                    </a:p>
                    <a:p>
                      <a:pPr algn="ctr" fontAlgn="ctr"/>
                      <a:r>
                        <a:rPr lang="fr-FR" sz="1200" b="0" u="none" strike="noStrike" dirty="0">
                          <a:solidFill>
                            <a:schemeClr val="bg1"/>
                          </a:solidFill>
                          <a:effectLst/>
                        </a:rPr>
                        <a:t>Pakistan </a:t>
                      </a:r>
                    </a:p>
                    <a:p>
                      <a:pPr algn="ctr" fontAlgn="ctr"/>
                      <a:r>
                        <a:rPr lang="fr-FR" sz="1200" b="0" u="none" strike="noStrike" dirty="0">
                          <a:solidFill>
                            <a:schemeClr val="bg1"/>
                          </a:solidFill>
                          <a:effectLst/>
                        </a:rPr>
                        <a:t>Afghanistan</a:t>
                      </a:r>
                      <a:endParaRPr lang="fr-FR" sz="1200" b="0" i="0" u="none" strike="noStrike" dirty="0">
                        <a:solidFill>
                          <a:schemeClr val="bg1"/>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793165465"/>
                  </a:ext>
                </a:extLst>
              </a:tr>
            </a:tbl>
          </a:graphicData>
        </a:graphic>
      </p:graphicFrame>
    </p:spTree>
    <p:extLst>
      <p:ext uri="{BB962C8B-B14F-4D97-AF65-F5344CB8AC3E}">
        <p14:creationId xmlns:p14="http://schemas.microsoft.com/office/powerpoint/2010/main" val="1580865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CBFB64-230E-E343-9CBD-090CFDA17F15}"/>
              </a:ext>
            </a:extLst>
          </p:cNvPr>
          <p:cNvSpPr>
            <a:spLocks noGrp="1"/>
          </p:cNvSpPr>
          <p:nvPr>
            <p:ph type="title"/>
          </p:nvPr>
        </p:nvSpPr>
        <p:spPr/>
        <p:txBody>
          <a:bodyPr>
            <a:normAutofit/>
          </a:bodyPr>
          <a:lstStyle/>
          <a:p>
            <a:r>
              <a:rPr lang="fr-FR" dirty="0"/>
              <a:t>LES OBJECTIFS DE LA PLATFORME MENA</a:t>
            </a:r>
          </a:p>
        </p:txBody>
      </p:sp>
      <p:sp>
        <p:nvSpPr>
          <p:cNvPr id="3" name="Espace réservé du contenu 2">
            <a:extLst>
              <a:ext uri="{FF2B5EF4-FFF2-40B4-BE49-F238E27FC236}">
                <a16:creationId xmlns:a16="http://schemas.microsoft.com/office/drawing/2014/main" id="{A3DD8590-9314-274D-9795-56C396501659}"/>
              </a:ext>
            </a:extLst>
          </p:cNvPr>
          <p:cNvSpPr>
            <a:spLocks noGrp="1"/>
          </p:cNvSpPr>
          <p:nvPr>
            <p:ph idx="1"/>
          </p:nvPr>
        </p:nvSpPr>
        <p:spPr>
          <a:xfrm>
            <a:off x="424030" y="2186619"/>
            <a:ext cx="7262645" cy="4042731"/>
          </a:xfrm>
        </p:spPr>
        <p:txBody>
          <a:bodyPr>
            <a:normAutofit fontScale="70000" lnSpcReduction="20000"/>
          </a:bodyPr>
          <a:lstStyle/>
          <a:p>
            <a:pPr marL="0" indent="0">
              <a:buNone/>
            </a:pPr>
            <a:r>
              <a:rPr lang="fr-FR" b="1" dirty="0">
                <a:solidFill>
                  <a:srgbClr val="C00000"/>
                </a:solidFill>
              </a:rPr>
              <a:t>Les objectifs de la Plateforme </a:t>
            </a:r>
            <a:endParaRPr lang="fr-FR" dirty="0">
              <a:solidFill>
                <a:srgbClr val="C00000"/>
              </a:solidFill>
            </a:endParaRPr>
          </a:p>
          <a:p>
            <a:pPr lvl="0" algn="just"/>
            <a:r>
              <a:rPr lang="fr-FR" dirty="0"/>
              <a:t>Poursuivre l'engagement significatif de la société civile et des groupes communautaires à travers une communication régulière et diffusion d'informations précises et accessibles pour améliorer la connaissance et la participation de ces acteurs aux processus liés au Fonds mondial.</a:t>
            </a:r>
          </a:p>
          <a:p>
            <a:pPr lvl="0" algn="just"/>
            <a:r>
              <a:rPr lang="fr-FR" dirty="0"/>
              <a:t>Améliorer l'impact global des programmes et des interventions du Fonds mondial et des ripostes aux maladies de manière plus globale grâce à un engagement renforcé de la société civile et des communautés touchées par le VIH, la tuberculose et le paludisme. </a:t>
            </a:r>
          </a:p>
          <a:p>
            <a:pPr lvl="0" algn="just"/>
            <a:r>
              <a:rPr lang="fr-FR" dirty="0"/>
              <a:t>Élargir l'accès à l'assistance technique pour la société civile et les groupes communautaires grâce à une meilleure coordination avec la composante d'assistance technique à court terme de l'initiative stratégique CRG, ainsi qu'avec les principaux partenaires d'assistance technique nationaux, régionaux et mondiaux.</a:t>
            </a:r>
          </a:p>
          <a:p>
            <a:pPr lvl="0" algn="just"/>
            <a:r>
              <a:rPr lang="fr-FR" dirty="0"/>
              <a:t>Soutenir les initiatives stratégiques de renforcement des capacités de la société civile et de la communauté en favorisant des espaces d'engagement et de participation collective aux processus décisionnels clés, en particulier en ce qui concerne la communauté, les droits et le genre</a:t>
            </a:r>
          </a:p>
          <a:p>
            <a:endParaRPr lang="fr-FR" dirty="0"/>
          </a:p>
        </p:txBody>
      </p:sp>
      <p:pic>
        <p:nvPicPr>
          <p:cNvPr id="4" name="Image 3">
            <a:extLst>
              <a:ext uri="{FF2B5EF4-FFF2-40B4-BE49-F238E27FC236}">
                <a16:creationId xmlns:a16="http://schemas.microsoft.com/office/drawing/2014/main" id="{D490E02F-76D1-434C-BBC4-A0E094BD7735}"/>
              </a:ext>
            </a:extLst>
          </p:cNvPr>
          <p:cNvPicPr>
            <a:picLocks noChangeAspect="1"/>
          </p:cNvPicPr>
          <p:nvPr/>
        </p:nvPicPr>
        <p:blipFill>
          <a:blip r:embed="rId2"/>
          <a:stretch>
            <a:fillRect/>
          </a:stretch>
        </p:blipFill>
        <p:spPr>
          <a:xfrm>
            <a:off x="10299933" y="5864922"/>
            <a:ext cx="1668184" cy="916834"/>
          </a:xfrm>
          <a:prstGeom prst="rect">
            <a:avLst/>
          </a:prstGeom>
        </p:spPr>
      </p:pic>
      <p:pic>
        <p:nvPicPr>
          <p:cNvPr id="6" name="Image 5">
            <a:extLst>
              <a:ext uri="{FF2B5EF4-FFF2-40B4-BE49-F238E27FC236}">
                <a16:creationId xmlns:a16="http://schemas.microsoft.com/office/drawing/2014/main" id="{27CC2967-F8F0-7242-9130-463C3BC961F3}"/>
              </a:ext>
            </a:extLst>
          </p:cNvPr>
          <p:cNvPicPr>
            <a:picLocks noChangeAspect="1"/>
          </p:cNvPicPr>
          <p:nvPr/>
        </p:nvPicPr>
        <p:blipFill>
          <a:blip r:embed="rId3"/>
          <a:stretch>
            <a:fillRect/>
          </a:stretch>
        </p:blipFill>
        <p:spPr>
          <a:xfrm>
            <a:off x="8341592" y="1945587"/>
            <a:ext cx="3213681" cy="39056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160822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1997E7-D3E0-8D4B-A616-9A5EA2B29A9D}"/>
              </a:ext>
            </a:extLst>
          </p:cNvPr>
          <p:cNvSpPr>
            <a:spLocks noGrp="1"/>
          </p:cNvSpPr>
          <p:nvPr>
            <p:ph type="title"/>
          </p:nvPr>
        </p:nvSpPr>
        <p:spPr/>
        <p:txBody>
          <a:bodyPr/>
          <a:lstStyle/>
          <a:p>
            <a:r>
              <a:rPr lang="fr-FR" dirty="0"/>
              <a:t>Les activités de la plateforme</a:t>
            </a:r>
          </a:p>
        </p:txBody>
      </p:sp>
      <p:sp>
        <p:nvSpPr>
          <p:cNvPr id="3" name="Espace réservé du contenu 2">
            <a:extLst>
              <a:ext uri="{FF2B5EF4-FFF2-40B4-BE49-F238E27FC236}">
                <a16:creationId xmlns:a16="http://schemas.microsoft.com/office/drawing/2014/main" id="{66D09517-41D3-8C4D-91DB-7B61DCDA95BC}"/>
              </a:ext>
            </a:extLst>
          </p:cNvPr>
          <p:cNvSpPr>
            <a:spLocks noGrp="1"/>
          </p:cNvSpPr>
          <p:nvPr>
            <p:ph idx="1"/>
          </p:nvPr>
        </p:nvSpPr>
        <p:spPr>
          <a:xfrm>
            <a:off x="5019219" y="1932326"/>
            <a:ext cx="5929313" cy="3932596"/>
          </a:xfrm>
        </p:spPr>
        <p:style>
          <a:lnRef idx="1">
            <a:schemeClr val="accent3"/>
          </a:lnRef>
          <a:fillRef idx="2">
            <a:schemeClr val="accent3"/>
          </a:fillRef>
          <a:effectRef idx="1">
            <a:schemeClr val="accent3"/>
          </a:effectRef>
          <a:fontRef idx="minor">
            <a:schemeClr val="dk1"/>
          </a:fontRef>
        </p:style>
        <p:txBody>
          <a:bodyPr>
            <a:normAutofit fontScale="77500" lnSpcReduction="20000"/>
          </a:bodyPr>
          <a:lstStyle/>
          <a:p>
            <a:pPr fontAlgn="base"/>
            <a:endParaRPr lang="fr-FR" dirty="0"/>
          </a:p>
          <a:p>
            <a:pPr fontAlgn="base"/>
            <a:r>
              <a:rPr lang="fr-FR" dirty="0"/>
              <a:t>La mise à disposition d’un large réseau de partenaires et le partage d’informations</a:t>
            </a:r>
          </a:p>
          <a:p>
            <a:pPr fontAlgn="base"/>
            <a:r>
              <a:rPr lang="fr-FR" dirty="0"/>
              <a:t>Le renforcement des capacités concernant les processus du Fonds mondial (webinaires, formations, ateliers, conférences, séminaires …)</a:t>
            </a:r>
          </a:p>
          <a:p>
            <a:pPr fontAlgn="base"/>
            <a:r>
              <a:rPr lang="fr-FR" dirty="0"/>
              <a:t>La constitution et le traitement des données et informations relatives au Fonds Mondial et à la société civile (évaluation des besoins, cartographie des ONG régionales, analyses contextuelles…)</a:t>
            </a:r>
          </a:p>
          <a:p>
            <a:pPr fontAlgn="base"/>
            <a:r>
              <a:rPr lang="fr-FR" dirty="0"/>
              <a:t>L’identification des besoins en assistance technique de la société civile et la mise en relation avec les prestataires d’assistance technique</a:t>
            </a:r>
          </a:p>
          <a:p>
            <a:pPr fontAlgn="base"/>
            <a:r>
              <a:rPr lang="fr-FR" dirty="0"/>
              <a:t>La mise à disposition de documents d’information, des bonnes pratiques, des directives relatives au Fonds Mondial traduites dans les différentes langues de la région MEN</a:t>
            </a:r>
            <a:r>
              <a:rPr lang="fr-FR" i="1" dirty="0"/>
              <a:t>A</a:t>
            </a:r>
            <a:endParaRPr lang="fr-FR" dirty="0"/>
          </a:p>
          <a:p>
            <a:endParaRPr lang="fr-FR" dirty="0"/>
          </a:p>
        </p:txBody>
      </p:sp>
      <p:pic>
        <p:nvPicPr>
          <p:cNvPr id="7" name="Image 6">
            <a:extLst>
              <a:ext uri="{FF2B5EF4-FFF2-40B4-BE49-F238E27FC236}">
                <a16:creationId xmlns:a16="http://schemas.microsoft.com/office/drawing/2014/main" id="{6B0899F7-300D-2A40-A8DF-76427EC4D271}"/>
              </a:ext>
            </a:extLst>
          </p:cNvPr>
          <p:cNvPicPr>
            <a:picLocks noChangeAspect="1"/>
          </p:cNvPicPr>
          <p:nvPr/>
        </p:nvPicPr>
        <p:blipFill>
          <a:blip r:embed="rId2"/>
          <a:stretch>
            <a:fillRect/>
          </a:stretch>
        </p:blipFill>
        <p:spPr>
          <a:xfrm>
            <a:off x="985838" y="1940491"/>
            <a:ext cx="3386137" cy="19668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Image 8">
            <a:extLst>
              <a:ext uri="{FF2B5EF4-FFF2-40B4-BE49-F238E27FC236}">
                <a16:creationId xmlns:a16="http://schemas.microsoft.com/office/drawing/2014/main" id="{A3997E9F-C0B8-4D47-B40B-53EC3EB08DEE}"/>
              </a:ext>
            </a:extLst>
          </p:cNvPr>
          <p:cNvPicPr>
            <a:picLocks noChangeAspect="1"/>
          </p:cNvPicPr>
          <p:nvPr/>
        </p:nvPicPr>
        <p:blipFill>
          <a:blip r:embed="rId3"/>
          <a:stretch>
            <a:fillRect/>
          </a:stretch>
        </p:blipFill>
        <p:spPr>
          <a:xfrm>
            <a:off x="985838" y="4131878"/>
            <a:ext cx="3481990" cy="22454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e 9">
            <a:extLst>
              <a:ext uri="{FF2B5EF4-FFF2-40B4-BE49-F238E27FC236}">
                <a16:creationId xmlns:a16="http://schemas.microsoft.com/office/drawing/2014/main" id="{E0BB86F3-C6EB-6348-A264-6284CACEF434}"/>
              </a:ext>
            </a:extLst>
          </p:cNvPr>
          <p:cNvPicPr>
            <a:picLocks noChangeAspect="1"/>
          </p:cNvPicPr>
          <p:nvPr/>
        </p:nvPicPr>
        <p:blipFill>
          <a:blip r:embed="rId4"/>
          <a:stretch>
            <a:fillRect/>
          </a:stretch>
        </p:blipFill>
        <p:spPr>
          <a:xfrm>
            <a:off x="10294156" y="5914951"/>
            <a:ext cx="1668184" cy="916834"/>
          </a:xfrm>
          <a:prstGeom prst="rect">
            <a:avLst/>
          </a:prstGeom>
        </p:spPr>
      </p:pic>
    </p:spTree>
    <p:extLst>
      <p:ext uri="{BB962C8B-B14F-4D97-AF65-F5344CB8AC3E}">
        <p14:creationId xmlns:p14="http://schemas.microsoft.com/office/powerpoint/2010/main" val="2099418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3A118E-BD66-1444-B39C-7CD023E23188}"/>
              </a:ext>
            </a:extLst>
          </p:cNvPr>
          <p:cNvSpPr>
            <a:spLocks noGrp="1"/>
          </p:cNvSpPr>
          <p:nvPr>
            <p:ph type="title"/>
          </p:nvPr>
        </p:nvSpPr>
        <p:spPr/>
        <p:txBody>
          <a:bodyPr/>
          <a:lstStyle/>
          <a:p>
            <a:r>
              <a:rPr lang="fr-FR" dirty="0"/>
              <a:t>L’appui de la plateforme MENA pour le C19RM</a:t>
            </a:r>
          </a:p>
        </p:txBody>
      </p:sp>
      <p:sp>
        <p:nvSpPr>
          <p:cNvPr id="3" name="Espace réservé du contenu 2">
            <a:extLst>
              <a:ext uri="{FF2B5EF4-FFF2-40B4-BE49-F238E27FC236}">
                <a16:creationId xmlns:a16="http://schemas.microsoft.com/office/drawing/2014/main" id="{07098B89-095F-3449-9C63-28EB76DE4AA9}"/>
              </a:ext>
            </a:extLst>
          </p:cNvPr>
          <p:cNvSpPr>
            <a:spLocks noGrp="1"/>
          </p:cNvSpPr>
          <p:nvPr>
            <p:ph idx="1"/>
          </p:nvPr>
        </p:nvSpPr>
        <p:spPr>
          <a:xfrm>
            <a:off x="528637" y="2121408"/>
            <a:ext cx="11329987" cy="4050792"/>
          </a:xfrm>
        </p:spPr>
        <p:txBody>
          <a:bodyPr>
            <a:normAutofit lnSpcReduction="10000"/>
          </a:bodyPr>
          <a:lstStyle/>
          <a:p>
            <a:r>
              <a:rPr lang="fr-FR" dirty="0"/>
              <a:t>Le C19RM est dispositif d’appui lancé par le FM en 2020 afin d’aider les pays à lutter contre le COVID-19 et à atténuer son impact sur les programmes de lutte contre le VIH, la tuberculose et le paludisme.</a:t>
            </a:r>
          </a:p>
          <a:p>
            <a:r>
              <a:rPr lang="fr-FR" dirty="0"/>
              <a:t>Le FM a lancé un premier volet du C19RM en 2020 et en lance un deuxième en 2021</a:t>
            </a:r>
          </a:p>
          <a:p>
            <a:endParaRPr lang="fr-FR" dirty="0"/>
          </a:p>
          <a:p>
            <a:r>
              <a:rPr lang="fr-FR" dirty="0"/>
              <a:t>Directives du FM quant à la participation des communautés et la priorisation de leurs besoins</a:t>
            </a:r>
          </a:p>
          <a:p>
            <a:pPr marL="0" indent="0">
              <a:buNone/>
            </a:pPr>
            <a:r>
              <a:rPr lang="fr-FR" dirty="0"/>
              <a:t>Les communautés sont plus que jamais nécessaires et idéalement positionnées pour </a:t>
            </a:r>
            <a:r>
              <a:rPr lang="fr-FR" b="1" dirty="0"/>
              <a:t>alerter, fournir des conseils et dispenser des services.</a:t>
            </a:r>
          </a:p>
          <a:p>
            <a:pPr marL="0" indent="0">
              <a:buNone/>
            </a:pPr>
            <a:endParaRPr lang="fr-FR" dirty="0"/>
          </a:p>
          <a:p>
            <a:r>
              <a:rPr lang="fr-FR" dirty="0"/>
              <a:t>Les communautés doivent participer à toutes les phases d’une activité : </a:t>
            </a:r>
            <a:r>
              <a:rPr lang="fr-FR" b="1" dirty="0"/>
              <a:t>conception, prise de décisions, mise en œuvre et suivi. </a:t>
            </a:r>
          </a:p>
          <a:p>
            <a:endParaRPr lang="fr-FR" dirty="0"/>
          </a:p>
        </p:txBody>
      </p:sp>
    </p:spTree>
    <p:extLst>
      <p:ext uri="{BB962C8B-B14F-4D97-AF65-F5344CB8AC3E}">
        <p14:creationId xmlns:p14="http://schemas.microsoft.com/office/powerpoint/2010/main" val="1369764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208B82-AA2E-2448-983D-74A1D19D995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EFEF491-85AA-E54B-B450-6FEC3B164C86}"/>
              </a:ext>
            </a:extLst>
          </p:cNvPr>
          <p:cNvSpPr>
            <a:spLocks noGrp="1"/>
          </p:cNvSpPr>
          <p:nvPr>
            <p:ph idx="1"/>
          </p:nvPr>
        </p:nvSpPr>
        <p:spPr/>
        <p:txBody>
          <a:bodyPr/>
          <a:lstStyle/>
          <a:p>
            <a:endParaRPr lang="fr-FR"/>
          </a:p>
        </p:txBody>
      </p:sp>
      <p:graphicFrame>
        <p:nvGraphicFramePr>
          <p:cNvPr id="4" name="Espace réservé du contenu 5">
            <a:extLst>
              <a:ext uri="{FF2B5EF4-FFF2-40B4-BE49-F238E27FC236}">
                <a16:creationId xmlns:a16="http://schemas.microsoft.com/office/drawing/2014/main" id="{07980408-CC3A-FC47-B418-8ADC42F3E18C}"/>
              </a:ext>
            </a:extLst>
          </p:cNvPr>
          <p:cNvGraphicFramePr>
            <a:graphicFrameLocks/>
          </p:cNvGraphicFramePr>
          <p:nvPr>
            <p:extLst>
              <p:ext uri="{D42A27DB-BD31-4B8C-83A1-F6EECF244321}">
                <p14:modId xmlns:p14="http://schemas.microsoft.com/office/powerpoint/2010/main" val="2920271774"/>
              </p:ext>
            </p:extLst>
          </p:nvPr>
        </p:nvGraphicFramePr>
        <p:xfrm>
          <a:off x="0" y="0"/>
          <a:ext cx="12192001" cy="6858000"/>
        </p:xfrm>
        <a:graphic>
          <a:graphicData uri="http://schemas.openxmlformats.org/drawingml/2006/table">
            <a:tbl>
              <a:tblPr firstRow="1" firstCol="1" bandRow="1">
                <a:tableStyleId>{F5AB1C69-6EDB-4FF4-983F-18BD219EF322}</a:tableStyleId>
              </a:tblPr>
              <a:tblGrid>
                <a:gridCol w="1240203">
                  <a:extLst>
                    <a:ext uri="{9D8B030D-6E8A-4147-A177-3AD203B41FA5}">
                      <a16:colId xmlns:a16="http://schemas.microsoft.com/office/drawing/2014/main" val="2091343946"/>
                    </a:ext>
                  </a:extLst>
                </a:gridCol>
                <a:gridCol w="1255720">
                  <a:extLst>
                    <a:ext uri="{9D8B030D-6E8A-4147-A177-3AD203B41FA5}">
                      <a16:colId xmlns:a16="http://schemas.microsoft.com/office/drawing/2014/main" val="686282188"/>
                    </a:ext>
                  </a:extLst>
                </a:gridCol>
                <a:gridCol w="2028285">
                  <a:extLst>
                    <a:ext uri="{9D8B030D-6E8A-4147-A177-3AD203B41FA5}">
                      <a16:colId xmlns:a16="http://schemas.microsoft.com/office/drawing/2014/main" val="1494724443"/>
                    </a:ext>
                  </a:extLst>
                </a:gridCol>
                <a:gridCol w="1684527">
                  <a:extLst>
                    <a:ext uri="{9D8B030D-6E8A-4147-A177-3AD203B41FA5}">
                      <a16:colId xmlns:a16="http://schemas.microsoft.com/office/drawing/2014/main" val="483711527"/>
                    </a:ext>
                  </a:extLst>
                </a:gridCol>
                <a:gridCol w="4324725">
                  <a:extLst>
                    <a:ext uri="{9D8B030D-6E8A-4147-A177-3AD203B41FA5}">
                      <a16:colId xmlns:a16="http://schemas.microsoft.com/office/drawing/2014/main" val="1684196809"/>
                    </a:ext>
                  </a:extLst>
                </a:gridCol>
                <a:gridCol w="1658541">
                  <a:extLst>
                    <a:ext uri="{9D8B030D-6E8A-4147-A177-3AD203B41FA5}">
                      <a16:colId xmlns:a16="http://schemas.microsoft.com/office/drawing/2014/main" val="1249735671"/>
                    </a:ext>
                  </a:extLst>
                </a:gridCol>
              </a:tblGrid>
              <a:tr h="405512">
                <a:tc>
                  <a:txBody>
                    <a:bodyPr/>
                    <a:lstStyle/>
                    <a:p>
                      <a:pPr algn="just">
                        <a:lnSpc>
                          <a:spcPct val="107000"/>
                        </a:lnSpc>
                        <a:spcAft>
                          <a:spcPts val="800"/>
                        </a:spcAft>
                      </a:pPr>
                      <a:r>
                        <a:rPr lang="fr-FR" sz="1100" dirty="0">
                          <a:solidFill>
                            <a:schemeClr val="tx1"/>
                          </a:solidFill>
                          <a:effectLst/>
                        </a:rPr>
                        <a:t>Pays </a:t>
                      </a:r>
                      <a:endParaRPr lang="fr-FR" sz="1100" dirty="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a:solidFill>
                            <a:schemeClr val="tx1"/>
                          </a:solidFill>
                          <a:effectLst/>
                        </a:rPr>
                        <a:t>Période</a:t>
                      </a:r>
                      <a:endParaRPr lang="fr-FR" sz="110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a:solidFill>
                            <a:schemeClr val="tx1"/>
                          </a:solidFill>
                          <a:effectLst/>
                        </a:rPr>
                        <a:t>Evénements</a:t>
                      </a:r>
                      <a:endParaRPr lang="fr-FR" sz="110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a:solidFill>
                            <a:schemeClr val="tx1"/>
                          </a:solidFill>
                          <a:effectLst/>
                        </a:rPr>
                        <a:t>Organisateur </a:t>
                      </a:r>
                      <a:endParaRPr lang="fr-FR" sz="110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a:solidFill>
                            <a:schemeClr val="tx1"/>
                          </a:solidFill>
                          <a:effectLst/>
                        </a:rPr>
                        <a:t>Acteurs impliqués</a:t>
                      </a:r>
                      <a:endParaRPr lang="fr-FR" sz="110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a:solidFill>
                            <a:schemeClr val="tx1"/>
                          </a:solidFill>
                          <a:effectLst/>
                        </a:rPr>
                        <a:t>Appui à disposition</a:t>
                      </a:r>
                      <a:endParaRPr lang="fr-FR" sz="110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extLst>
                  <a:ext uri="{0D108BD9-81ED-4DB2-BD59-A6C34878D82A}">
                    <a16:rowId xmlns:a16="http://schemas.microsoft.com/office/drawing/2014/main" val="1053549161"/>
                  </a:ext>
                </a:extLst>
              </a:tr>
              <a:tr h="521703">
                <a:tc>
                  <a:txBody>
                    <a:bodyPr/>
                    <a:lstStyle/>
                    <a:p>
                      <a:pPr algn="just">
                        <a:lnSpc>
                          <a:spcPct val="107000"/>
                        </a:lnSpc>
                        <a:spcAft>
                          <a:spcPts val="800"/>
                        </a:spcAft>
                      </a:pPr>
                      <a:r>
                        <a:rPr lang="fr-FR" sz="1100" dirty="0">
                          <a:solidFill>
                            <a:schemeClr val="tx1"/>
                          </a:solidFill>
                          <a:effectLst/>
                        </a:rPr>
                        <a:t>Egypte </a:t>
                      </a:r>
                      <a:endParaRPr lang="fr-FR" sz="1100" dirty="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dirty="0">
                          <a:solidFill>
                            <a:schemeClr val="tx1"/>
                          </a:solidFill>
                          <a:effectLst/>
                        </a:rPr>
                        <a:t>22-24 juin 2021</a:t>
                      </a:r>
                      <a:endParaRPr lang="fr-FR" sz="1100" dirty="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dirty="0">
                          <a:solidFill>
                            <a:schemeClr val="tx1"/>
                          </a:solidFill>
                          <a:effectLst/>
                        </a:rPr>
                        <a:t>Un atelier en présentiel </a:t>
                      </a:r>
                      <a:endParaRPr lang="fr-FR" sz="1100" dirty="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a:solidFill>
                            <a:schemeClr val="tx1"/>
                          </a:solidFill>
                          <a:effectLst/>
                        </a:rPr>
                        <a:t>Al Shehab</a:t>
                      </a:r>
                      <a:endParaRPr lang="fr-FR" sz="110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a:solidFill>
                            <a:schemeClr val="tx1"/>
                          </a:solidFill>
                          <a:effectLst/>
                        </a:rPr>
                        <a:t>PNLS, représentants de 11 ONG de 6 gouvernorats, PC, PVVIH</a:t>
                      </a:r>
                      <a:endParaRPr lang="fr-FR" sz="110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dirty="0">
                          <a:solidFill>
                            <a:schemeClr val="tx1"/>
                          </a:solidFill>
                          <a:effectLst/>
                        </a:rPr>
                        <a:t>ITPC-MENA, UNDP</a:t>
                      </a:r>
                      <a:endParaRPr lang="fr-FR" sz="1100" dirty="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extLst>
                  <a:ext uri="{0D108BD9-81ED-4DB2-BD59-A6C34878D82A}">
                    <a16:rowId xmlns:a16="http://schemas.microsoft.com/office/drawing/2014/main" val="4274740102"/>
                  </a:ext>
                </a:extLst>
              </a:tr>
              <a:tr h="2117868">
                <a:tc>
                  <a:txBody>
                    <a:bodyPr/>
                    <a:lstStyle/>
                    <a:p>
                      <a:pPr algn="just">
                        <a:lnSpc>
                          <a:spcPct val="107000"/>
                        </a:lnSpc>
                        <a:spcAft>
                          <a:spcPts val="800"/>
                        </a:spcAft>
                      </a:pPr>
                      <a:r>
                        <a:rPr lang="fr-FR" sz="1100">
                          <a:solidFill>
                            <a:schemeClr val="tx1"/>
                          </a:solidFill>
                          <a:effectLst/>
                        </a:rPr>
                        <a:t>Mauritanie</a:t>
                      </a:r>
                      <a:endParaRPr lang="fr-FR" sz="110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dirty="0">
                          <a:solidFill>
                            <a:schemeClr val="tx1"/>
                          </a:solidFill>
                          <a:effectLst/>
                        </a:rPr>
                        <a:t>20 mai 2021</a:t>
                      </a:r>
                      <a:endParaRPr lang="fr-FR" sz="1100" dirty="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dirty="0">
                          <a:solidFill>
                            <a:schemeClr val="tx1"/>
                          </a:solidFill>
                          <a:effectLst/>
                        </a:rPr>
                        <a:t>Atelier en présentiel</a:t>
                      </a:r>
                      <a:endParaRPr lang="fr-FR" sz="1100" dirty="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dirty="0">
                          <a:solidFill>
                            <a:schemeClr val="tx1"/>
                          </a:solidFill>
                          <a:effectLst/>
                        </a:rPr>
                        <a:t>AGD</a:t>
                      </a:r>
                      <a:endParaRPr lang="fr-FR" sz="1100" dirty="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dirty="0">
                          <a:solidFill>
                            <a:schemeClr val="tx1"/>
                          </a:solidFill>
                          <a:effectLst/>
                        </a:rPr>
                        <a:t>Le réseau des associations des personnes vivant avec le VIH,</a:t>
                      </a:r>
                    </a:p>
                    <a:p>
                      <a:pPr algn="just">
                        <a:lnSpc>
                          <a:spcPct val="107000"/>
                        </a:lnSpc>
                        <a:spcAft>
                          <a:spcPts val="800"/>
                        </a:spcAft>
                      </a:pPr>
                      <a:r>
                        <a:rPr lang="fr-FR" sz="1100" dirty="0">
                          <a:solidFill>
                            <a:schemeClr val="tx1"/>
                          </a:solidFill>
                          <a:effectLst/>
                        </a:rPr>
                        <a:t>Le réseau des organisations de lutte contre la tuberculose,</a:t>
                      </a:r>
                    </a:p>
                    <a:p>
                      <a:pPr algn="just">
                        <a:lnSpc>
                          <a:spcPct val="107000"/>
                        </a:lnSpc>
                        <a:spcAft>
                          <a:spcPts val="800"/>
                        </a:spcAft>
                      </a:pPr>
                      <a:r>
                        <a:rPr lang="fr-FR" sz="1100" dirty="0">
                          <a:solidFill>
                            <a:schemeClr val="tx1"/>
                          </a:solidFill>
                          <a:effectLst/>
                        </a:rPr>
                        <a:t>L’Association représentant les populations clés Paludisme,</a:t>
                      </a:r>
                    </a:p>
                    <a:p>
                      <a:pPr algn="just">
                        <a:lnSpc>
                          <a:spcPct val="107000"/>
                        </a:lnSpc>
                        <a:spcAft>
                          <a:spcPts val="800"/>
                        </a:spcAft>
                      </a:pPr>
                      <a:r>
                        <a:rPr lang="fr-FR" sz="1100" dirty="0">
                          <a:solidFill>
                            <a:schemeClr val="tx1"/>
                          </a:solidFill>
                          <a:effectLst/>
                        </a:rPr>
                        <a:t>L’association SOS Pairs Educateurs,</a:t>
                      </a:r>
                    </a:p>
                    <a:p>
                      <a:pPr algn="just">
                        <a:lnSpc>
                          <a:spcPct val="107000"/>
                        </a:lnSpc>
                        <a:spcAft>
                          <a:spcPts val="800"/>
                        </a:spcAft>
                      </a:pPr>
                      <a:r>
                        <a:rPr lang="fr-FR" sz="1100" dirty="0">
                          <a:solidFill>
                            <a:schemeClr val="tx1"/>
                          </a:solidFill>
                          <a:effectLst/>
                        </a:rPr>
                        <a:t>L’association STOP SIDA</a:t>
                      </a:r>
                    </a:p>
                    <a:p>
                      <a:pPr algn="just">
                        <a:lnSpc>
                          <a:spcPct val="107000"/>
                        </a:lnSpc>
                        <a:spcAft>
                          <a:spcPts val="800"/>
                        </a:spcAft>
                      </a:pPr>
                      <a:r>
                        <a:rPr lang="fr-FR" sz="1100" dirty="0">
                          <a:solidFill>
                            <a:schemeClr val="tx1"/>
                          </a:solidFill>
                          <a:effectLst/>
                        </a:rPr>
                        <a:t>Nouakchott Solidarité </a:t>
                      </a:r>
                    </a:p>
                    <a:p>
                      <a:pPr algn="just">
                        <a:lnSpc>
                          <a:spcPct val="107000"/>
                        </a:lnSpc>
                        <a:spcAft>
                          <a:spcPts val="800"/>
                        </a:spcAft>
                      </a:pPr>
                      <a:r>
                        <a:rPr lang="fr-FR" sz="1100" dirty="0">
                          <a:solidFill>
                            <a:schemeClr val="tx1"/>
                          </a:solidFill>
                          <a:effectLst/>
                        </a:rPr>
                        <a:t>Association Mauritanienne pour la santé de la Mère et de l’enfant </a:t>
                      </a:r>
                      <a:endParaRPr lang="fr-FR" sz="1100" dirty="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a:solidFill>
                            <a:schemeClr val="tx1"/>
                          </a:solidFill>
                          <a:effectLst/>
                        </a:rPr>
                        <a:t>ITPC-MENA</a:t>
                      </a:r>
                      <a:endParaRPr lang="fr-FR" sz="110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extLst>
                  <a:ext uri="{0D108BD9-81ED-4DB2-BD59-A6C34878D82A}">
                    <a16:rowId xmlns:a16="http://schemas.microsoft.com/office/drawing/2014/main" val="2980603829"/>
                  </a:ext>
                </a:extLst>
              </a:tr>
              <a:tr h="1653929">
                <a:tc>
                  <a:txBody>
                    <a:bodyPr/>
                    <a:lstStyle/>
                    <a:p>
                      <a:pPr algn="just">
                        <a:lnSpc>
                          <a:spcPct val="107000"/>
                        </a:lnSpc>
                        <a:spcAft>
                          <a:spcPts val="800"/>
                        </a:spcAft>
                      </a:pPr>
                      <a:r>
                        <a:rPr lang="fr-FR" sz="1100" dirty="0">
                          <a:solidFill>
                            <a:schemeClr val="tx1"/>
                          </a:solidFill>
                          <a:effectLst/>
                        </a:rPr>
                        <a:t>Maroc</a:t>
                      </a:r>
                      <a:endParaRPr lang="fr-FR" sz="1100" dirty="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dirty="0">
                          <a:solidFill>
                            <a:schemeClr val="tx1"/>
                          </a:solidFill>
                          <a:effectLst/>
                        </a:rPr>
                        <a:t>20 mai 2021</a:t>
                      </a:r>
                      <a:endParaRPr lang="fr-FR" sz="1100" dirty="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a:solidFill>
                            <a:schemeClr val="tx1"/>
                          </a:solidFill>
                          <a:effectLst/>
                        </a:rPr>
                        <a:t>Atelier en présentiel</a:t>
                      </a:r>
                      <a:endParaRPr lang="fr-FR" sz="110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dirty="0">
                          <a:solidFill>
                            <a:schemeClr val="tx1"/>
                          </a:solidFill>
                          <a:effectLst/>
                        </a:rPr>
                        <a:t>RDR-Maroc</a:t>
                      </a:r>
                      <a:endParaRPr lang="fr-FR" sz="1100" dirty="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dirty="0">
                          <a:solidFill>
                            <a:schemeClr val="tx1"/>
                          </a:solidFill>
                          <a:effectLst/>
                        </a:rPr>
                        <a:t>Représentant(e)s des populations clés (Professionnelles de Sexe (PS), Personnes Usagères de Drogue Injectable (PUDI), Hommes ayant des relations Sexuelles avec d’autres Hommes (HSH), PVVIH au CCM Maroc et un représentant des jeunes, non CCM Maroc et d’autre part les associations membres et non membres du CCM Maroc</a:t>
                      </a:r>
                      <a:endParaRPr lang="fr-FR" sz="1100" dirty="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dirty="0">
                          <a:solidFill>
                            <a:schemeClr val="tx1"/>
                          </a:solidFill>
                          <a:effectLst/>
                        </a:rPr>
                        <a:t>ITPC-MENA, CRF, AHSUD</a:t>
                      </a:r>
                      <a:endParaRPr lang="fr-FR" sz="1100" dirty="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extLst>
                  <a:ext uri="{0D108BD9-81ED-4DB2-BD59-A6C34878D82A}">
                    <a16:rowId xmlns:a16="http://schemas.microsoft.com/office/drawing/2014/main" val="590765024"/>
                  </a:ext>
                </a:extLst>
              </a:tr>
              <a:tr h="1056598">
                <a:tc>
                  <a:txBody>
                    <a:bodyPr/>
                    <a:lstStyle/>
                    <a:p>
                      <a:pPr algn="just">
                        <a:lnSpc>
                          <a:spcPct val="107000"/>
                        </a:lnSpc>
                        <a:spcAft>
                          <a:spcPts val="800"/>
                        </a:spcAft>
                      </a:pPr>
                      <a:r>
                        <a:rPr lang="fr-FR" sz="1100">
                          <a:solidFill>
                            <a:schemeClr val="tx1"/>
                          </a:solidFill>
                          <a:effectLst/>
                        </a:rPr>
                        <a:t>Somalie</a:t>
                      </a:r>
                      <a:endParaRPr lang="fr-FR" sz="110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a:solidFill>
                            <a:schemeClr val="tx1"/>
                          </a:solidFill>
                          <a:effectLst/>
                        </a:rPr>
                        <a:t>10-18 mai 2021</a:t>
                      </a:r>
                      <a:endParaRPr lang="fr-FR" sz="110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a:solidFill>
                            <a:schemeClr val="tx1"/>
                          </a:solidFill>
                          <a:effectLst/>
                        </a:rPr>
                        <a:t>Plus de 10 rencontres virtuelles avec les OSCs</a:t>
                      </a:r>
                      <a:endParaRPr lang="fr-FR" sz="110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dirty="0">
                          <a:solidFill>
                            <a:schemeClr val="tx1"/>
                          </a:solidFill>
                          <a:effectLst/>
                        </a:rPr>
                        <a:t>GF </a:t>
                      </a:r>
                      <a:r>
                        <a:rPr lang="fr-FR" sz="1100" dirty="0" err="1">
                          <a:solidFill>
                            <a:schemeClr val="tx1"/>
                          </a:solidFill>
                          <a:effectLst/>
                        </a:rPr>
                        <a:t>Steering</a:t>
                      </a:r>
                      <a:r>
                        <a:rPr lang="fr-FR" sz="1100" dirty="0">
                          <a:solidFill>
                            <a:schemeClr val="tx1"/>
                          </a:solidFill>
                          <a:effectLst/>
                        </a:rPr>
                        <a:t> </a:t>
                      </a:r>
                      <a:r>
                        <a:rPr lang="fr-FR" sz="1100" dirty="0" err="1">
                          <a:solidFill>
                            <a:schemeClr val="tx1"/>
                          </a:solidFill>
                          <a:effectLst/>
                        </a:rPr>
                        <a:t>Commitee</a:t>
                      </a:r>
                      <a:r>
                        <a:rPr lang="fr-FR" sz="1100" dirty="0">
                          <a:solidFill>
                            <a:schemeClr val="tx1"/>
                          </a:solidFill>
                          <a:effectLst/>
                        </a:rPr>
                        <a:t> (GFSC)</a:t>
                      </a:r>
                      <a:endParaRPr lang="fr-FR" sz="1100" dirty="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dirty="0">
                          <a:solidFill>
                            <a:schemeClr val="tx1"/>
                          </a:solidFill>
                          <a:effectLst/>
                        </a:rPr>
                        <a:t>Société civile, PCV, représentant des communautés membres du GFSC et le groupe de travail technique C19RM </a:t>
                      </a:r>
                      <a:endParaRPr lang="fr-FR" sz="1100" dirty="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dirty="0">
                          <a:solidFill>
                            <a:schemeClr val="tx1"/>
                          </a:solidFill>
                          <a:effectLst/>
                        </a:rPr>
                        <a:t>ITPC-MENA</a:t>
                      </a:r>
                    </a:p>
                    <a:p>
                      <a:pPr algn="just">
                        <a:lnSpc>
                          <a:spcPct val="107000"/>
                        </a:lnSpc>
                        <a:spcAft>
                          <a:spcPts val="800"/>
                        </a:spcAft>
                      </a:pPr>
                      <a:r>
                        <a:rPr lang="fr-FR" sz="1100" dirty="0">
                          <a:solidFill>
                            <a:schemeClr val="tx1"/>
                          </a:solidFill>
                          <a:effectLst/>
                        </a:rPr>
                        <a:t>CRG à travers </a:t>
                      </a:r>
                      <a:r>
                        <a:rPr lang="fr-FR" sz="1100" dirty="0" err="1">
                          <a:solidFill>
                            <a:schemeClr val="tx1"/>
                          </a:solidFill>
                          <a:effectLst/>
                        </a:rPr>
                        <a:t>Frontline</a:t>
                      </a:r>
                      <a:r>
                        <a:rPr lang="fr-FR" sz="1100" dirty="0">
                          <a:solidFill>
                            <a:schemeClr val="tx1"/>
                          </a:solidFill>
                          <a:effectLst/>
                        </a:rPr>
                        <a:t> </a:t>
                      </a:r>
                      <a:r>
                        <a:rPr lang="fr-FR" sz="1100" dirty="0" err="1">
                          <a:solidFill>
                            <a:schemeClr val="tx1"/>
                          </a:solidFill>
                          <a:effectLst/>
                        </a:rPr>
                        <a:t>Aids</a:t>
                      </a:r>
                      <a:endParaRPr lang="fr-FR" sz="1100" dirty="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extLst>
                  <a:ext uri="{0D108BD9-81ED-4DB2-BD59-A6C34878D82A}">
                    <a16:rowId xmlns:a16="http://schemas.microsoft.com/office/drawing/2014/main" val="1272917412"/>
                  </a:ext>
                </a:extLst>
              </a:tr>
              <a:tr h="405801">
                <a:tc>
                  <a:txBody>
                    <a:bodyPr/>
                    <a:lstStyle/>
                    <a:p>
                      <a:pPr algn="just">
                        <a:lnSpc>
                          <a:spcPct val="107000"/>
                        </a:lnSpc>
                        <a:spcAft>
                          <a:spcPts val="800"/>
                        </a:spcAft>
                      </a:pPr>
                      <a:r>
                        <a:rPr lang="fr-FR" sz="1100" dirty="0">
                          <a:solidFill>
                            <a:schemeClr val="tx1"/>
                          </a:solidFill>
                          <a:effectLst/>
                        </a:rPr>
                        <a:t>Soudan</a:t>
                      </a:r>
                      <a:endParaRPr lang="fr-FR" sz="1100" dirty="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a:solidFill>
                            <a:schemeClr val="tx1"/>
                          </a:solidFill>
                          <a:effectLst/>
                        </a:rPr>
                        <a:t>Juin 2021</a:t>
                      </a:r>
                      <a:endParaRPr lang="fr-FR" sz="110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a:solidFill>
                            <a:schemeClr val="tx1"/>
                          </a:solidFill>
                          <a:effectLst/>
                        </a:rPr>
                        <a:t>5 focus groupes</a:t>
                      </a:r>
                      <a:endParaRPr lang="fr-FR" sz="110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dirty="0">
                          <a:solidFill>
                            <a:schemeClr val="tx1"/>
                          </a:solidFill>
                          <a:effectLst/>
                        </a:rPr>
                        <a:t>CCM </a:t>
                      </a:r>
                      <a:endParaRPr lang="fr-FR" sz="1100" dirty="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a:solidFill>
                            <a:schemeClr val="tx1"/>
                          </a:solidFill>
                          <a:effectLst/>
                        </a:rPr>
                        <a:t>PVVIH, OSCs droits humains et VBG, OSC Malaria et secteur privé, TS, HSH </a:t>
                      </a:r>
                      <a:endParaRPr lang="fr-FR" sz="110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a:solidFill>
                            <a:schemeClr val="tx1"/>
                          </a:solidFill>
                          <a:effectLst/>
                        </a:rPr>
                        <a:t>ITPC-MENA</a:t>
                      </a:r>
                      <a:endParaRPr lang="fr-FR" sz="110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extLst>
                  <a:ext uri="{0D108BD9-81ED-4DB2-BD59-A6C34878D82A}">
                    <a16:rowId xmlns:a16="http://schemas.microsoft.com/office/drawing/2014/main" val="1517670793"/>
                  </a:ext>
                </a:extLst>
              </a:tr>
              <a:tr h="696589">
                <a:tc>
                  <a:txBody>
                    <a:bodyPr/>
                    <a:lstStyle/>
                    <a:p>
                      <a:pPr algn="just">
                        <a:lnSpc>
                          <a:spcPct val="107000"/>
                        </a:lnSpc>
                        <a:spcAft>
                          <a:spcPts val="800"/>
                        </a:spcAft>
                      </a:pPr>
                      <a:r>
                        <a:rPr lang="fr-FR" sz="1100">
                          <a:solidFill>
                            <a:schemeClr val="tx1"/>
                          </a:solidFill>
                          <a:effectLst/>
                        </a:rPr>
                        <a:t>Tunisie</a:t>
                      </a:r>
                      <a:endParaRPr lang="fr-FR" sz="110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a:solidFill>
                            <a:schemeClr val="tx1"/>
                          </a:solidFill>
                          <a:effectLst/>
                        </a:rPr>
                        <a:t>Entre Juin et juillet 2021</a:t>
                      </a:r>
                      <a:endParaRPr lang="fr-FR" sz="110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a:solidFill>
                            <a:schemeClr val="tx1"/>
                          </a:solidFill>
                          <a:effectLst/>
                        </a:rPr>
                        <a:t>13 focus groupes et un atelier de restitution </a:t>
                      </a:r>
                      <a:endParaRPr lang="fr-FR" sz="110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dirty="0">
                          <a:solidFill>
                            <a:schemeClr val="tx1"/>
                          </a:solidFill>
                          <a:effectLst/>
                        </a:rPr>
                        <a:t>ATP+</a:t>
                      </a:r>
                      <a:endParaRPr lang="fr-FR" sz="1100" dirty="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a:solidFill>
                            <a:schemeClr val="tx1"/>
                          </a:solidFill>
                          <a:effectLst/>
                        </a:rPr>
                        <a:t>HSH, TS, PVVIH, Femmes VVBG, UDI, LGBTQI++</a:t>
                      </a:r>
                      <a:endParaRPr lang="fr-FR" sz="110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tc>
                  <a:txBody>
                    <a:bodyPr/>
                    <a:lstStyle/>
                    <a:p>
                      <a:pPr algn="just">
                        <a:lnSpc>
                          <a:spcPct val="107000"/>
                        </a:lnSpc>
                        <a:spcAft>
                          <a:spcPts val="800"/>
                        </a:spcAft>
                      </a:pPr>
                      <a:r>
                        <a:rPr lang="fr-FR" sz="1100" dirty="0">
                          <a:solidFill>
                            <a:schemeClr val="tx1"/>
                          </a:solidFill>
                          <a:effectLst/>
                        </a:rPr>
                        <a:t>ITPC-MENA, CRG à travers Initiative 5%, Expertise France</a:t>
                      </a:r>
                      <a:endParaRPr lang="fr-FR" sz="1100" dirty="0">
                        <a:solidFill>
                          <a:schemeClr val="tx1"/>
                        </a:solidFill>
                        <a:effectLst/>
                        <a:latin typeface="Abadi" panose="020B0604020104020204" pitchFamily="34" charset="0"/>
                        <a:ea typeface="Calibri" panose="020F0502020204030204" pitchFamily="34" charset="0"/>
                        <a:cs typeface="Arial" panose="020B0604020202020204" pitchFamily="34" charset="0"/>
                      </a:endParaRPr>
                    </a:p>
                  </a:txBody>
                  <a:tcPr marL="36038" marR="36038" marT="0" marB="0"/>
                </a:tc>
                <a:extLst>
                  <a:ext uri="{0D108BD9-81ED-4DB2-BD59-A6C34878D82A}">
                    <a16:rowId xmlns:a16="http://schemas.microsoft.com/office/drawing/2014/main" val="3236897535"/>
                  </a:ext>
                </a:extLst>
              </a:tr>
            </a:tbl>
          </a:graphicData>
        </a:graphic>
      </p:graphicFrame>
    </p:spTree>
    <p:extLst>
      <p:ext uri="{BB962C8B-B14F-4D97-AF65-F5344CB8AC3E}">
        <p14:creationId xmlns:p14="http://schemas.microsoft.com/office/powerpoint/2010/main" val="1642265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780CA7-3344-964F-93E3-D50B72DABFD0}"/>
              </a:ext>
            </a:extLst>
          </p:cNvPr>
          <p:cNvSpPr>
            <a:spLocks noGrp="1"/>
          </p:cNvSpPr>
          <p:nvPr>
            <p:ph type="title"/>
          </p:nvPr>
        </p:nvSpPr>
        <p:spPr/>
        <p:txBody>
          <a:bodyPr/>
          <a:lstStyle/>
          <a:p>
            <a:r>
              <a:rPr lang="fr-FR" dirty="0"/>
              <a:t>Exemple de la Mauritanie !</a:t>
            </a:r>
          </a:p>
        </p:txBody>
      </p:sp>
      <p:pic>
        <p:nvPicPr>
          <p:cNvPr id="7" name="Image 6">
            <a:extLst>
              <a:ext uri="{FF2B5EF4-FFF2-40B4-BE49-F238E27FC236}">
                <a16:creationId xmlns:a16="http://schemas.microsoft.com/office/drawing/2014/main" id="{E93523CE-738A-7041-871A-3B80A16B6552}"/>
              </a:ext>
            </a:extLst>
          </p:cNvPr>
          <p:cNvPicPr>
            <a:picLocks noChangeAspect="1"/>
          </p:cNvPicPr>
          <p:nvPr/>
        </p:nvPicPr>
        <p:blipFill>
          <a:blip r:embed="rId2"/>
          <a:stretch>
            <a:fillRect/>
          </a:stretch>
        </p:blipFill>
        <p:spPr>
          <a:xfrm>
            <a:off x="3384423" y="2093976"/>
            <a:ext cx="4845177" cy="396015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370345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A9DF74-CD05-C14A-B117-88A62FB4E1D8}"/>
              </a:ext>
            </a:extLst>
          </p:cNvPr>
          <p:cNvSpPr>
            <a:spLocks noGrp="1"/>
          </p:cNvSpPr>
          <p:nvPr>
            <p:ph type="title"/>
          </p:nvPr>
        </p:nvSpPr>
        <p:spPr>
          <a:xfrm>
            <a:off x="1701860" y="511556"/>
            <a:ext cx="10058400" cy="1609344"/>
          </a:xfrm>
        </p:spPr>
        <p:txBody>
          <a:bodyPr/>
          <a:lstStyle/>
          <a:p>
            <a:r>
              <a:rPr lang="fr-FR" dirty="0"/>
              <a:t>Merci pour votre attention !</a:t>
            </a:r>
            <a:br>
              <a:rPr lang="fr-FR" dirty="0"/>
            </a:br>
            <a:endParaRPr lang="fr-FR" dirty="0"/>
          </a:p>
        </p:txBody>
      </p:sp>
      <p:pic>
        <p:nvPicPr>
          <p:cNvPr id="5" name="Espace réservé du contenu 4">
            <a:extLst>
              <a:ext uri="{FF2B5EF4-FFF2-40B4-BE49-F238E27FC236}">
                <a16:creationId xmlns:a16="http://schemas.microsoft.com/office/drawing/2014/main" id="{C3C58D25-DC15-E14B-98AB-08E049E112C4}"/>
              </a:ext>
            </a:extLst>
          </p:cNvPr>
          <p:cNvPicPr>
            <a:picLocks noGrp="1" noChangeAspect="1"/>
          </p:cNvPicPr>
          <p:nvPr>
            <p:ph idx="1"/>
          </p:nvPr>
        </p:nvPicPr>
        <p:blipFill>
          <a:blip r:embed="rId2"/>
          <a:stretch>
            <a:fillRect/>
          </a:stretch>
        </p:blipFill>
        <p:spPr>
          <a:xfrm>
            <a:off x="4790681" y="2120900"/>
            <a:ext cx="2616988" cy="4051300"/>
          </a:xfrm>
        </p:spPr>
      </p:pic>
      <p:sp>
        <p:nvSpPr>
          <p:cNvPr id="6" name="ZoneTexte 5">
            <a:extLst>
              <a:ext uri="{FF2B5EF4-FFF2-40B4-BE49-F238E27FC236}">
                <a16:creationId xmlns:a16="http://schemas.microsoft.com/office/drawing/2014/main" id="{8DF427D1-2933-2A43-BDA0-2A9102884374}"/>
              </a:ext>
            </a:extLst>
          </p:cNvPr>
          <p:cNvSpPr txBox="1"/>
          <p:nvPr/>
        </p:nvSpPr>
        <p:spPr>
          <a:xfrm>
            <a:off x="1102659" y="1479176"/>
            <a:ext cx="10152529" cy="369332"/>
          </a:xfrm>
          <a:prstGeom prst="rect">
            <a:avLst/>
          </a:prstGeom>
          <a:noFill/>
        </p:spPr>
        <p:txBody>
          <a:bodyPr wrap="square" rtlCol="0">
            <a:spAutoFit/>
          </a:bodyPr>
          <a:lstStyle/>
          <a:p>
            <a:r>
              <a:rPr lang="fr-FR" dirty="0"/>
              <a:t>Pour plus d’informations, visitez le site web de la plateforme : </a:t>
            </a:r>
            <a:r>
              <a:rPr lang="fr-FR" dirty="0">
                <a:hlinkClick r:id="rId3"/>
              </a:rPr>
              <a:t>www.themenaplatform.org</a:t>
            </a:r>
            <a:r>
              <a:rPr lang="fr-FR" dirty="0"/>
              <a:t> </a:t>
            </a:r>
          </a:p>
        </p:txBody>
      </p:sp>
    </p:spTree>
    <p:extLst>
      <p:ext uri="{BB962C8B-B14F-4D97-AF65-F5344CB8AC3E}">
        <p14:creationId xmlns:p14="http://schemas.microsoft.com/office/powerpoint/2010/main" val="14084522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ype de bois">
  <a:themeElements>
    <a:clrScheme name="Bleu vert">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Type de bois">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man Old Style" panose="02050604050505020204"/>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ype de bois">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8E89CD47-BF55-4DDE-B823-2283AA7E7695}"/>
    </a:ext>
  </a:extLst>
</a:theme>
</file>

<file path=docProps/app.xml><?xml version="1.0" encoding="utf-8"?>
<Properties xmlns="http://schemas.openxmlformats.org/officeDocument/2006/extended-properties" xmlns:vt="http://schemas.openxmlformats.org/officeDocument/2006/docPropsVTypes">
  <Template>{F02785E5-5A8C-634C-9DFC-9C79AA2C712A}tf10001070</Template>
  <TotalTime>15179</TotalTime>
  <Words>1026</Words>
  <Application>Microsoft Macintosh PowerPoint</Application>
  <PresentationFormat>Grand écran</PresentationFormat>
  <Paragraphs>99</Paragraphs>
  <Slides>9</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9</vt:i4>
      </vt:variant>
    </vt:vector>
  </HeadingPairs>
  <TitlesOfParts>
    <vt:vector size="17" baseType="lpstr">
      <vt:lpstr>Abadi</vt:lpstr>
      <vt:lpstr>Arial</vt:lpstr>
      <vt:lpstr>Bookman Old Style</vt:lpstr>
      <vt:lpstr>Calibri</vt:lpstr>
      <vt:lpstr>Century Gothic</vt:lpstr>
      <vt:lpstr>Rockwell Extra Bold</vt:lpstr>
      <vt:lpstr>Wingdings</vt:lpstr>
      <vt:lpstr>Type de bois</vt:lpstr>
      <vt:lpstr>La plateforme régionale relative au Fonds Mondial dans la région MENA</vt:lpstr>
      <vt:lpstr>A propos d’ITPC-MENA</vt:lpstr>
      <vt:lpstr>A propos de la plateforme régionale MENA</vt:lpstr>
      <vt:lpstr>LES OBJECTIFS DE LA PLATFORME MENA</vt:lpstr>
      <vt:lpstr>Les activités de la plateforme</vt:lpstr>
      <vt:lpstr>L’appui de la plateforme MENA pour le C19RM</vt:lpstr>
      <vt:lpstr>Présentation PowerPoint</vt:lpstr>
      <vt:lpstr>Exemple de la Mauritanie !</vt:lpstr>
      <vt:lpstr>Merci pour votre attention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plateforme régionale relative au fonds mondial dans la région mena </dc:title>
  <dc:creator>Microsoft Office User</dc:creator>
  <cp:lastModifiedBy>Microsoft Office User</cp:lastModifiedBy>
  <cp:revision>40</cp:revision>
  <dcterms:created xsi:type="dcterms:W3CDTF">2021-04-26T17:56:33Z</dcterms:created>
  <dcterms:modified xsi:type="dcterms:W3CDTF">2021-09-14T10:13:46Z</dcterms:modified>
</cp:coreProperties>
</file>