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3" r:id="rId7"/>
    <p:sldId id="264" r:id="rId8"/>
    <p:sldId id="262" r:id="rId9"/>
    <p:sldId id="265" r:id="rId10"/>
    <p:sldId id="266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CDACE6"/>
    <a:srgbClr val="BDEEFF"/>
    <a:srgbClr val="BAE18F"/>
    <a:srgbClr val="FFDA65"/>
    <a:srgbClr val="FFD03B"/>
    <a:srgbClr val="F85D3E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4D0D6D7-7090-40D3-B583-1CD50D2FED26}" type="datetimeFigureOut">
              <a:rPr lang="fr-FR" smtClean="0"/>
              <a:t>15/10/2020</a:t>
            </a:fld>
            <a:endParaRPr lang="fr-F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5C7396D-99F7-424A-8BDB-86569DFF9AC2}" type="slidenum">
              <a:rPr lang="fr-FR" smtClean="0"/>
              <a:t>‹#›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0D6D7-7090-40D3-B583-1CD50D2FED26}" type="datetimeFigureOut">
              <a:rPr lang="fr-FR" smtClean="0"/>
              <a:t>15/10/2020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5C7396D-99F7-424A-8BDB-86569DFF9AC2}" type="slidenum">
              <a:rPr lang="fr-FR" smtClean="0"/>
              <a:t>‹#›</a:t>
            </a:fld>
            <a:endParaRPr lang="fr-FR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0D6D7-7090-40D3-B583-1CD50D2FED26}" type="datetimeFigureOut">
              <a:rPr lang="fr-FR" smtClean="0"/>
              <a:t>15/10/2020</a:t>
            </a:fld>
            <a:endParaRPr lang="fr-FR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5C7396D-99F7-424A-8BDB-86569DFF9AC2}" type="slidenum">
              <a:rPr lang="fr-FR" smtClean="0"/>
              <a:t>‹#›</a:t>
            </a:fld>
            <a:endParaRPr lang="fr-FR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4D0D6D7-7090-40D3-B583-1CD50D2FED26}" type="datetimeFigureOut">
              <a:rPr lang="fr-FR" smtClean="0"/>
              <a:t>15/10/2020</a:t>
            </a:fld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5C7396D-99F7-424A-8BDB-86569DFF9AC2}" type="slidenum">
              <a:rPr lang="fr-FR" smtClean="0"/>
              <a:t>‹#›</a:t>
            </a:fld>
            <a:endParaRPr lang="fr-FR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4D0D6D7-7090-40D3-B583-1CD50D2FED26}" type="datetimeFigureOut">
              <a:rPr lang="fr-FR" smtClean="0"/>
              <a:t>15/10/2020</a:t>
            </a:fld>
            <a:endParaRPr lang="fr-FR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5C7396D-99F7-424A-8BDB-86569DFF9AC2}" type="slidenum">
              <a:rPr lang="fr-FR" smtClean="0"/>
              <a:t>‹#›</a:t>
            </a:fld>
            <a:endParaRPr lang="fr-FR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fr-FR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0D6D7-7090-40D3-B583-1CD50D2FED26}" type="datetimeFigureOut">
              <a:rPr lang="fr-FR" smtClean="0"/>
              <a:t>15/10/2020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5C7396D-99F7-424A-8BDB-86569DFF9AC2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0D6D7-7090-40D3-B583-1CD50D2FED26}" type="datetimeFigureOut">
              <a:rPr lang="fr-FR" smtClean="0"/>
              <a:t>15/10/2020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5C7396D-99F7-424A-8BDB-86569DFF9AC2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0D6D7-7090-40D3-B583-1CD50D2FED26}" type="datetimeFigureOut">
              <a:rPr lang="fr-FR" smtClean="0"/>
              <a:t>15/10/2020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5C7396D-99F7-424A-8BDB-86569DFF9AC2}" type="slidenum">
              <a:rPr lang="fr-FR" smtClean="0"/>
              <a:t>‹#›</a:t>
            </a:fld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4D0D6D7-7090-40D3-B583-1CD50D2FED26}" type="datetimeFigureOut">
              <a:rPr lang="fr-FR" smtClean="0"/>
              <a:t>15/10/2020</a:t>
            </a:fld>
            <a:endParaRPr lang="fr-FR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65C7396D-99F7-424A-8BDB-86569DFF9AC2}" type="slidenum">
              <a:rPr lang="fr-FR" smtClean="0"/>
              <a:t>‹#›</a:t>
            </a:fld>
            <a:endParaRPr lang="fr-FR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0D6D7-7090-40D3-B583-1CD50D2FED26}" type="datetimeFigureOut">
              <a:rPr lang="fr-FR" smtClean="0"/>
              <a:t>15/10/2020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7396D-99F7-424A-8BDB-86569DFF9AC2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4D0D6D7-7090-40D3-B583-1CD50D2FED26}" type="datetimeFigureOut">
              <a:rPr lang="fr-FR" smtClean="0"/>
              <a:t>15/10/2020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65C7396D-99F7-424A-8BDB-86569DFF9AC2}" type="slidenum">
              <a:rPr lang="fr-FR" smtClean="0"/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4D0D6D7-7090-40D3-B583-1CD50D2FED26}" type="datetimeFigureOut">
              <a:rPr lang="fr-FR" smtClean="0"/>
              <a:t>15/10/2020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5C7396D-99F7-424A-8BDB-86569DFF9AC2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tiff"/><Relationship Id="rId5" Type="http://schemas.openxmlformats.org/officeDocument/2006/relationships/image" Target="../media/image6.tiff"/><Relationship Id="rId4" Type="http://schemas.openxmlformats.org/officeDocument/2006/relationships/image" Target="../media/image5.jpg"/><Relationship Id="rId9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png"/><Relationship Id="rId7" Type="http://schemas.openxmlformats.org/officeDocument/2006/relationships/image" Target="../media/image17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g"/><Relationship Id="rId9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4680012" y="908720"/>
            <a:ext cx="0" cy="381642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1259632" y="2564904"/>
            <a:ext cx="342038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-1" y="571500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5" y="5728639"/>
            <a:ext cx="925596" cy="116190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7504"/>
            <a:ext cx="1730466" cy="1130496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823" y="5727505"/>
            <a:ext cx="1818202" cy="1130496"/>
          </a:xfrm>
          <a:prstGeom prst="rect">
            <a:avLst/>
          </a:prstGeom>
        </p:spPr>
      </p:pic>
      <p:pic>
        <p:nvPicPr>
          <p:cNvPr id="17" name="Picture 21" descr="244-71.tiff"/>
          <p:cNvPicPr>
            <a:picLocks/>
          </p:cNvPicPr>
          <p:nvPr/>
        </p:nvPicPr>
        <p:blipFill>
          <a:blip r:embed="rId5" cstate="screen"/>
          <a:srcRect b="16667"/>
          <a:stretch>
            <a:fillRect/>
          </a:stretch>
        </p:blipFill>
        <p:spPr>
          <a:xfrm>
            <a:off x="1761904" y="5727504"/>
            <a:ext cx="1207918" cy="1130496"/>
          </a:xfrm>
          <a:prstGeom prst="rect">
            <a:avLst/>
          </a:prstGeom>
        </p:spPr>
      </p:pic>
      <p:pic>
        <p:nvPicPr>
          <p:cNvPr id="18" name="Picture 28" descr="292-115.tif"/>
          <p:cNvPicPr>
            <a:picLocks noChangeAspect="1"/>
          </p:cNvPicPr>
          <p:nvPr/>
        </p:nvPicPr>
        <p:blipFill>
          <a:blip r:embed="rId6" cstate="screen"/>
          <a:srcRect t="16667"/>
          <a:stretch>
            <a:fillRect/>
          </a:stretch>
        </p:blipFill>
        <p:spPr>
          <a:xfrm>
            <a:off x="4800369" y="5733900"/>
            <a:ext cx="1787856" cy="11430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4680012" y="1690189"/>
            <a:ext cx="3647306" cy="16561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66"/>
                </a:solidFill>
                <a:latin typeface="Bradley Hand ITC" panose="03070402050302030203" pitchFamily="66" charset="0"/>
              </a:rPr>
              <a:t>AMAME: </a:t>
            </a:r>
            <a:r>
              <a:rPr lang="en-US" sz="2400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Une solution numérique au service riposte du VIH </a:t>
            </a:r>
            <a:r>
              <a:rPr lang="en-US" sz="2400" dirty="0" err="1" smtClean="0">
                <a:solidFill>
                  <a:schemeClr val="bg1"/>
                </a:solidFill>
                <a:latin typeface="Bradley Hand ITC" panose="03070402050302030203" pitchFamily="66" charset="0"/>
              </a:rPr>
              <a:t>auprès</a:t>
            </a:r>
            <a:r>
              <a:rPr lang="en-US" sz="2400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 des populations </a:t>
            </a:r>
            <a:r>
              <a:rPr lang="en-US" sz="2400" dirty="0" err="1" smtClean="0">
                <a:solidFill>
                  <a:schemeClr val="bg1"/>
                </a:solidFill>
                <a:latin typeface="Bradley Hand ITC" panose="03070402050302030203" pitchFamily="66" charset="0"/>
              </a:rPr>
              <a:t>vulnérable</a:t>
            </a:r>
            <a:endParaRPr lang="fr-FR" sz="24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4571998" y="3747914"/>
            <a:ext cx="2424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Atelier de présentation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1029" name="Picture 2" descr="C:\Users\HP\Desktop\idaho team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821" y="5727504"/>
            <a:ext cx="1630179" cy="1163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7" y="0"/>
            <a:ext cx="1045900" cy="141218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015" y="2577408"/>
            <a:ext cx="1961940" cy="196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61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Contexte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533218"/>
            <a:ext cx="2157832" cy="1440160"/>
          </a:xfrm>
          <a:prstGeom prst="rect">
            <a:avLst/>
          </a:prstGeom>
        </p:spPr>
      </p:pic>
      <p:sp>
        <p:nvSpPr>
          <p:cNvPr id="6" name="Ellipse 5"/>
          <p:cNvSpPr/>
          <p:nvPr/>
        </p:nvSpPr>
        <p:spPr>
          <a:xfrm>
            <a:off x="6605808" y="3451447"/>
            <a:ext cx="2160240" cy="1008112"/>
          </a:xfrm>
          <a:prstGeom prst="ellipse">
            <a:avLst/>
          </a:prstGeom>
          <a:solidFill>
            <a:srgbClr val="00B0F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Intégration</a:t>
            </a:r>
            <a:r>
              <a:rPr lang="en-US" dirty="0" smtClean="0"/>
              <a:t> Droits </a:t>
            </a:r>
            <a:r>
              <a:rPr lang="en-US" dirty="0" err="1" smtClean="0"/>
              <a:t>Humains</a:t>
            </a:r>
            <a:endParaRPr lang="fr-FR" dirty="0"/>
          </a:p>
        </p:txBody>
      </p:sp>
      <p:sp>
        <p:nvSpPr>
          <p:cNvPr id="7" name="Ellipse 6"/>
          <p:cNvSpPr/>
          <p:nvPr/>
        </p:nvSpPr>
        <p:spPr>
          <a:xfrm>
            <a:off x="3580211" y="3509392"/>
            <a:ext cx="2160240" cy="1008112"/>
          </a:xfrm>
          <a:prstGeom prst="ellipse">
            <a:avLst/>
          </a:prstGeom>
          <a:solidFill>
            <a:srgbClr val="FF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Interventions VIH</a:t>
            </a:r>
            <a:endParaRPr lang="fr-FR" dirty="0"/>
          </a:p>
        </p:txBody>
      </p:sp>
      <p:sp>
        <p:nvSpPr>
          <p:cNvPr id="8" name="Ellipse 7"/>
          <p:cNvSpPr/>
          <p:nvPr/>
        </p:nvSpPr>
        <p:spPr>
          <a:xfrm>
            <a:off x="5201744" y="4971998"/>
            <a:ext cx="2160240" cy="1008112"/>
          </a:xfrm>
          <a:prstGeom prst="ellipse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Environment Favorable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4026627" y="6225602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Cibles</a:t>
            </a:r>
            <a:r>
              <a:rPr lang="en-US" dirty="0" smtClean="0"/>
              <a:t> de </a:t>
            </a:r>
            <a:r>
              <a:rPr lang="en-US" dirty="0" err="1" smtClean="0"/>
              <a:t>plaidoyers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55576" y="1988840"/>
            <a:ext cx="1872208" cy="45599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Quel</a:t>
            </a:r>
            <a:r>
              <a:rPr lang="en-US" dirty="0" smtClean="0"/>
              <a:t> </a:t>
            </a:r>
            <a:r>
              <a:rPr lang="en-US" dirty="0" err="1" smtClean="0"/>
              <a:t>mécanisme</a:t>
            </a:r>
            <a:r>
              <a:rPr lang="en-US" dirty="0" smtClean="0"/>
              <a:t> </a:t>
            </a:r>
            <a:r>
              <a:rPr lang="en-US" dirty="0" err="1" smtClean="0"/>
              <a:t>d’information</a:t>
            </a:r>
            <a:r>
              <a:rPr lang="en-US" dirty="0" smtClean="0"/>
              <a:t> et de formation des divers </a:t>
            </a:r>
            <a:r>
              <a:rPr lang="en-US" dirty="0" err="1" smtClean="0"/>
              <a:t>cibles</a:t>
            </a:r>
            <a:r>
              <a:rPr lang="en-US" dirty="0" smtClean="0"/>
              <a:t> à divers </a:t>
            </a:r>
            <a:r>
              <a:rPr lang="en-US" dirty="0" err="1" smtClean="0"/>
              <a:t>niveau</a:t>
            </a:r>
            <a:r>
              <a:rPr lang="en-US" dirty="0" smtClean="0"/>
              <a:t>? </a:t>
            </a:r>
            <a:endParaRPr lang="fr-FR" dirty="0"/>
          </a:p>
        </p:txBody>
      </p:sp>
      <p:cxnSp>
        <p:nvCxnSpPr>
          <p:cNvPr id="13" name="Connecteur droit avec flèche 12"/>
          <p:cNvCxnSpPr/>
          <p:nvPr/>
        </p:nvCxnSpPr>
        <p:spPr>
          <a:xfrm flipH="1">
            <a:off x="5508104" y="3140968"/>
            <a:ext cx="232347" cy="3684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6582911" y="3140968"/>
            <a:ext cx="293345" cy="3104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>
            <a:off x="5508104" y="4517504"/>
            <a:ext cx="360040" cy="4544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 flipH="1">
            <a:off x="6582911" y="4459559"/>
            <a:ext cx="293345" cy="4096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304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Contexte</a:t>
            </a:r>
            <a:r>
              <a:rPr lang="en-US" dirty="0" smtClean="0"/>
              <a:t>: Les </a:t>
            </a:r>
            <a:r>
              <a:rPr lang="en-US" dirty="0" err="1" smtClean="0"/>
              <a:t>défis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72" y="1844824"/>
            <a:ext cx="2504626" cy="151216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847225"/>
            <a:ext cx="2306304" cy="1221735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5" y="1567399"/>
            <a:ext cx="2537864" cy="1789593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988493"/>
            <a:ext cx="1800200" cy="1800200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700" y="4772441"/>
            <a:ext cx="2160242" cy="1440161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559" y="3356992"/>
            <a:ext cx="1622808" cy="1694211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53" y="3199490"/>
            <a:ext cx="1923227" cy="1442420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5051203"/>
            <a:ext cx="1668760" cy="166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7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Amamé</a:t>
            </a:r>
            <a:r>
              <a:rPr lang="en-US" dirty="0" smtClean="0"/>
              <a:t> </a:t>
            </a:r>
            <a:r>
              <a:rPr lang="en-US" dirty="0" err="1" smtClean="0"/>
              <a:t>c’est</a:t>
            </a:r>
            <a:r>
              <a:rPr lang="en-US" dirty="0" smtClean="0"/>
              <a:t> quoi?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C’est</a:t>
            </a:r>
            <a:r>
              <a:rPr lang="en-US" dirty="0" smtClean="0"/>
              <a:t> </a:t>
            </a:r>
            <a:r>
              <a:rPr lang="en-US" dirty="0" err="1" smtClean="0"/>
              <a:t>une</a:t>
            </a:r>
            <a:r>
              <a:rPr lang="en-US" dirty="0" smtClean="0"/>
              <a:t> solution numérique (sous </a:t>
            </a:r>
            <a:r>
              <a:rPr lang="en-US" dirty="0" err="1" smtClean="0"/>
              <a:t>forme</a:t>
            </a:r>
            <a:r>
              <a:rPr lang="en-US" dirty="0" smtClean="0"/>
              <a:t> </a:t>
            </a:r>
            <a:r>
              <a:rPr lang="en-US" dirty="0" err="1" smtClean="0"/>
              <a:t>d’application</a:t>
            </a:r>
            <a:r>
              <a:rPr lang="en-US" dirty="0" smtClean="0"/>
              <a:t>-web) </a:t>
            </a:r>
            <a:r>
              <a:rPr lang="en-US" dirty="0" err="1" smtClean="0"/>
              <a:t>concut</a:t>
            </a:r>
            <a:r>
              <a:rPr lang="en-US" dirty="0" smtClean="0"/>
              <a:t> </a:t>
            </a:r>
            <a:r>
              <a:rPr lang="fr-CA" dirty="0" smtClean="0"/>
              <a:t>pour </a:t>
            </a:r>
            <a:r>
              <a:rPr lang="fr-CA" dirty="0"/>
              <a:t>faciliter l’accès à l’information et à l’assistance des minorités sexuelles sur les questions de santé sexuelle/VIH et de droits humains.</a:t>
            </a:r>
            <a:endParaRPr lang="fr-FR" dirty="0"/>
          </a:p>
          <a:p>
            <a:r>
              <a:rPr lang="fr-FR" dirty="0"/>
              <a:t> </a:t>
            </a:r>
            <a:r>
              <a:rPr lang="fr-FR" dirty="0" smtClean="0"/>
              <a:t>Elle est accessible sur tous les terminaux utilisant internet et ayant un navigateur</a:t>
            </a:r>
            <a:endParaRPr lang="fr-FR" dirty="0"/>
          </a:p>
          <a:p>
            <a:pPr marL="0" indent="0">
              <a:buNone/>
            </a:pPr>
            <a:r>
              <a:rPr lang="en-US" dirty="0" smtClean="0"/>
              <a:t>                   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</a:t>
            </a:r>
            <a:r>
              <a:rPr lang="en-US" dirty="0" smtClean="0"/>
              <a:t>             </a:t>
            </a:r>
            <a:r>
              <a:rPr lang="en-US" dirty="0" smtClean="0"/>
              <a:t>+           +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5117418"/>
            <a:ext cx="1093068" cy="109306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390" y="4869160"/>
            <a:ext cx="1101502" cy="110150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5142524"/>
            <a:ext cx="1856036" cy="104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306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8153400" cy="990600"/>
          </a:xfrm>
        </p:spPr>
        <p:txBody>
          <a:bodyPr>
            <a:noAutofit/>
          </a:bodyPr>
          <a:lstStyle/>
          <a:p>
            <a:r>
              <a:rPr lang="fr-FR" sz="1800" b="1" dirty="0"/>
              <a:t/>
            </a:r>
            <a:br>
              <a:rPr lang="fr-FR" sz="1800" b="1" dirty="0"/>
            </a:br>
            <a:r>
              <a:rPr lang="fr-FR" sz="1800" b="1" dirty="0"/>
              <a:t> </a:t>
            </a:r>
            <a:br>
              <a:rPr lang="fr-FR" sz="1800" b="1" dirty="0"/>
            </a:br>
            <a:r>
              <a:rPr lang="fr-FR" sz="5400" b="1" dirty="0" smtClean="0"/>
              <a:t>Objectifs</a:t>
            </a:r>
            <a:endParaRPr lang="fr-FR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Sensibiliser</a:t>
            </a:r>
            <a:r>
              <a:rPr lang="en-US" dirty="0" smtClean="0"/>
              <a:t> les </a:t>
            </a:r>
            <a:r>
              <a:rPr lang="en-US" dirty="0" err="1" smtClean="0"/>
              <a:t>utilisateurs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la santé </a:t>
            </a:r>
            <a:r>
              <a:rPr lang="en-US" dirty="0" err="1" smtClean="0"/>
              <a:t>sexuelle</a:t>
            </a:r>
            <a:r>
              <a:rPr lang="en-US" dirty="0" smtClean="0"/>
              <a:t> et </a:t>
            </a:r>
            <a:r>
              <a:rPr lang="en-US" dirty="0" err="1" smtClean="0"/>
              <a:t>mentale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vue</a:t>
            </a:r>
            <a:r>
              <a:rPr lang="en-US" dirty="0" smtClean="0"/>
              <a:t> de </a:t>
            </a:r>
            <a:r>
              <a:rPr lang="en-US" dirty="0" err="1" smtClean="0"/>
              <a:t>renforcer</a:t>
            </a:r>
            <a:r>
              <a:rPr lang="en-US" dirty="0" smtClean="0"/>
              <a:t> </a:t>
            </a:r>
            <a:r>
              <a:rPr lang="en-US" dirty="0" err="1" smtClean="0"/>
              <a:t>leur</a:t>
            </a:r>
            <a:r>
              <a:rPr lang="en-US" dirty="0" smtClean="0"/>
              <a:t> </a:t>
            </a:r>
            <a:r>
              <a:rPr lang="en-US" dirty="0" err="1" smtClean="0"/>
              <a:t>capacités</a:t>
            </a:r>
            <a:r>
              <a:rPr lang="en-US" dirty="0" smtClean="0"/>
              <a:t> de prevention des IST y </a:t>
            </a:r>
            <a:r>
              <a:rPr lang="en-US" dirty="0" err="1" smtClean="0"/>
              <a:t>compris</a:t>
            </a:r>
            <a:r>
              <a:rPr lang="en-US" dirty="0" smtClean="0"/>
              <a:t> le VIH</a:t>
            </a:r>
          </a:p>
          <a:p>
            <a:r>
              <a:rPr lang="en-US" dirty="0" err="1" smtClean="0"/>
              <a:t>Renforcer</a:t>
            </a:r>
            <a:r>
              <a:rPr lang="en-US" dirty="0" smtClean="0"/>
              <a:t> </a:t>
            </a:r>
            <a:r>
              <a:rPr lang="en-US" dirty="0" err="1" smtClean="0"/>
              <a:t>l’estime</a:t>
            </a:r>
            <a:r>
              <a:rPr lang="en-US" dirty="0" smtClean="0"/>
              <a:t> de </a:t>
            </a:r>
            <a:r>
              <a:rPr lang="en-US" dirty="0" err="1" smtClean="0"/>
              <a:t>soi</a:t>
            </a:r>
            <a:r>
              <a:rPr lang="en-US" dirty="0" smtClean="0"/>
              <a:t> et </a:t>
            </a:r>
            <a:r>
              <a:rPr lang="en-US" dirty="0" err="1" smtClean="0"/>
              <a:t>l’épanouissement</a:t>
            </a:r>
            <a:r>
              <a:rPr lang="en-US" dirty="0" smtClean="0"/>
              <a:t> psychosocial des </a:t>
            </a:r>
            <a:r>
              <a:rPr lang="en-US" dirty="0" err="1" smtClean="0"/>
              <a:t>utilisateurs</a:t>
            </a:r>
            <a:endParaRPr lang="en-US" dirty="0" smtClean="0"/>
          </a:p>
          <a:p>
            <a:r>
              <a:rPr lang="en-US" dirty="0" err="1" smtClean="0"/>
              <a:t>Déconstruire</a:t>
            </a:r>
            <a:r>
              <a:rPr lang="en-US" dirty="0" smtClean="0"/>
              <a:t> les </a:t>
            </a:r>
            <a:r>
              <a:rPr lang="en-US" dirty="0" err="1" smtClean="0"/>
              <a:t>fausses</a:t>
            </a:r>
            <a:r>
              <a:rPr lang="en-US" dirty="0" smtClean="0"/>
              <a:t> </a:t>
            </a:r>
            <a:r>
              <a:rPr lang="en-US" dirty="0" err="1" smtClean="0"/>
              <a:t>croyances</a:t>
            </a:r>
            <a:r>
              <a:rPr lang="en-US" dirty="0" smtClean="0"/>
              <a:t> et </a:t>
            </a:r>
            <a:r>
              <a:rPr lang="en-US" dirty="0" err="1" smtClean="0"/>
              <a:t>idées</a:t>
            </a:r>
            <a:r>
              <a:rPr lang="en-US" dirty="0" smtClean="0"/>
              <a:t> recues </a:t>
            </a:r>
            <a:r>
              <a:rPr lang="en-US" dirty="0" err="1" smtClean="0"/>
              <a:t>sur</a:t>
            </a:r>
            <a:r>
              <a:rPr lang="en-US" dirty="0" smtClean="0"/>
              <a:t> les </a:t>
            </a:r>
            <a:r>
              <a:rPr lang="en-US" dirty="0" err="1" smtClean="0"/>
              <a:t>sexualités</a:t>
            </a:r>
            <a:r>
              <a:rPr lang="en-US" dirty="0" smtClean="0"/>
              <a:t> de meme </a:t>
            </a:r>
            <a:r>
              <a:rPr lang="en-US" dirty="0" err="1" smtClean="0"/>
              <a:t>sexe</a:t>
            </a:r>
            <a:endParaRPr lang="en-US" dirty="0" smtClean="0"/>
          </a:p>
          <a:p>
            <a:r>
              <a:rPr lang="en-US" dirty="0" err="1" smtClean="0"/>
              <a:t>Contribuer</a:t>
            </a:r>
            <a:r>
              <a:rPr lang="en-US" dirty="0" smtClean="0"/>
              <a:t> à la documentation des </a:t>
            </a:r>
            <a:r>
              <a:rPr lang="en-US" dirty="0" err="1" smtClean="0"/>
              <a:t>violences</a:t>
            </a:r>
            <a:r>
              <a:rPr lang="en-US" dirty="0" smtClean="0"/>
              <a:t> </a:t>
            </a:r>
            <a:r>
              <a:rPr lang="en-US" dirty="0" err="1" smtClean="0"/>
              <a:t>basées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le genre</a:t>
            </a:r>
          </a:p>
          <a:p>
            <a:r>
              <a:rPr lang="en-US" dirty="0" err="1" smtClean="0"/>
              <a:t>Fournir</a:t>
            </a:r>
            <a:r>
              <a:rPr lang="en-US" dirty="0" smtClean="0"/>
              <a:t> </a:t>
            </a:r>
            <a:r>
              <a:rPr lang="en-US" dirty="0" err="1" smtClean="0"/>
              <a:t>une</a:t>
            </a:r>
            <a:r>
              <a:rPr lang="en-US" dirty="0" smtClean="0"/>
              <a:t> assistance quasi-</a:t>
            </a:r>
            <a:r>
              <a:rPr lang="en-US" dirty="0" err="1" smtClean="0"/>
              <a:t>permanente</a:t>
            </a:r>
            <a:r>
              <a:rPr lang="en-US" dirty="0" smtClean="0"/>
              <a:t> pour </a:t>
            </a:r>
            <a:r>
              <a:rPr lang="en-US" dirty="0" err="1" smtClean="0"/>
              <a:t>l’accès</a:t>
            </a:r>
            <a:r>
              <a:rPr lang="en-US" dirty="0" smtClean="0"/>
              <a:t> aux </a:t>
            </a:r>
            <a:r>
              <a:rPr lang="en-US" dirty="0" err="1" smtClean="0"/>
              <a:t>soins</a:t>
            </a:r>
            <a:r>
              <a:rPr lang="en-US" dirty="0" smtClean="0"/>
              <a:t> et aux services </a:t>
            </a:r>
            <a:r>
              <a:rPr lang="en-US" dirty="0" err="1" smtClean="0"/>
              <a:t>juridique</a:t>
            </a:r>
            <a:endParaRPr lang="en-US" dirty="0" smtClean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826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Rubriques</a:t>
            </a:r>
            <a:r>
              <a:rPr lang="en-US" dirty="0" smtClean="0"/>
              <a:t> et </a:t>
            </a:r>
            <a:r>
              <a:rPr lang="en-US" dirty="0" err="1" smtClean="0"/>
              <a:t>fonctionnalités</a:t>
            </a:r>
            <a:endParaRPr lang="fr-FR" dirty="0"/>
          </a:p>
        </p:txBody>
      </p:sp>
      <p:sp>
        <p:nvSpPr>
          <p:cNvPr id="4" name="Ellipse 3"/>
          <p:cNvSpPr/>
          <p:nvPr/>
        </p:nvSpPr>
        <p:spPr>
          <a:xfrm>
            <a:off x="279287" y="3663282"/>
            <a:ext cx="1223048" cy="10443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Santé Sexuelle</a:t>
            </a:r>
            <a:endParaRPr lang="fr-FR" sz="1600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350206" y="4934124"/>
            <a:ext cx="1233213" cy="872385"/>
          </a:xfrm>
          <a:prstGeom prst="roundRect">
            <a:avLst/>
          </a:prstGeom>
          <a:solidFill>
            <a:srgbClr val="F85D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Outils</a:t>
            </a:r>
            <a:r>
              <a:rPr lang="en-US" dirty="0" smtClean="0"/>
              <a:t> de </a:t>
            </a:r>
            <a:r>
              <a:rPr lang="en-US" dirty="0" err="1" smtClean="0"/>
              <a:t>prévention</a:t>
            </a:r>
            <a:endParaRPr lang="fr-FR" dirty="0"/>
          </a:p>
        </p:txBody>
      </p:sp>
      <p:sp>
        <p:nvSpPr>
          <p:cNvPr id="7" name="Ellipse 6"/>
          <p:cNvSpPr/>
          <p:nvPr/>
        </p:nvSpPr>
        <p:spPr>
          <a:xfrm>
            <a:off x="1852372" y="3663282"/>
            <a:ext cx="1080120" cy="104310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Bien-</a:t>
            </a:r>
            <a:r>
              <a:rPr lang="en-US" dirty="0" err="1" smtClean="0"/>
              <a:t>etre</a:t>
            </a:r>
            <a:endParaRPr lang="fr-FR" dirty="0"/>
          </a:p>
        </p:txBody>
      </p:sp>
      <p:sp>
        <p:nvSpPr>
          <p:cNvPr id="8" name="Ellipse 7"/>
          <p:cNvSpPr/>
          <p:nvPr/>
        </p:nvSpPr>
        <p:spPr>
          <a:xfrm>
            <a:off x="3282529" y="3663283"/>
            <a:ext cx="1152128" cy="106186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Accès</a:t>
            </a:r>
            <a:r>
              <a:rPr lang="en-US" sz="1600" dirty="0" smtClean="0"/>
              <a:t> aux services</a:t>
            </a:r>
            <a:endParaRPr lang="fr-FR" sz="1600" dirty="0"/>
          </a:p>
        </p:txBody>
      </p:sp>
      <p:sp>
        <p:nvSpPr>
          <p:cNvPr id="9" name="Ellipse 8"/>
          <p:cNvSpPr/>
          <p:nvPr/>
        </p:nvSpPr>
        <p:spPr>
          <a:xfrm>
            <a:off x="4784694" y="3663282"/>
            <a:ext cx="1224136" cy="1061861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Controle</a:t>
            </a:r>
            <a:r>
              <a:rPr lang="en-US" sz="1600" dirty="0" smtClean="0"/>
              <a:t> de santé</a:t>
            </a:r>
            <a:endParaRPr lang="fr-FR" sz="1600" dirty="0"/>
          </a:p>
        </p:txBody>
      </p:sp>
      <p:sp>
        <p:nvSpPr>
          <p:cNvPr id="10" name="Ellipse 9"/>
          <p:cNvSpPr/>
          <p:nvPr/>
        </p:nvSpPr>
        <p:spPr>
          <a:xfrm>
            <a:off x="6358867" y="3663282"/>
            <a:ext cx="1296144" cy="1061861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Reporter un </a:t>
            </a:r>
            <a:r>
              <a:rPr lang="en-US" sz="1600" dirty="0" err="1" smtClean="0"/>
              <a:t>abus</a:t>
            </a:r>
            <a:endParaRPr lang="fr-FR" sz="1600" dirty="0"/>
          </a:p>
        </p:txBody>
      </p:sp>
      <p:sp>
        <p:nvSpPr>
          <p:cNvPr id="11" name="Ellipse 10"/>
          <p:cNvSpPr/>
          <p:nvPr/>
        </p:nvSpPr>
        <p:spPr>
          <a:xfrm>
            <a:off x="8005048" y="3663282"/>
            <a:ext cx="1008112" cy="106186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Forum</a:t>
            </a:r>
            <a:endParaRPr lang="fr-FR" sz="1600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350207" y="2683453"/>
            <a:ext cx="1152128" cy="872385"/>
          </a:xfrm>
          <a:prstGeom prst="roundRect">
            <a:avLst/>
          </a:prstGeom>
          <a:solidFill>
            <a:srgbClr val="F85D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Dangers </a:t>
            </a:r>
            <a:r>
              <a:rPr lang="en-US" dirty="0" err="1" smtClean="0"/>
              <a:t>liés</a:t>
            </a:r>
            <a:r>
              <a:rPr lang="en-US" dirty="0" smtClean="0"/>
              <a:t> au </a:t>
            </a:r>
            <a:r>
              <a:rPr lang="en-US" dirty="0" err="1" smtClean="0"/>
              <a:t>sexe</a:t>
            </a:r>
            <a:endParaRPr lang="fr-FR" dirty="0"/>
          </a:p>
        </p:txBody>
      </p:sp>
      <p:sp>
        <p:nvSpPr>
          <p:cNvPr id="13" name="Rectangle à coins arrondis 12"/>
          <p:cNvSpPr/>
          <p:nvPr/>
        </p:nvSpPr>
        <p:spPr>
          <a:xfrm>
            <a:off x="350207" y="1665945"/>
            <a:ext cx="1152128" cy="872385"/>
          </a:xfrm>
          <a:prstGeom prst="roundRect">
            <a:avLst/>
          </a:prstGeom>
          <a:solidFill>
            <a:srgbClr val="F85D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Pratiques</a:t>
            </a:r>
            <a:r>
              <a:rPr lang="en-US" dirty="0" smtClean="0"/>
              <a:t> </a:t>
            </a:r>
            <a:r>
              <a:rPr lang="en-US" dirty="0" err="1" smtClean="0"/>
              <a:t>sexuelles</a:t>
            </a:r>
            <a:endParaRPr lang="fr-FR" dirty="0"/>
          </a:p>
        </p:txBody>
      </p:sp>
      <p:sp>
        <p:nvSpPr>
          <p:cNvPr id="14" name="Rectangle à coins arrondis 13"/>
          <p:cNvSpPr/>
          <p:nvPr/>
        </p:nvSpPr>
        <p:spPr>
          <a:xfrm>
            <a:off x="1852372" y="2700174"/>
            <a:ext cx="1152128" cy="872385"/>
          </a:xfrm>
          <a:prstGeom prst="roundRect">
            <a:avLst/>
          </a:prstGeom>
          <a:solidFill>
            <a:srgbClr val="FFDA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Diversités</a:t>
            </a:r>
            <a:r>
              <a:rPr lang="en-US" dirty="0" smtClean="0"/>
              <a:t> </a:t>
            </a:r>
            <a:r>
              <a:rPr lang="en-US" dirty="0" err="1" smtClean="0"/>
              <a:t>sexuelles</a:t>
            </a:r>
            <a:endParaRPr lang="fr-FR" dirty="0"/>
          </a:p>
        </p:txBody>
      </p:sp>
      <p:sp>
        <p:nvSpPr>
          <p:cNvPr id="15" name="Rectangle à coins arrondis 14"/>
          <p:cNvSpPr/>
          <p:nvPr/>
        </p:nvSpPr>
        <p:spPr>
          <a:xfrm>
            <a:off x="1852372" y="1692657"/>
            <a:ext cx="1152128" cy="872385"/>
          </a:xfrm>
          <a:prstGeom prst="roundRect">
            <a:avLst/>
          </a:prstGeom>
          <a:solidFill>
            <a:srgbClr val="FFDA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Santé </a:t>
            </a:r>
            <a:r>
              <a:rPr lang="en-US" dirty="0" err="1" smtClean="0"/>
              <a:t>mentale</a:t>
            </a:r>
            <a:endParaRPr lang="fr-FR" dirty="0"/>
          </a:p>
        </p:txBody>
      </p:sp>
      <p:sp>
        <p:nvSpPr>
          <p:cNvPr id="16" name="Rectangle à coins arrondis 15"/>
          <p:cNvSpPr/>
          <p:nvPr/>
        </p:nvSpPr>
        <p:spPr>
          <a:xfrm>
            <a:off x="1852372" y="4934124"/>
            <a:ext cx="1309618" cy="872385"/>
          </a:xfrm>
          <a:prstGeom prst="roundRect">
            <a:avLst/>
          </a:prstGeom>
          <a:solidFill>
            <a:srgbClr val="FFDA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Perceptions</a:t>
            </a:r>
            <a:endParaRPr lang="fr-FR" dirty="0"/>
          </a:p>
        </p:txBody>
      </p:sp>
      <p:sp>
        <p:nvSpPr>
          <p:cNvPr id="17" name="Rectangle à coins arrondis 16"/>
          <p:cNvSpPr/>
          <p:nvPr/>
        </p:nvSpPr>
        <p:spPr>
          <a:xfrm>
            <a:off x="3273451" y="4934123"/>
            <a:ext cx="1511243" cy="872385"/>
          </a:xfrm>
          <a:prstGeom prst="roundRect">
            <a:avLst/>
          </a:prstGeom>
          <a:solidFill>
            <a:srgbClr val="BAE18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Cartographie</a:t>
            </a:r>
            <a:r>
              <a:rPr lang="en-US" dirty="0" smtClean="0"/>
              <a:t> des </a:t>
            </a:r>
            <a:r>
              <a:rPr lang="en-US" dirty="0" err="1" smtClean="0"/>
              <a:t>centres</a:t>
            </a:r>
            <a:endParaRPr lang="fr-FR" dirty="0"/>
          </a:p>
        </p:txBody>
      </p:sp>
      <p:sp>
        <p:nvSpPr>
          <p:cNvPr id="18" name="Rectangle à coins arrondis 17"/>
          <p:cNvSpPr/>
          <p:nvPr/>
        </p:nvSpPr>
        <p:spPr>
          <a:xfrm>
            <a:off x="3354537" y="2700173"/>
            <a:ext cx="1152128" cy="872385"/>
          </a:xfrm>
          <a:prstGeom prst="roundRect">
            <a:avLst/>
          </a:prstGeom>
          <a:solidFill>
            <a:srgbClr val="BAE18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Services </a:t>
            </a:r>
            <a:r>
              <a:rPr lang="en-US" dirty="0" err="1" smtClean="0"/>
              <a:t>offerts</a:t>
            </a:r>
            <a:endParaRPr lang="fr-FR" dirty="0"/>
          </a:p>
        </p:txBody>
      </p:sp>
      <p:sp>
        <p:nvSpPr>
          <p:cNvPr id="19" name="Rectangle à coins arrondis 18"/>
          <p:cNvSpPr/>
          <p:nvPr/>
        </p:nvSpPr>
        <p:spPr>
          <a:xfrm>
            <a:off x="4852022" y="4950147"/>
            <a:ext cx="1152128" cy="872385"/>
          </a:xfrm>
          <a:prstGeom prst="roundRect">
            <a:avLst/>
          </a:prstGeom>
          <a:solidFill>
            <a:srgbClr val="BDEE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E-clinic</a:t>
            </a:r>
            <a:endParaRPr lang="fr-FR" dirty="0"/>
          </a:p>
        </p:txBody>
      </p:sp>
      <p:sp>
        <p:nvSpPr>
          <p:cNvPr id="20" name="Rectangle à coins arrondis 19"/>
          <p:cNvSpPr/>
          <p:nvPr/>
        </p:nvSpPr>
        <p:spPr>
          <a:xfrm>
            <a:off x="4852022" y="2700172"/>
            <a:ext cx="1152128" cy="872385"/>
          </a:xfrm>
          <a:prstGeom prst="roundRect">
            <a:avLst/>
          </a:prstGeom>
          <a:solidFill>
            <a:srgbClr val="BDEE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Evaluation des </a:t>
            </a:r>
            <a:r>
              <a:rPr lang="en-US" dirty="0" err="1" smtClean="0"/>
              <a:t>risques</a:t>
            </a:r>
            <a:endParaRPr lang="fr-FR" dirty="0"/>
          </a:p>
        </p:txBody>
      </p:sp>
      <p:sp>
        <p:nvSpPr>
          <p:cNvPr id="21" name="Rectangle à coins arrondis 20"/>
          <p:cNvSpPr/>
          <p:nvPr/>
        </p:nvSpPr>
        <p:spPr>
          <a:xfrm>
            <a:off x="6349507" y="2699999"/>
            <a:ext cx="1152128" cy="872385"/>
          </a:xfrm>
          <a:prstGeom prst="roundRect">
            <a:avLst/>
          </a:prstGeom>
          <a:solidFill>
            <a:srgbClr val="CDAC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Documentation des VBG</a:t>
            </a:r>
            <a:endParaRPr lang="fr-FR" dirty="0"/>
          </a:p>
        </p:txBody>
      </p:sp>
      <p:sp>
        <p:nvSpPr>
          <p:cNvPr id="22" name="Rectangle à coins arrondis 21"/>
          <p:cNvSpPr/>
          <p:nvPr/>
        </p:nvSpPr>
        <p:spPr>
          <a:xfrm>
            <a:off x="6349507" y="4950146"/>
            <a:ext cx="1305504" cy="872385"/>
          </a:xfrm>
          <a:prstGeom prst="roundRect">
            <a:avLst/>
          </a:prstGeom>
          <a:solidFill>
            <a:srgbClr val="CDAC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Assistance </a:t>
            </a:r>
            <a:r>
              <a:rPr lang="en-US" dirty="0" err="1" smtClean="0"/>
              <a:t>Juridique</a:t>
            </a:r>
            <a:endParaRPr lang="fr-FR" dirty="0"/>
          </a:p>
        </p:txBody>
      </p:sp>
      <p:sp>
        <p:nvSpPr>
          <p:cNvPr id="23" name="Rectangle à coins arrondis 22"/>
          <p:cNvSpPr/>
          <p:nvPr/>
        </p:nvSpPr>
        <p:spPr>
          <a:xfrm>
            <a:off x="7861032" y="2683452"/>
            <a:ext cx="1152128" cy="872385"/>
          </a:xfrm>
          <a:prstGeom prst="round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Libre</a:t>
            </a:r>
            <a:r>
              <a:rPr lang="en-US" dirty="0" smtClean="0"/>
              <a:t> </a:t>
            </a:r>
            <a:r>
              <a:rPr lang="en-US" dirty="0" err="1" smtClean="0"/>
              <a:t>échanges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78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Avantages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Forte </a:t>
            </a:r>
            <a:r>
              <a:rPr lang="en-US" dirty="0" err="1" smtClean="0"/>
              <a:t>utilisation</a:t>
            </a:r>
            <a:r>
              <a:rPr lang="en-US" dirty="0" smtClean="0"/>
              <a:t> des TIC et des smartphones</a:t>
            </a:r>
          </a:p>
          <a:p>
            <a:r>
              <a:rPr lang="en-US" dirty="0" err="1" smtClean="0"/>
              <a:t>Toucher</a:t>
            </a:r>
            <a:r>
              <a:rPr lang="en-US" dirty="0" smtClean="0"/>
              <a:t> un public difficile </a:t>
            </a:r>
            <a:r>
              <a:rPr lang="en-US" dirty="0" err="1" smtClean="0"/>
              <a:t>d’accès</a:t>
            </a:r>
            <a:r>
              <a:rPr lang="en-US" dirty="0" smtClean="0"/>
              <a:t> (VIP et les </a:t>
            </a:r>
            <a:r>
              <a:rPr lang="en-US" dirty="0" err="1" smtClean="0"/>
              <a:t>mineurs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Faciliter</a:t>
            </a:r>
            <a:r>
              <a:rPr lang="en-US" dirty="0" smtClean="0"/>
              <a:t> </a:t>
            </a:r>
            <a:r>
              <a:rPr lang="en-US" dirty="0" err="1" smtClean="0"/>
              <a:t>l’accessibilité</a:t>
            </a:r>
            <a:r>
              <a:rPr lang="en-US" dirty="0" smtClean="0"/>
              <a:t> des services</a:t>
            </a:r>
          </a:p>
          <a:p>
            <a:r>
              <a:rPr lang="en-US" dirty="0" smtClean="0"/>
              <a:t>Information et assistance 7j/24h</a:t>
            </a:r>
          </a:p>
          <a:p>
            <a:r>
              <a:rPr lang="en-US" dirty="0" err="1" smtClean="0"/>
              <a:t>Tabou</a:t>
            </a:r>
            <a:r>
              <a:rPr lang="en-US" dirty="0" smtClean="0"/>
              <a:t> sans </a:t>
            </a:r>
            <a:r>
              <a:rPr lang="en-US" dirty="0" err="1" smtClean="0"/>
              <a:t>tabou</a:t>
            </a:r>
            <a:endParaRPr lang="en-US" dirty="0" smtClean="0"/>
          </a:p>
          <a:p>
            <a:r>
              <a:rPr lang="en-US" dirty="0" err="1" smtClean="0"/>
              <a:t>Espace</a:t>
            </a:r>
            <a:r>
              <a:rPr lang="en-US" dirty="0" smtClean="0"/>
              <a:t> </a:t>
            </a:r>
            <a:r>
              <a:rPr lang="en-US" dirty="0" err="1" smtClean="0"/>
              <a:t>virtuel</a:t>
            </a:r>
            <a:r>
              <a:rPr lang="en-US" dirty="0" smtClean="0"/>
              <a:t> de </a:t>
            </a:r>
            <a:r>
              <a:rPr lang="en-US" dirty="0" err="1" smtClean="0"/>
              <a:t>libre</a:t>
            </a:r>
            <a:r>
              <a:rPr lang="en-US" dirty="0" smtClean="0"/>
              <a:t> </a:t>
            </a:r>
            <a:r>
              <a:rPr lang="en-US" dirty="0" err="1" smtClean="0"/>
              <a:t>échanges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80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 </a:t>
            </a:r>
            <a:r>
              <a:rPr lang="en-US" dirty="0" err="1" smtClean="0"/>
              <a:t>sont</a:t>
            </a:r>
            <a:r>
              <a:rPr lang="en-US" dirty="0" smtClean="0"/>
              <a:t> les </a:t>
            </a:r>
            <a:r>
              <a:rPr lang="en-US" dirty="0" err="1" smtClean="0"/>
              <a:t>utilisateurs</a:t>
            </a:r>
            <a:endParaRPr lang="fr-FR" dirty="0"/>
          </a:p>
        </p:txBody>
      </p:sp>
      <p:sp>
        <p:nvSpPr>
          <p:cNvPr id="8" name="Ellipse 7"/>
          <p:cNvSpPr/>
          <p:nvPr/>
        </p:nvSpPr>
        <p:spPr>
          <a:xfrm>
            <a:off x="3707904" y="1556792"/>
            <a:ext cx="1872208" cy="165618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HSH / LGBT</a:t>
            </a:r>
            <a:endParaRPr lang="fr-FR" dirty="0"/>
          </a:p>
        </p:txBody>
      </p:sp>
      <p:sp>
        <p:nvSpPr>
          <p:cNvPr id="12" name="Ellipse 11"/>
          <p:cNvSpPr/>
          <p:nvPr/>
        </p:nvSpPr>
        <p:spPr>
          <a:xfrm>
            <a:off x="1857151" y="3212976"/>
            <a:ext cx="1872208" cy="165618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Jeunes</a:t>
            </a:r>
            <a:r>
              <a:rPr lang="en-US" dirty="0" smtClean="0"/>
              <a:t> / </a:t>
            </a:r>
            <a:r>
              <a:rPr lang="en-US" dirty="0" err="1" smtClean="0"/>
              <a:t>Curieux</a:t>
            </a:r>
            <a:endParaRPr lang="fr-FR" dirty="0"/>
          </a:p>
        </p:txBody>
      </p:sp>
      <p:sp>
        <p:nvSpPr>
          <p:cNvPr id="13" name="Ellipse 12"/>
          <p:cNvSpPr/>
          <p:nvPr/>
        </p:nvSpPr>
        <p:spPr>
          <a:xfrm>
            <a:off x="5652120" y="3212976"/>
            <a:ext cx="1872208" cy="165618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Cibles</a:t>
            </a:r>
            <a:r>
              <a:rPr lang="en-US" dirty="0" smtClean="0"/>
              <a:t> de </a:t>
            </a:r>
            <a:r>
              <a:rPr lang="en-US" dirty="0" err="1" smtClean="0"/>
              <a:t>plaidoyer</a:t>
            </a:r>
            <a:endParaRPr lang="fr-FR" dirty="0"/>
          </a:p>
        </p:txBody>
      </p:sp>
      <p:sp>
        <p:nvSpPr>
          <p:cNvPr id="14" name="Ellipse 13"/>
          <p:cNvSpPr/>
          <p:nvPr/>
        </p:nvSpPr>
        <p:spPr>
          <a:xfrm>
            <a:off x="3707904" y="5085184"/>
            <a:ext cx="1872208" cy="1656184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Acteurs</a:t>
            </a:r>
            <a:r>
              <a:rPr lang="en-US" dirty="0" smtClean="0"/>
              <a:t> / </a:t>
            </a:r>
            <a:r>
              <a:rPr lang="en-US" dirty="0" err="1" smtClean="0"/>
              <a:t>Intervenants</a:t>
            </a:r>
            <a:endParaRPr lang="fr-FR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367" y="3321317"/>
            <a:ext cx="1628800" cy="16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194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Perspectives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3815336" cy="4495800"/>
          </a:xfrm>
        </p:spPr>
        <p:txBody>
          <a:bodyPr/>
          <a:lstStyle/>
          <a:p>
            <a:r>
              <a:rPr lang="en-US" dirty="0" smtClean="0"/>
              <a:t>Couverture </a:t>
            </a:r>
            <a:r>
              <a:rPr lang="en-US" dirty="0" err="1" smtClean="0"/>
              <a:t>régionale</a:t>
            </a:r>
            <a:endParaRPr lang="en-US" dirty="0" smtClean="0"/>
          </a:p>
          <a:p>
            <a:r>
              <a:rPr lang="en-US" dirty="0" smtClean="0"/>
              <a:t>E-clinic avec </a:t>
            </a:r>
            <a:r>
              <a:rPr lang="en-US" dirty="0" err="1" smtClean="0"/>
              <a:t>possibilité</a:t>
            </a:r>
            <a:r>
              <a:rPr lang="en-US" dirty="0" smtClean="0"/>
              <a:t> de </a:t>
            </a:r>
            <a:r>
              <a:rPr lang="en-US" dirty="0" err="1" smtClean="0"/>
              <a:t>prise</a:t>
            </a:r>
            <a:r>
              <a:rPr lang="en-US" dirty="0" smtClean="0"/>
              <a:t> de RDV</a:t>
            </a:r>
          </a:p>
          <a:p>
            <a:r>
              <a:rPr lang="en-US" dirty="0" smtClean="0"/>
              <a:t>Interface PVVIH</a:t>
            </a:r>
          </a:p>
          <a:p>
            <a:r>
              <a:rPr lang="en-US" dirty="0" smtClean="0"/>
              <a:t>Module de formation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ligne</a:t>
            </a:r>
            <a:endParaRPr lang="en-US" dirty="0" smtClean="0"/>
          </a:p>
          <a:p>
            <a:r>
              <a:rPr lang="en-US" dirty="0" err="1" smtClean="0"/>
              <a:t>Ressources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ligne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5" y="1844824"/>
            <a:ext cx="4054837" cy="4032448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12648" y="6309320"/>
            <a:ext cx="8279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… Un </a:t>
            </a:r>
            <a:r>
              <a:rPr lang="en-US" dirty="0" err="1" smtClean="0">
                <a:solidFill>
                  <a:srgbClr val="FF0000"/>
                </a:solidFill>
              </a:rPr>
              <a:t>couteau</a:t>
            </a:r>
            <a:r>
              <a:rPr lang="en-US" dirty="0" smtClean="0">
                <a:solidFill>
                  <a:srgbClr val="FF0000"/>
                </a:solidFill>
              </a:rPr>
              <a:t> Suisse </a:t>
            </a:r>
            <a:r>
              <a:rPr lang="en-US" dirty="0" err="1" smtClean="0">
                <a:solidFill>
                  <a:srgbClr val="FF0000"/>
                </a:solidFill>
              </a:rPr>
              <a:t>auquel</a:t>
            </a:r>
            <a:r>
              <a:rPr lang="en-US" dirty="0" smtClean="0">
                <a:solidFill>
                  <a:srgbClr val="FF0000"/>
                </a:solidFill>
              </a:rPr>
              <a:t> on </a:t>
            </a:r>
            <a:r>
              <a:rPr lang="en-US" dirty="0" err="1" smtClean="0">
                <a:solidFill>
                  <a:srgbClr val="FF0000"/>
                </a:solidFill>
              </a:rPr>
              <a:t>pourra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donner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toutes</a:t>
            </a:r>
            <a:r>
              <a:rPr lang="en-US" dirty="0" smtClean="0">
                <a:solidFill>
                  <a:srgbClr val="FF0000"/>
                </a:solidFill>
              </a:rPr>
              <a:t> les </a:t>
            </a:r>
            <a:r>
              <a:rPr lang="en-US" dirty="0" err="1" smtClean="0">
                <a:solidFill>
                  <a:srgbClr val="FF0000"/>
                </a:solidFill>
              </a:rPr>
              <a:t>fonctionnalités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selon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nos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besoins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01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211" y="1600200"/>
            <a:ext cx="5808527" cy="4495800"/>
          </a:xfrm>
        </p:spPr>
      </p:pic>
    </p:spTree>
    <p:extLst>
      <p:ext uri="{BB962C8B-B14F-4D97-AF65-F5344CB8AC3E}">
        <p14:creationId xmlns:p14="http://schemas.microsoft.com/office/powerpoint/2010/main" val="174747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6296</TotalTime>
  <Words>279</Words>
  <Application>Microsoft Office PowerPoint</Application>
  <PresentationFormat>On-screen Show (4:3)</PresentationFormat>
  <Paragraphs>59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Bradley Hand ITC</vt:lpstr>
      <vt:lpstr>Tw Cen MT</vt:lpstr>
      <vt:lpstr>Wingdings</vt:lpstr>
      <vt:lpstr>Wingdings 2</vt:lpstr>
      <vt:lpstr>Median</vt:lpstr>
      <vt:lpstr>PowerPoint Presentation</vt:lpstr>
      <vt:lpstr>Contexte</vt:lpstr>
      <vt:lpstr>Contexte: Les défis</vt:lpstr>
      <vt:lpstr>Amamé c’est quoi?</vt:lpstr>
      <vt:lpstr>   Objectifs</vt:lpstr>
      <vt:lpstr>Rubriques et fonctionnalités</vt:lpstr>
      <vt:lpstr>Avantages</vt:lpstr>
      <vt:lpstr>Qui sont les utilisateurs</vt:lpstr>
      <vt:lpstr>Perspectives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yves Kugbe</dc:creator>
  <cp:lastModifiedBy>USER 7</cp:lastModifiedBy>
  <cp:revision>78</cp:revision>
  <dcterms:created xsi:type="dcterms:W3CDTF">2013-07-13T22:00:25Z</dcterms:created>
  <dcterms:modified xsi:type="dcterms:W3CDTF">2020-10-15T14:56:51Z</dcterms:modified>
</cp:coreProperties>
</file>