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theme/theme5.xml" ContentType="application/vnd.openxmlformats-officedocument.theme+xml"/>
  <Override PartName="/ppt/notesSlides/notesSlide2.xml" ContentType="application/vnd.openxmlformats-officedocument.presentationml.notesSlide+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notesSlides/notesSlide5.xml" ContentType="application/vnd.openxmlformats-officedocument.presentationml.notesSlide+xml"/>
  <Override PartName="/customXml/itemProps2.xml" ContentType="application/vnd.openxmlformats-officedocument.customXml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Default Extension="png" ContentType="image/png"/>
  <Override PartName="/ppt/slideLayouts/slideLayout29.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tags/tag3.xml" ContentType="application/vnd.openxmlformats-officedocument.presentationml.tags+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ags/tag1.xml" ContentType="application/vnd.openxmlformats-officedocument.presentationml.tags+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Default Extension="vml" ContentType="application/vnd.openxmlformats-officedocument.vmlDrawing"/>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94" r:id="rId5"/>
    <p:sldMasterId id="2147483712" r:id="rId6"/>
    <p:sldMasterId id="2147483721" r:id="rId7"/>
  </p:sldMasterIdLst>
  <p:notesMasterIdLst>
    <p:notesMasterId r:id="rId43"/>
  </p:notesMasterIdLst>
  <p:handoutMasterIdLst>
    <p:handoutMasterId r:id="rId44"/>
  </p:handoutMasterIdLst>
  <p:sldIdLst>
    <p:sldId id="260" r:id="rId8"/>
    <p:sldId id="299" r:id="rId9"/>
    <p:sldId id="281" r:id="rId10"/>
    <p:sldId id="282" r:id="rId11"/>
    <p:sldId id="283" r:id="rId12"/>
    <p:sldId id="284" r:id="rId13"/>
    <p:sldId id="285" r:id="rId14"/>
    <p:sldId id="286" r:id="rId15"/>
    <p:sldId id="276" r:id="rId16"/>
    <p:sldId id="277" r:id="rId17"/>
    <p:sldId id="278" r:id="rId18"/>
    <p:sldId id="279" r:id="rId19"/>
    <p:sldId id="280" r:id="rId20"/>
    <p:sldId id="287" r:id="rId21"/>
    <p:sldId id="288" r:id="rId22"/>
    <p:sldId id="301" r:id="rId23"/>
    <p:sldId id="266" r:id="rId24"/>
    <p:sldId id="296" r:id="rId25"/>
    <p:sldId id="262" r:id="rId26"/>
    <p:sldId id="263" r:id="rId27"/>
    <p:sldId id="264" r:id="rId28"/>
    <p:sldId id="265" r:id="rId29"/>
    <p:sldId id="303" r:id="rId30"/>
    <p:sldId id="308" r:id="rId31"/>
    <p:sldId id="304" r:id="rId32"/>
    <p:sldId id="297" r:id="rId33"/>
    <p:sldId id="307" r:id="rId34"/>
    <p:sldId id="305" r:id="rId35"/>
    <p:sldId id="295" r:id="rId36"/>
    <p:sldId id="309" r:id="rId37"/>
    <p:sldId id="291" r:id="rId38"/>
    <p:sldId id="292" r:id="rId39"/>
    <p:sldId id="293" r:id="rId40"/>
    <p:sldId id="294" r:id="rId41"/>
    <p:sldId id="272" r:id="rId4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890">
          <p15:clr>
            <a:srgbClr val="A4A3A4"/>
          </p15:clr>
        </p15:guide>
        <p15:guide id="2" pos="3198">
          <p15:clr>
            <a:srgbClr val="A4A3A4"/>
          </p15:clr>
        </p15:guide>
      </p15:sldGuideLst>
    </p:ext>
    <p:ext uri="{2D200454-40CA-4A62-9FC3-DE9A4176ACB9}">
      <p15:notesGuideLst xmlns=""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81808" autoAdjust="0"/>
  </p:normalViewPr>
  <p:slideViewPr>
    <p:cSldViewPr>
      <p:cViewPr varScale="1">
        <p:scale>
          <a:sx n="42" d="100"/>
          <a:sy n="42" d="100"/>
        </p:scale>
        <p:origin x="-384" y="-77"/>
      </p:cViewPr>
      <p:guideLst>
        <p:guide orient="horz" pos="890"/>
        <p:guide pos="3198"/>
      </p:guideLst>
    </p:cSldViewPr>
  </p:slideViewPr>
  <p:outlineViewPr>
    <p:cViewPr>
      <p:scale>
        <a:sx n="33" d="100"/>
        <a:sy n="33" d="100"/>
      </p:scale>
      <p:origin x="0" y="2862"/>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57" d="100"/>
          <a:sy n="57" d="100"/>
        </p:scale>
        <p:origin x="-2850" y="-84"/>
      </p:cViewPr>
      <p:guideLst>
        <p:guide orient="horz" pos="2928"/>
        <p:guide pos="2208"/>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notesMaster" Target="notesMasters/notesMaster1.xml"/><Relationship Id="rId4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98C4615A-44B1-4B47-89AA-0DD7DCA75E48}" type="datetimeFigureOut">
              <a:rPr lang="en-US" smtClean="0"/>
              <a:pPr/>
              <a:t>5/15/2014</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661C7668-2DC4-44D3-9D0A-CD72AD2C46BA}" type="slidenum">
              <a:rPr lang="en-US" smtClean="0"/>
              <a:pPr/>
              <a:t>‹N°›</a:t>
            </a:fld>
            <a:endParaRPr lang="en-US" dirty="0"/>
          </a:p>
        </p:txBody>
      </p:sp>
    </p:spTree>
    <p:extLst>
      <p:ext uri="{BB962C8B-B14F-4D97-AF65-F5344CB8AC3E}">
        <p14:creationId xmlns:p14="http://schemas.microsoft.com/office/powerpoint/2010/main" xmlns="" val="36720882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8FEF244-D4F4-4CBD-9838-218D62CDD392}" type="datetimeFigureOut">
              <a:rPr lang="en-US" smtClean="0"/>
              <a:pPr/>
              <a:t>5/15/2014</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EAB5499A-D5FB-4490-A1AB-262EE0B055A0}" type="slidenum">
              <a:rPr lang="en-US" smtClean="0"/>
              <a:pPr/>
              <a:t>‹N°›</a:t>
            </a:fld>
            <a:endParaRPr lang="en-US" dirty="0"/>
          </a:p>
        </p:txBody>
      </p:sp>
    </p:spTree>
    <p:extLst>
      <p:ext uri="{BB962C8B-B14F-4D97-AF65-F5344CB8AC3E}">
        <p14:creationId xmlns:p14="http://schemas.microsoft.com/office/powerpoint/2010/main" xmlns="" val="11837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B1C575A-FA3C-4170-BDE2-E20A38399392}" type="slidenum">
              <a:rPr lang="en-US">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xmlns="" val="27571506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B1C575A-FA3C-4170-BDE2-E20A38399392}" type="slidenum">
              <a:rPr lang="en-US" smtClean="0"/>
              <a:pPr/>
              <a:t>2</a:t>
            </a:fld>
            <a:endParaRPr lang="en-US" dirty="0"/>
          </a:p>
        </p:txBody>
      </p:sp>
    </p:spTree>
    <p:extLst>
      <p:ext uri="{BB962C8B-B14F-4D97-AF65-F5344CB8AC3E}">
        <p14:creationId xmlns:p14="http://schemas.microsoft.com/office/powerpoint/2010/main" xmlns="" val="14523038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r>
              <a:rPr lang="en-US" sz="1200" b="0" i="0" dirty="0" smtClean="0">
                <a:solidFill>
                  <a:srgbClr val="000000"/>
                </a:solidFill>
              </a:rPr>
              <a:t>L'orateur doit souligner que le document-type modulaire n'est pas l'orientation programmatique ; les pays ne devraient pas s'en servir pour la planification, mais ils doivent planifier, puis intégrer ce plan dans le document-type. </a:t>
            </a:r>
          </a:p>
        </p:txBody>
      </p:sp>
      <p:sp>
        <p:nvSpPr>
          <p:cNvPr id="4" name="Slide Number Placeholder 3"/>
          <p:cNvSpPr>
            <a:spLocks noGrp="1"/>
          </p:cNvSpPr>
          <p:nvPr>
            <p:ph type="sldNum" sz="quarter" idx="10"/>
          </p:nvPr>
        </p:nvSpPr>
        <p:spPr/>
        <p:txBody>
          <a:bodyPr/>
          <a:lstStyle/>
          <a:p>
            <a:fld id="{0B1C575A-FA3C-4170-BDE2-E20A38399392}" type="slidenum">
              <a:rPr lang="en-US" smtClean="0">
                <a:solidFill>
                  <a:prstClr val="black"/>
                </a:solidFill>
              </a:rPr>
              <a:pPr/>
              <a:t>4</a:t>
            </a:fld>
            <a:endParaRPr lang="en-US" dirty="0">
              <a:solidFill>
                <a:prstClr val="black"/>
              </a:solidFill>
            </a:endParaRPr>
          </a:p>
        </p:txBody>
      </p:sp>
    </p:spTree>
    <p:extLst>
      <p:ext uri="{BB962C8B-B14F-4D97-AF65-F5344CB8AC3E}">
        <p14:creationId xmlns:p14="http://schemas.microsoft.com/office/powerpoint/2010/main" xmlns="" val="21456446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sz="1200" b="0" i="0" dirty="0" smtClean="0">
                <a:solidFill>
                  <a:srgbClr val="000000"/>
                </a:solidFill>
              </a:rPr>
              <a:t>Le document type peut mieux s'afficher comme un cadre logique. Il s'agit d'un pont qui va de la maladie, des lacunes programmatiques et des indicateurs d'impact ou de résultats, à travers les interventions jusqu'à la demande de financement.</a:t>
            </a:r>
          </a:p>
          <a:p>
            <a:endParaRPr lang="en-US" baseline="0" dirty="0" smtClean="0"/>
          </a:p>
          <a:p>
            <a:r>
              <a:rPr lang="en-US" sz="1200" b="0" i="0" dirty="0" smtClean="0">
                <a:solidFill>
                  <a:srgbClr val="000000"/>
                </a:solidFill>
              </a:rPr>
              <a:t>Plus important encore, le cadre modulaire se poursuit par l'établissement de la subvention dans la mise en œuvre de la subvention ainsi que dans sa gestion et la communication de l'information y relative.  Nous serons en mesure de planifier, de mesurer et de présenter les financements par intervention et les financements ciblant certains indicateurs d'impact, de résultats, de couverture et produits.</a:t>
            </a:r>
          </a:p>
          <a:p>
            <a:endParaRPr lang="en-US" baseline="0" dirty="0" smtClean="0"/>
          </a:p>
          <a:p>
            <a:r>
              <a:rPr lang="en-US" sz="1200" b="0" i="0" dirty="0" smtClean="0">
                <a:solidFill>
                  <a:srgbClr val="000000"/>
                </a:solidFill>
              </a:rPr>
              <a:t>Cette première diapositive montre la « moitié supérieure » du document-type – le module, les objectifs d'impact et les objectifs de résultats</a:t>
            </a:r>
          </a:p>
        </p:txBody>
      </p:sp>
      <p:sp>
        <p:nvSpPr>
          <p:cNvPr id="4" name="Slide Number Placeholder 3"/>
          <p:cNvSpPr>
            <a:spLocks noGrp="1"/>
          </p:cNvSpPr>
          <p:nvPr>
            <p:ph type="sldNum" sz="quarter" idx="10"/>
          </p:nvPr>
        </p:nvSpPr>
        <p:spPr/>
        <p:txBody>
          <a:bodyPr/>
          <a:lstStyle/>
          <a:p>
            <a:fld id="{0B1C575A-FA3C-4170-BDE2-E20A38399392}"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xmlns="" val="4962399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sz="1200" b="0" i="0" dirty="0" smtClean="0">
                <a:solidFill>
                  <a:srgbClr val="000000"/>
                </a:solidFill>
              </a:rPr>
              <a:t>Dans la « moitié inférieure » du cadre modulaire, chaque but ou objectif a une large catégorie de réponses – appelée module –  qui contient une série d'interventions et celles auxquelles un ou plusieurs indicateurs de couverture / produits sont liés.</a:t>
            </a:r>
          </a:p>
          <a:p>
            <a:endParaRPr lang="en-US" baseline="0" dirty="0" smtClean="0"/>
          </a:p>
          <a:p>
            <a:r>
              <a:rPr lang="en-US" sz="1200" b="0" i="0" dirty="0" smtClean="0">
                <a:solidFill>
                  <a:srgbClr val="000000"/>
                </a:solidFill>
              </a:rPr>
              <a:t>Pour chaque module inclus dans la note conceptuelle, un budget doit être arrêté.</a:t>
            </a:r>
          </a:p>
          <a:p>
            <a:endParaRPr lang="en-US" baseline="0" dirty="0" smtClean="0"/>
          </a:p>
          <a:p>
            <a:r>
              <a:rPr lang="en-US" sz="1200" b="0" i="0" dirty="0" smtClean="0">
                <a:solidFill>
                  <a:srgbClr val="000000"/>
                </a:solidFill>
              </a:rPr>
              <a:t>Le document-type modulaire n'est pas là où les décisions sur les priorités, les cibles ambitieuses et la portée des activités </a:t>
            </a:r>
            <a:r>
              <a:rPr lang="en-US" sz="1200" b="1" i="0" u="sng" dirty="0" smtClean="0">
                <a:solidFill>
                  <a:srgbClr val="000000"/>
                </a:solidFill>
              </a:rPr>
              <a:t>sont prises</a:t>
            </a:r>
            <a:r>
              <a:rPr lang="en-US" sz="1200" b="0" i="0" u="none" dirty="0" smtClean="0">
                <a:solidFill>
                  <a:srgbClr val="000000"/>
                </a:solidFill>
              </a:rPr>
              <a:t>.  C'est au cours du dialogue national inclusif – mais le document-type est là où elles </a:t>
            </a:r>
            <a:r>
              <a:rPr lang="en-US" sz="1200" b="1" i="0" u="sng" dirty="0" smtClean="0">
                <a:solidFill>
                  <a:srgbClr val="000000"/>
                </a:solidFill>
              </a:rPr>
              <a:t>sont documentées, pour communication au CTEP et au CAS</a:t>
            </a:r>
            <a:r>
              <a:rPr lang="en-US" sz="1200" b="0" i="0" u="none" dirty="0" smtClean="0">
                <a:solidFill>
                  <a:srgbClr val="000000"/>
                </a:solidFill>
              </a:rPr>
              <a:t>.</a:t>
            </a:r>
          </a:p>
          <a:p>
            <a:endParaRPr lang="en-US" b="0" u="none" baseline="0" dirty="0" smtClean="0"/>
          </a:p>
          <a:p>
            <a:endParaRPr lang="en-GB" b="1" u="sng" dirty="0"/>
          </a:p>
        </p:txBody>
      </p:sp>
      <p:sp>
        <p:nvSpPr>
          <p:cNvPr id="4" name="Slide Number Placeholder 3"/>
          <p:cNvSpPr>
            <a:spLocks noGrp="1"/>
          </p:cNvSpPr>
          <p:nvPr>
            <p:ph type="sldNum" sz="quarter" idx="10"/>
          </p:nvPr>
        </p:nvSpPr>
        <p:spPr/>
        <p:txBody>
          <a:bodyPr/>
          <a:lstStyle/>
          <a:p>
            <a:fld id="{0B1C575A-FA3C-4170-BDE2-E20A38399392}"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xmlns="" val="27801417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sz="1200" b="0" i="0" dirty="0" smtClean="0">
                <a:solidFill>
                  <a:srgbClr val="000000"/>
                </a:solidFill>
              </a:rPr>
              <a:t>Des modules distincts pour chaque groupe de population</a:t>
            </a:r>
          </a:p>
          <a:p>
            <a:r>
              <a:rPr lang="en-US" sz="1200" b="0" i="0" dirty="0" smtClean="0">
                <a:solidFill>
                  <a:srgbClr val="000000"/>
                </a:solidFill>
              </a:rPr>
              <a:t>Modules et interventions supplémentaires visant les autres populations vulnérables</a:t>
            </a:r>
          </a:p>
        </p:txBody>
      </p:sp>
      <p:sp>
        <p:nvSpPr>
          <p:cNvPr id="4" name="Slide Number Placeholder 3"/>
          <p:cNvSpPr>
            <a:spLocks noGrp="1"/>
          </p:cNvSpPr>
          <p:nvPr>
            <p:ph type="sldNum" sz="quarter" idx="10"/>
          </p:nvPr>
        </p:nvSpPr>
        <p:spPr/>
        <p:txBody>
          <a:bodyPr/>
          <a:lstStyle/>
          <a:p>
            <a:fld id="{0B1C575A-FA3C-4170-BDE2-E20A38399392}" type="slidenum">
              <a:rPr lang="en-US" smtClean="0">
                <a:solidFill>
                  <a:prstClr val="black"/>
                </a:solidFill>
              </a:rPr>
              <a:pPr/>
              <a:t>11</a:t>
            </a:fld>
            <a:endParaRPr lang="en-US" dirty="0">
              <a:solidFill>
                <a:prstClr val="black"/>
              </a:solidFill>
            </a:endParaRPr>
          </a:p>
        </p:txBody>
      </p:sp>
    </p:spTree>
    <p:extLst>
      <p:ext uri="{BB962C8B-B14F-4D97-AF65-F5344CB8AC3E}">
        <p14:creationId xmlns:p14="http://schemas.microsoft.com/office/powerpoint/2010/main" xmlns="" val="6110323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sz="1200" b="0" i="0" dirty="0" smtClean="0">
                <a:solidFill>
                  <a:srgbClr val="000000"/>
                </a:solidFill>
              </a:rPr>
              <a:t>Des modules distincts pour chaque groupe de population</a:t>
            </a:r>
          </a:p>
          <a:p>
            <a:r>
              <a:rPr lang="en-US" sz="1200" b="0" i="0" dirty="0" smtClean="0">
                <a:solidFill>
                  <a:srgbClr val="000000"/>
                </a:solidFill>
              </a:rPr>
              <a:t>Modules et interventions supplémentaires visant les autres populations vulnérables</a:t>
            </a:r>
          </a:p>
        </p:txBody>
      </p:sp>
      <p:sp>
        <p:nvSpPr>
          <p:cNvPr id="4" name="Slide Number Placeholder 3"/>
          <p:cNvSpPr>
            <a:spLocks noGrp="1"/>
          </p:cNvSpPr>
          <p:nvPr>
            <p:ph type="sldNum" sz="quarter" idx="10"/>
          </p:nvPr>
        </p:nvSpPr>
        <p:spPr/>
        <p:txBody>
          <a:bodyPr/>
          <a:lstStyle/>
          <a:p>
            <a:fld id="{0B1C575A-FA3C-4170-BDE2-E20A38399392}" type="slidenum">
              <a:rPr lang="en-US" smtClean="0">
                <a:solidFill>
                  <a:prstClr val="black"/>
                </a:solidFill>
              </a:rPr>
              <a:pPr/>
              <a:t>12</a:t>
            </a:fld>
            <a:endParaRPr lang="en-US" dirty="0">
              <a:solidFill>
                <a:prstClr val="black"/>
              </a:solidFill>
            </a:endParaRPr>
          </a:p>
        </p:txBody>
      </p:sp>
    </p:spTree>
    <p:extLst>
      <p:ext uri="{BB962C8B-B14F-4D97-AF65-F5344CB8AC3E}">
        <p14:creationId xmlns:p14="http://schemas.microsoft.com/office/powerpoint/2010/main" xmlns="" val="6110323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sz="1200" b="0" i="0" dirty="0" smtClean="0">
                <a:solidFill>
                  <a:srgbClr val="000000"/>
                </a:solidFill>
              </a:rPr>
              <a:t>La section 3 de la NC- La demande financement auprès du FM </a:t>
            </a:r>
            <a:r>
              <a:rPr lang="en-US" sz="1200" b="0" i="0" dirty="0" smtClean="0">
                <a:solidFill>
                  <a:srgbClr val="000000"/>
                </a:solidFill>
                <a:latin typeface="Arial" pitchFamily="18" charset="0"/>
              </a:rPr>
              <a:t>décrit la demande de financement et la façon dont l'investissement est stratégiquement ciblé pour produire un impact plus marqué sur la maladie et les systèmes de santé.</a:t>
            </a:r>
            <a:r>
              <a:rPr lang="en-US" sz="1200" b="1" i="0" dirty="0" smtClean="0">
                <a:solidFill>
                  <a:srgbClr val="000000"/>
                </a:solidFill>
                <a:latin typeface="Arial" pitchFamily="18" charset="0"/>
              </a:rPr>
              <a:t> </a:t>
            </a:r>
            <a:r>
              <a:rPr lang="en-US" sz="1200" b="0" i="0" dirty="0" smtClean="0">
                <a:solidFill>
                  <a:srgbClr val="000000"/>
                </a:solidFill>
                <a:latin typeface="Arial" pitchFamily="18" charset="0"/>
              </a:rPr>
              <a:t>Cette section demande une analyse des principales lacunes programmatiques qui, à leur tour, constituent la base sur laquelle la demande est prioritaire. </a:t>
            </a:r>
          </a:p>
          <a:p>
            <a:endParaRPr lang="en-US" dirty="0">
              <a:latin typeface="Arial" charset="0"/>
              <a:cs typeface="Arial" charset="0"/>
            </a:endParaRPr>
          </a:p>
          <a:p>
            <a:r>
              <a:rPr lang="en-US" sz="1200" b="0" i="0" dirty="0" smtClean="0">
                <a:solidFill>
                  <a:srgbClr val="000000"/>
                </a:solidFill>
                <a:latin typeface="Arial" pitchFamily="18" charset="0"/>
              </a:rPr>
              <a:t>Le modèle de tableau relatif aux lacunes programmatiques est générique pour les trois maladies. Les instructions permettant de remplir le tableau des lacunes sont adaptées aux modules principaux. Lisez attentivement les instructions avant de compéter ces tableaux.</a:t>
            </a:r>
          </a:p>
          <a:p>
            <a:endParaRPr lang="en-US" dirty="0">
              <a:latin typeface="Arial" charset="0"/>
              <a:cs typeface="Arial" charset="0"/>
            </a:endParaRPr>
          </a:p>
          <a:p>
            <a:r>
              <a:rPr lang="en-US" sz="1200" b="0" i="0" dirty="0" smtClean="0">
                <a:solidFill>
                  <a:srgbClr val="000000"/>
                </a:solidFill>
                <a:latin typeface="Arial" pitchFamily="18" charset="0"/>
              </a:rPr>
              <a:t>(Suivi d'un exemple de la façon de compléter le tableau relatif aux lacunes et le modèle modulaire)</a:t>
            </a:r>
          </a:p>
        </p:txBody>
      </p:sp>
      <p:sp>
        <p:nvSpPr>
          <p:cNvPr id="4" name="Slide Number Placeholder 3"/>
          <p:cNvSpPr>
            <a:spLocks noGrp="1"/>
          </p:cNvSpPr>
          <p:nvPr>
            <p:ph type="sldNum" sz="quarter" idx="10"/>
          </p:nvPr>
        </p:nvSpPr>
        <p:spPr/>
        <p:txBody>
          <a:bodyPr/>
          <a:lstStyle/>
          <a:p>
            <a:pPr>
              <a:defRPr/>
            </a:pPr>
            <a:fld id="{3CD78AC5-3BF3-46D8-A869-2F1BA84ACCAB}" type="slidenum">
              <a:rPr lang="en-US" smtClean="0">
                <a:solidFill>
                  <a:prstClr val="black"/>
                </a:solidFill>
              </a:rPr>
              <a:pPr>
                <a:defRPr/>
              </a:pPr>
              <a:t>14</a:t>
            </a:fld>
            <a:endParaRPr lang="en-US" dirty="0">
              <a:solidFill>
                <a:prstClr val="black"/>
              </a:solidFill>
            </a:endParaRPr>
          </a:p>
        </p:txBody>
      </p:sp>
    </p:spTree>
    <p:extLst>
      <p:ext uri="{BB962C8B-B14F-4D97-AF65-F5344CB8AC3E}">
        <p14:creationId xmlns:p14="http://schemas.microsoft.com/office/powerpoint/2010/main" xmlns="" val="21574779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3CD78AC5-3BF3-46D8-A869-2F1BA84ACCAB}" type="slidenum">
              <a:rPr lang="en-US" smtClean="0">
                <a:solidFill>
                  <a:prstClr val="black"/>
                </a:solidFill>
              </a:rPr>
              <a:pPr>
                <a:defRPr/>
              </a:pPr>
              <a:t>15</a:t>
            </a:fld>
            <a:endParaRPr lang="en-US" dirty="0">
              <a:solidFill>
                <a:prstClr val="black"/>
              </a:solidFill>
            </a:endParaRPr>
          </a:p>
        </p:txBody>
      </p:sp>
    </p:spTree>
    <p:extLst>
      <p:ext uri="{BB962C8B-B14F-4D97-AF65-F5344CB8AC3E}">
        <p14:creationId xmlns:p14="http://schemas.microsoft.com/office/powerpoint/2010/main" xmlns="" val="21574779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B1C575A-FA3C-4170-BDE2-E20A38399392}" type="slidenum">
              <a:rPr lang="en-US" smtClean="0"/>
              <a:pPr/>
              <a:t>16</a:t>
            </a:fld>
            <a:endParaRPr lang="en-US" dirty="0"/>
          </a:p>
        </p:txBody>
      </p:sp>
    </p:spTree>
    <p:extLst>
      <p:ext uri="{BB962C8B-B14F-4D97-AF65-F5344CB8AC3E}">
        <p14:creationId xmlns:p14="http://schemas.microsoft.com/office/powerpoint/2010/main" xmlns="" val="38320025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sz="1200" b="0" i="0" dirty="0" smtClean="0">
                <a:solidFill>
                  <a:srgbClr val="000000"/>
                </a:solidFill>
              </a:rPr>
              <a:t>Si l'ICN est admissible à un financement « d'encouragement » , la ligne « ci-dessus » peut être utilisée pour inclure ce financement d'encouragement</a:t>
            </a:r>
          </a:p>
          <a:p>
            <a:pPr marL="174708" indent="-174708">
              <a:buFont typeface="Arial" panose="020B0604020202020204" pitchFamily="34" charset="0"/>
              <a:buChar char="•"/>
            </a:pPr>
            <a:endParaRPr lang="en-US" baseline="0" dirty="0" smtClean="0"/>
          </a:p>
          <a:p>
            <a:pPr marL="174708" indent="-174708">
              <a:buFont typeface="Arial" panose="020B0604020202020204" pitchFamily="34" charset="0"/>
              <a:buChar char="•"/>
            </a:pPr>
            <a:r>
              <a:rPr lang="en-US" sz="1200" b="0" i="0" dirty="0" smtClean="0">
                <a:solidFill>
                  <a:srgbClr val="000000"/>
                </a:solidFill>
              </a:rPr>
              <a:t>Si l'ICN n'est </a:t>
            </a:r>
            <a:r>
              <a:rPr lang="en-US" sz="1200" b="0" i="0" u="sng" dirty="0" smtClean="0">
                <a:solidFill>
                  <a:srgbClr val="000000"/>
                </a:solidFill>
              </a:rPr>
              <a:t>pas</a:t>
            </a:r>
            <a:r>
              <a:rPr lang="en-US" sz="1200" b="0" i="0" dirty="0" smtClean="0">
                <a:solidFill>
                  <a:srgbClr val="000000"/>
                </a:solidFill>
              </a:rPr>
              <a:t> admissible à un financement « d'encouragement », mais souhaite fournir une présentation exhaustive des besoins, il peut utiliser la ligne « ci-dessus » pour permettre un examen du CTEP de la totalité des besoins pour placement éventuel sur le registre de la demande de qualité non financée</a:t>
            </a:r>
          </a:p>
        </p:txBody>
      </p:sp>
      <p:sp>
        <p:nvSpPr>
          <p:cNvPr id="4" name="Slide Number Placeholder 3"/>
          <p:cNvSpPr>
            <a:spLocks noGrp="1"/>
          </p:cNvSpPr>
          <p:nvPr>
            <p:ph type="sldNum" sz="quarter" idx="10"/>
          </p:nvPr>
        </p:nvSpPr>
        <p:spPr/>
        <p:txBody>
          <a:bodyPr/>
          <a:lstStyle/>
          <a:p>
            <a:fld id="{EAB5499A-D5FB-4490-A1AB-262EE0B055A0}" type="slidenum">
              <a:rPr lang="en-US" smtClean="0"/>
              <a:pPr/>
              <a:t>17</a:t>
            </a:fld>
            <a:endParaRPr lang="en-US" dirty="0"/>
          </a:p>
        </p:txBody>
      </p:sp>
    </p:spTree>
    <p:extLst>
      <p:ext uri="{BB962C8B-B14F-4D97-AF65-F5344CB8AC3E}">
        <p14:creationId xmlns:p14="http://schemas.microsoft.com/office/powerpoint/2010/main" xmlns="" val="27904861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dirty="0" smtClean="0">
                <a:solidFill>
                  <a:srgbClr val="000000"/>
                </a:solidFill>
              </a:rPr>
              <a:t>Pour chaque module défini, le budget applicable doit être élaboré</a:t>
            </a:r>
          </a:p>
        </p:txBody>
      </p:sp>
      <p:sp>
        <p:nvSpPr>
          <p:cNvPr id="4" name="Slide Number Placeholder 3"/>
          <p:cNvSpPr>
            <a:spLocks noGrp="1"/>
          </p:cNvSpPr>
          <p:nvPr>
            <p:ph type="sldNum" sz="quarter" idx="10"/>
          </p:nvPr>
        </p:nvSpPr>
        <p:spPr/>
        <p:txBody>
          <a:bodyPr/>
          <a:lstStyle/>
          <a:p>
            <a:fld id="{EAB5499A-D5FB-4490-A1AB-262EE0B055A0}" type="slidenum">
              <a:rPr lang="en-US" smtClean="0"/>
              <a:pPr/>
              <a:t>18</a:t>
            </a:fld>
            <a:endParaRPr lang="en-US" dirty="0"/>
          </a:p>
        </p:txBody>
      </p:sp>
    </p:spTree>
    <p:extLst>
      <p:ext uri="{BB962C8B-B14F-4D97-AF65-F5344CB8AC3E}">
        <p14:creationId xmlns:p14="http://schemas.microsoft.com/office/powerpoint/2010/main" xmlns="" val="34568499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dirty="0" smtClean="0">
                <a:solidFill>
                  <a:srgbClr val="000000"/>
                </a:solidFill>
              </a:rPr>
              <a:t>Le Fonds mondial s'attend à ce que les candidats soumettent des budgets de haut niveau / hypothèses de coûts dans le document-type modulaire</a:t>
            </a:r>
          </a:p>
          <a:p>
            <a:r>
              <a:rPr lang="en-US" sz="1200" b="0" i="0" dirty="0" smtClean="0">
                <a:solidFill>
                  <a:srgbClr val="000000"/>
                </a:solidFill>
              </a:rPr>
              <a:t>La souplesse peut également être due à la révision des estimations par les RP, le calcul des coûts ou  des hypothèses quantitatives basées sur la nécessité programmatique. Toutefois, quelle dose de souplesse convient ?</a:t>
            </a:r>
          </a:p>
        </p:txBody>
      </p:sp>
      <p:sp>
        <p:nvSpPr>
          <p:cNvPr id="4" name="Slide Number Placeholder 3"/>
          <p:cNvSpPr>
            <a:spLocks noGrp="1"/>
          </p:cNvSpPr>
          <p:nvPr>
            <p:ph type="sldNum" sz="quarter" idx="10"/>
          </p:nvPr>
        </p:nvSpPr>
        <p:spPr/>
        <p:txBody>
          <a:bodyPr/>
          <a:lstStyle/>
          <a:p>
            <a:fld id="{EAB5499A-D5FB-4490-A1AB-262EE0B055A0}" type="slidenum">
              <a:rPr lang="en-US" smtClean="0"/>
              <a:pPr/>
              <a:t>19</a:t>
            </a:fld>
            <a:endParaRPr lang="en-US" dirty="0"/>
          </a:p>
        </p:txBody>
      </p:sp>
    </p:spTree>
    <p:extLst>
      <p:ext uri="{BB962C8B-B14F-4D97-AF65-F5344CB8AC3E}">
        <p14:creationId xmlns:p14="http://schemas.microsoft.com/office/powerpoint/2010/main" xmlns="" val="6736169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sz="1200" b="0" i="0" dirty="0" smtClean="0">
                <a:solidFill>
                  <a:srgbClr val="000000"/>
                </a:solidFill>
              </a:rPr>
              <a:t>En cas de budgets intensifs des produits sanitaires, toute rupture de stock de produits sanitaires lors de la mise en œuvre doit être comblée par les fonds des produits sanitaires uniquement.</a:t>
            </a:r>
          </a:p>
        </p:txBody>
      </p:sp>
      <p:sp>
        <p:nvSpPr>
          <p:cNvPr id="4" name="Slide Number Placeholder 3"/>
          <p:cNvSpPr>
            <a:spLocks noGrp="1"/>
          </p:cNvSpPr>
          <p:nvPr>
            <p:ph type="sldNum" sz="quarter" idx="10"/>
          </p:nvPr>
        </p:nvSpPr>
        <p:spPr/>
        <p:txBody>
          <a:bodyPr/>
          <a:lstStyle/>
          <a:p>
            <a:pPr>
              <a:defRPr/>
            </a:pPr>
            <a:fld id="{3CD78AC5-3BF3-46D8-A869-2F1BA84ACCAB}" type="slidenum">
              <a:rPr lang="en-US" smtClean="0">
                <a:solidFill>
                  <a:prstClr val="black"/>
                </a:solidFill>
              </a:rPr>
              <a:pPr>
                <a:defRPr/>
              </a:pPr>
              <a:t>21</a:t>
            </a:fld>
            <a:endParaRPr lang="en-US" dirty="0">
              <a:solidFill>
                <a:prstClr val="black"/>
              </a:solidFill>
            </a:endParaRPr>
          </a:p>
        </p:txBody>
      </p:sp>
    </p:spTree>
    <p:extLst>
      <p:ext uri="{BB962C8B-B14F-4D97-AF65-F5344CB8AC3E}">
        <p14:creationId xmlns:p14="http://schemas.microsoft.com/office/powerpoint/2010/main" xmlns="" val="15990346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3CD78AC5-3BF3-46D8-A869-2F1BA84ACCAB}" type="slidenum">
              <a:rPr lang="en-US" smtClean="0">
                <a:solidFill>
                  <a:prstClr val="black"/>
                </a:solidFill>
              </a:rPr>
              <a:pPr>
                <a:defRPr/>
              </a:pPr>
              <a:t>22</a:t>
            </a:fld>
            <a:endParaRPr lang="en-US" dirty="0">
              <a:solidFill>
                <a:prstClr val="black"/>
              </a:solidFill>
            </a:endParaRPr>
          </a:p>
        </p:txBody>
      </p:sp>
    </p:spTree>
    <p:extLst>
      <p:ext uri="{BB962C8B-B14F-4D97-AF65-F5344CB8AC3E}">
        <p14:creationId xmlns:p14="http://schemas.microsoft.com/office/powerpoint/2010/main" xmlns="" val="15990346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B1C575A-FA3C-4170-BDE2-E20A38399392}" type="slidenum">
              <a:rPr lang="en-US" smtClean="0"/>
              <a:pPr/>
              <a:t>24</a:t>
            </a:fld>
            <a:endParaRPr lang="en-US" dirty="0"/>
          </a:p>
        </p:txBody>
      </p:sp>
    </p:spTree>
    <p:extLst>
      <p:ext uri="{BB962C8B-B14F-4D97-AF65-F5344CB8AC3E}">
        <p14:creationId xmlns:p14="http://schemas.microsoft.com/office/powerpoint/2010/main" xmlns="" val="24480287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81100" y="696913"/>
            <a:ext cx="4648200" cy="3486150"/>
          </a:xfrm>
        </p:spPr>
      </p:sp>
      <p:sp>
        <p:nvSpPr>
          <p:cNvPr id="3" name="Espace réservé des commentaires 2"/>
          <p:cNvSpPr>
            <a:spLocks noGrp="1"/>
          </p:cNvSpPr>
          <p:nvPr>
            <p:ph type="body" idx="1"/>
          </p:nvPr>
        </p:nvSpPr>
        <p:spPr/>
        <p:txBody>
          <a:bodyPr>
            <a:normAutofit/>
          </a:bodyPr>
          <a:lstStyle/>
          <a:p>
            <a:endParaRPr lang="en-GB" dirty="0"/>
          </a:p>
        </p:txBody>
      </p:sp>
      <p:sp>
        <p:nvSpPr>
          <p:cNvPr id="4" name="Espace réservé du numéro de diapositive 3"/>
          <p:cNvSpPr>
            <a:spLocks noGrp="1"/>
          </p:cNvSpPr>
          <p:nvPr>
            <p:ph type="sldNum" sz="quarter" idx="10"/>
          </p:nvPr>
        </p:nvSpPr>
        <p:spPr/>
        <p:txBody>
          <a:bodyPr/>
          <a:lstStyle/>
          <a:p>
            <a:fld id="{F07B8F03-BC93-4120-96CA-A36DF640BE24}" type="slidenum">
              <a:rPr lang="en-GB" smtClean="0"/>
              <a:pPr/>
              <a:t>25</a:t>
            </a:fld>
            <a:endParaRPr lang="en-GB" dirty="0"/>
          </a:p>
        </p:txBody>
      </p:sp>
    </p:spTree>
    <p:extLst>
      <p:ext uri="{BB962C8B-B14F-4D97-AF65-F5344CB8AC3E}">
        <p14:creationId xmlns:p14="http://schemas.microsoft.com/office/powerpoint/2010/main" xmlns="" val="26426512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81100" y="696913"/>
            <a:ext cx="4648200" cy="3486150"/>
          </a:xfrm>
        </p:spPr>
      </p:sp>
      <p:sp>
        <p:nvSpPr>
          <p:cNvPr id="3" name="Espace réservé des commentaires 2"/>
          <p:cNvSpPr>
            <a:spLocks noGrp="1"/>
          </p:cNvSpPr>
          <p:nvPr>
            <p:ph type="body" idx="1"/>
          </p:nvPr>
        </p:nvSpPr>
        <p:spPr/>
        <p:txBody>
          <a:bodyPr>
            <a:normAutofit/>
          </a:bodyPr>
          <a:lstStyle/>
          <a:p>
            <a:endParaRPr lang="en-GB" dirty="0"/>
          </a:p>
        </p:txBody>
      </p:sp>
      <p:sp>
        <p:nvSpPr>
          <p:cNvPr id="4" name="Espace réservé du numéro de diapositive 3"/>
          <p:cNvSpPr>
            <a:spLocks noGrp="1"/>
          </p:cNvSpPr>
          <p:nvPr>
            <p:ph type="sldNum" sz="quarter" idx="10"/>
          </p:nvPr>
        </p:nvSpPr>
        <p:spPr/>
        <p:txBody>
          <a:bodyPr/>
          <a:lstStyle/>
          <a:p>
            <a:fld id="{F07B8F03-BC93-4120-96CA-A36DF640BE24}" type="slidenum">
              <a:rPr lang="en-GB" smtClean="0"/>
              <a:pPr/>
              <a:t>26</a:t>
            </a:fld>
            <a:endParaRPr lang="en-GB" dirty="0"/>
          </a:p>
        </p:txBody>
      </p:sp>
    </p:spTree>
    <p:extLst>
      <p:ext uri="{BB962C8B-B14F-4D97-AF65-F5344CB8AC3E}">
        <p14:creationId xmlns:p14="http://schemas.microsoft.com/office/powerpoint/2010/main" xmlns="" val="26023658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81100" y="696913"/>
            <a:ext cx="4648200" cy="3486150"/>
          </a:xfrm>
        </p:spPr>
      </p:sp>
      <p:sp>
        <p:nvSpPr>
          <p:cNvPr id="3" name="Espace réservé des commentaires 2"/>
          <p:cNvSpPr>
            <a:spLocks noGrp="1"/>
          </p:cNvSpPr>
          <p:nvPr>
            <p:ph type="body" idx="1"/>
          </p:nvPr>
        </p:nvSpPr>
        <p:spPr/>
        <p:txBody>
          <a:bodyPr>
            <a:normAutofit/>
          </a:bodyPr>
          <a:lstStyle/>
          <a:p>
            <a:endParaRPr lang="en-GB" dirty="0"/>
          </a:p>
        </p:txBody>
      </p:sp>
      <p:sp>
        <p:nvSpPr>
          <p:cNvPr id="4" name="Espace réservé du numéro de diapositive 3"/>
          <p:cNvSpPr>
            <a:spLocks noGrp="1"/>
          </p:cNvSpPr>
          <p:nvPr>
            <p:ph type="sldNum" sz="quarter" idx="10"/>
          </p:nvPr>
        </p:nvSpPr>
        <p:spPr/>
        <p:txBody>
          <a:bodyPr/>
          <a:lstStyle/>
          <a:p>
            <a:fld id="{F07B8F03-BC93-4120-96CA-A36DF640BE24}" type="slidenum">
              <a:rPr lang="en-GB" smtClean="0"/>
              <a:pPr/>
              <a:t>27</a:t>
            </a:fld>
            <a:endParaRPr lang="en-GB" dirty="0"/>
          </a:p>
        </p:txBody>
      </p:sp>
    </p:spTree>
    <p:extLst>
      <p:ext uri="{BB962C8B-B14F-4D97-AF65-F5344CB8AC3E}">
        <p14:creationId xmlns:p14="http://schemas.microsoft.com/office/powerpoint/2010/main" xmlns="" val="35564411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a:p>
            <a:endParaRPr lang="en-US" dirty="0" smtClean="0"/>
          </a:p>
          <a:p>
            <a:endParaRPr lang="en-US" dirty="0" smtClean="0"/>
          </a:p>
          <a:p>
            <a:r>
              <a:rPr lang="en-US" sz="1200" b="0" i="0" dirty="0" smtClean="0">
                <a:solidFill>
                  <a:srgbClr val="000000"/>
                </a:solidFill>
              </a:rPr>
              <a:t>RH : Pour les subventions en cours dont les compléments sont déjà payés au personnel du PR actuel, une période transitoire n'excédant pas 2 ans au plus, sera négociée. Elle sera traitée comme une exception .</a:t>
            </a:r>
          </a:p>
          <a:p>
            <a:endParaRPr lang="en-US" dirty="0" smtClean="0"/>
          </a:p>
          <a:p>
            <a:r>
              <a:rPr lang="en-US" sz="1200" b="0" i="0" dirty="0" smtClean="0">
                <a:solidFill>
                  <a:srgbClr val="000000"/>
                </a:solidFill>
              </a:rPr>
              <a:t>Infrastructure : L'évaluation des besoins doit inclure l'examen des biens et des infrastructures dont disposent actuellement les maîtres d'œuvre et fournir les preuves de tout remplacement ou nouvel achat nécessaire. Ces informations doivent être incluses dans les hypothèses budgétaires au moins pour tous les éléments INF significatifs</a:t>
            </a:r>
          </a:p>
        </p:txBody>
      </p:sp>
      <p:sp>
        <p:nvSpPr>
          <p:cNvPr id="4" name="Slide Number Placeholder 3"/>
          <p:cNvSpPr>
            <a:spLocks noGrp="1"/>
          </p:cNvSpPr>
          <p:nvPr>
            <p:ph type="sldNum" sz="quarter" idx="10"/>
          </p:nvPr>
        </p:nvSpPr>
        <p:spPr/>
        <p:txBody>
          <a:bodyPr/>
          <a:lstStyle/>
          <a:p>
            <a:fld id="{EAB5499A-D5FB-4490-A1AB-262EE0B055A0}" type="slidenum">
              <a:rPr lang="en-US" smtClean="0"/>
              <a:pPr/>
              <a:t>29</a:t>
            </a:fld>
            <a:endParaRPr lang="en-US" dirty="0"/>
          </a:p>
        </p:txBody>
      </p:sp>
    </p:spTree>
    <p:extLst>
      <p:ext uri="{BB962C8B-B14F-4D97-AF65-F5344CB8AC3E}">
        <p14:creationId xmlns:p14="http://schemas.microsoft.com/office/powerpoint/2010/main" xmlns="" val="33032157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a:p>
            <a:endParaRPr lang="en-US" dirty="0" smtClean="0"/>
          </a:p>
          <a:p>
            <a:endParaRPr lang="en-US" dirty="0" smtClean="0"/>
          </a:p>
          <a:p>
            <a:r>
              <a:rPr lang="en-US" sz="1200" b="0" i="0" dirty="0" smtClean="0">
                <a:solidFill>
                  <a:srgbClr val="000000"/>
                </a:solidFill>
              </a:rPr>
              <a:t>RH : Pour les subventions en cours dont les compléments sont déjà payés au personnel du PR actuel, une période transitoire n'excédant pas 2 ans au plus, sera négociée. Elle sera traitée comme une exception .</a:t>
            </a:r>
          </a:p>
          <a:p>
            <a:endParaRPr lang="en-US" dirty="0" smtClean="0"/>
          </a:p>
          <a:p>
            <a:r>
              <a:rPr lang="en-US" sz="1200" b="0" i="0" dirty="0" smtClean="0">
                <a:solidFill>
                  <a:srgbClr val="000000"/>
                </a:solidFill>
              </a:rPr>
              <a:t>Infrastructure : L'évaluation des besoins doit inclure l'examen des biens et des infrastructures dont disposent actuellement les maîtres d'œuvre et fournir les preuves de tout remplacement ou nouvel achat nécessaire. Ces informations doivent être incluses dans les hypothèses budgétaires au moins pour tous les éléments INF significatifs</a:t>
            </a:r>
          </a:p>
        </p:txBody>
      </p:sp>
      <p:sp>
        <p:nvSpPr>
          <p:cNvPr id="4" name="Slide Number Placeholder 3"/>
          <p:cNvSpPr>
            <a:spLocks noGrp="1"/>
          </p:cNvSpPr>
          <p:nvPr>
            <p:ph type="sldNum" sz="quarter" idx="10"/>
          </p:nvPr>
        </p:nvSpPr>
        <p:spPr/>
        <p:txBody>
          <a:bodyPr/>
          <a:lstStyle/>
          <a:p>
            <a:fld id="{EAB5499A-D5FB-4490-A1AB-262EE0B055A0}" type="slidenum">
              <a:rPr lang="en-US" smtClean="0"/>
              <a:pPr/>
              <a:t>30</a:t>
            </a:fld>
            <a:endParaRPr lang="en-US" dirty="0"/>
          </a:p>
        </p:txBody>
      </p:sp>
    </p:spTree>
    <p:extLst>
      <p:ext uri="{BB962C8B-B14F-4D97-AF65-F5344CB8AC3E}">
        <p14:creationId xmlns:p14="http://schemas.microsoft.com/office/powerpoint/2010/main" xmlns="" val="33032157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sz="1200" b="0" i="0" dirty="0" smtClean="0">
                <a:solidFill>
                  <a:srgbClr val="000000"/>
                </a:solidFill>
              </a:rPr>
              <a:t>Des modules distincts pour chaque groupe de population</a:t>
            </a:r>
          </a:p>
          <a:p>
            <a:r>
              <a:rPr lang="en-US" sz="1200" b="0" i="0" dirty="0" smtClean="0">
                <a:solidFill>
                  <a:srgbClr val="000000"/>
                </a:solidFill>
              </a:rPr>
              <a:t>Modules et interventions supplémentaires visant les autres populations vulnérables</a:t>
            </a:r>
          </a:p>
        </p:txBody>
      </p:sp>
      <p:sp>
        <p:nvSpPr>
          <p:cNvPr id="4" name="Slide Number Placeholder 3"/>
          <p:cNvSpPr>
            <a:spLocks noGrp="1"/>
          </p:cNvSpPr>
          <p:nvPr>
            <p:ph type="sldNum" sz="quarter" idx="10"/>
          </p:nvPr>
        </p:nvSpPr>
        <p:spPr/>
        <p:txBody>
          <a:bodyPr/>
          <a:lstStyle/>
          <a:p>
            <a:fld id="{0B1C575A-FA3C-4170-BDE2-E20A38399392}" type="slidenum">
              <a:rPr lang="en-US">
                <a:solidFill>
                  <a:prstClr val="black"/>
                </a:solidFill>
              </a:rPr>
              <a:pPr/>
              <a:t>31</a:t>
            </a:fld>
            <a:endParaRPr lang="en-US" dirty="0">
              <a:solidFill>
                <a:prstClr val="black"/>
              </a:solidFill>
            </a:endParaRPr>
          </a:p>
        </p:txBody>
      </p:sp>
    </p:spTree>
    <p:extLst>
      <p:ext uri="{BB962C8B-B14F-4D97-AF65-F5344CB8AC3E}">
        <p14:creationId xmlns:p14="http://schemas.microsoft.com/office/powerpoint/2010/main" xmlns="" val="6110323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sz="1200" b="0" i="0" dirty="0" smtClean="0">
                <a:solidFill>
                  <a:srgbClr val="000000"/>
                </a:solidFill>
              </a:rPr>
              <a:t>Des modules distincts pour chaque groupe de population</a:t>
            </a:r>
          </a:p>
          <a:p>
            <a:r>
              <a:rPr lang="en-US" sz="1200" b="0" i="0" dirty="0" smtClean="0">
                <a:solidFill>
                  <a:srgbClr val="000000"/>
                </a:solidFill>
              </a:rPr>
              <a:t>Modules et interventions supplémentaires visant les autres populations vulnérables</a:t>
            </a:r>
          </a:p>
        </p:txBody>
      </p:sp>
      <p:sp>
        <p:nvSpPr>
          <p:cNvPr id="4" name="Slide Number Placeholder 3"/>
          <p:cNvSpPr>
            <a:spLocks noGrp="1"/>
          </p:cNvSpPr>
          <p:nvPr>
            <p:ph type="sldNum" sz="quarter" idx="10"/>
          </p:nvPr>
        </p:nvSpPr>
        <p:spPr/>
        <p:txBody>
          <a:bodyPr/>
          <a:lstStyle/>
          <a:p>
            <a:fld id="{0B1C575A-FA3C-4170-BDE2-E20A38399392}" type="slidenum">
              <a:rPr lang="en-US">
                <a:solidFill>
                  <a:prstClr val="black"/>
                </a:solidFill>
              </a:rPr>
              <a:pPr/>
              <a:t>32</a:t>
            </a:fld>
            <a:endParaRPr lang="en-US" dirty="0">
              <a:solidFill>
                <a:prstClr val="black"/>
              </a:solidFill>
            </a:endParaRPr>
          </a:p>
        </p:txBody>
      </p:sp>
    </p:spTree>
    <p:extLst>
      <p:ext uri="{BB962C8B-B14F-4D97-AF65-F5344CB8AC3E}">
        <p14:creationId xmlns:p14="http://schemas.microsoft.com/office/powerpoint/2010/main" xmlns="" val="6110323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sz="1200" b="0" i="0" dirty="0" smtClean="0">
                <a:solidFill>
                  <a:srgbClr val="000000"/>
                </a:solidFill>
              </a:rPr>
              <a:t>Des modules distincts pour chaque groupe de population</a:t>
            </a:r>
          </a:p>
          <a:p>
            <a:r>
              <a:rPr lang="en-US" sz="1200" b="0" i="0" dirty="0" smtClean="0">
                <a:solidFill>
                  <a:srgbClr val="000000"/>
                </a:solidFill>
              </a:rPr>
              <a:t>Modules et interventions supplémentaires visant les autres populations vulnérables</a:t>
            </a:r>
          </a:p>
        </p:txBody>
      </p:sp>
      <p:sp>
        <p:nvSpPr>
          <p:cNvPr id="4" name="Slide Number Placeholder 3"/>
          <p:cNvSpPr>
            <a:spLocks noGrp="1"/>
          </p:cNvSpPr>
          <p:nvPr>
            <p:ph type="sldNum" sz="quarter" idx="10"/>
          </p:nvPr>
        </p:nvSpPr>
        <p:spPr/>
        <p:txBody>
          <a:bodyPr/>
          <a:lstStyle/>
          <a:p>
            <a:fld id="{0B1C575A-FA3C-4170-BDE2-E20A38399392}" type="slidenum">
              <a:rPr lang="en-US">
                <a:solidFill>
                  <a:prstClr val="black"/>
                </a:solidFill>
              </a:rPr>
              <a:pPr/>
              <a:t>33</a:t>
            </a:fld>
            <a:endParaRPr lang="en-US" dirty="0">
              <a:solidFill>
                <a:prstClr val="black"/>
              </a:solidFill>
            </a:endParaRPr>
          </a:p>
        </p:txBody>
      </p:sp>
    </p:spTree>
    <p:extLst>
      <p:ext uri="{BB962C8B-B14F-4D97-AF65-F5344CB8AC3E}">
        <p14:creationId xmlns:p14="http://schemas.microsoft.com/office/powerpoint/2010/main" xmlns="" val="6110323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sz="1200" b="0" i="0" dirty="0" smtClean="0">
                <a:solidFill>
                  <a:srgbClr val="000000"/>
                </a:solidFill>
              </a:rPr>
              <a:t>Des modules distincts pour chaque groupe de population</a:t>
            </a:r>
          </a:p>
          <a:p>
            <a:r>
              <a:rPr lang="en-US" sz="1200" b="0" i="0" dirty="0" smtClean="0">
                <a:solidFill>
                  <a:srgbClr val="000000"/>
                </a:solidFill>
              </a:rPr>
              <a:t>Modules et interventions supplémentaires visant les autres populations vulnérables</a:t>
            </a:r>
          </a:p>
        </p:txBody>
      </p:sp>
      <p:sp>
        <p:nvSpPr>
          <p:cNvPr id="4" name="Slide Number Placeholder 3"/>
          <p:cNvSpPr>
            <a:spLocks noGrp="1"/>
          </p:cNvSpPr>
          <p:nvPr>
            <p:ph type="sldNum" sz="quarter" idx="10"/>
          </p:nvPr>
        </p:nvSpPr>
        <p:spPr/>
        <p:txBody>
          <a:bodyPr/>
          <a:lstStyle/>
          <a:p>
            <a:fld id="{0B1C575A-FA3C-4170-BDE2-E20A38399392}" type="slidenum">
              <a:rPr lang="en-US">
                <a:solidFill>
                  <a:prstClr val="black"/>
                </a:solidFill>
              </a:rPr>
              <a:pPr/>
              <a:t>34</a:t>
            </a:fld>
            <a:endParaRPr lang="en-US" dirty="0">
              <a:solidFill>
                <a:prstClr val="black"/>
              </a:solidFill>
            </a:endParaRPr>
          </a:p>
        </p:txBody>
      </p:sp>
    </p:spTree>
    <p:extLst>
      <p:ext uri="{BB962C8B-B14F-4D97-AF65-F5344CB8AC3E}">
        <p14:creationId xmlns:p14="http://schemas.microsoft.com/office/powerpoint/2010/main" xmlns="" val="6110323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B1C575A-FA3C-4170-BDE2-E20A38399392}" type="slidenum">
              <a:rPr lang="en-US" smtClean="0">
                <a:solidFill>
                  <a:prstClr val="black"/>
                </a:solidFill>
              </a:rPr>
              <a:pPr/>
              <a:t>35</a:t>
            </a:fld>
            <a:endParaRPr lang="en-US" dirty="0">
              <a:solidFill>
                <a:prstClr val="black"/>
              </a:solidFill>
            </a:endParaRPr>
          </a:p>
        </p:txBody>
      </p:sp>
    </p:spTree>
    <p:extLst>
      <p:ext uri="{BB962C8B-B14F-4D97-AF65-F5344CB8AC3E}">
        <p14:creationId xmlns:p14="http://schemas.microsoft.com/office/powerpoint/2010/main" xmlns="" val="9016531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3" name="Line 22"/>
          <p:cNvSpPr>
            <a:spLocks noChangeShapeType="1"/>
          </p:cNvSpPr>
          <p:nvPr userDrawn="1"/>
        </p:nvSpPr>
        <p:spPr bwMode="auto">
          <a:xfrm flipV="1">
            <a:off x="422031" y="6416040"/>
            <a:ext cx="8299938" cy="0"/>
          </a:xfrm>
          <a:prstGeom prst="line">
            <a:avLst/>
          </a:prstGeom>
          <a:noFill/>
          <a:ln w="9525">
            <a:solidFill>
              <a:srgbClr val="C0C0C0"/>
            </a:solidFill>
            <a:round/>
            <a:headEnd/>
            <a:tailEnd/>
          </a:ln>
          <a:effectLst/>
        </p:spPr>
        <p:txBody>
          <a:bodyPr/>
          <a:lstStyle/>
          <a:p>
            <a:pPr>
              <a:defRPr/>
            </a:pPr>
            <a:endParaRPr lang="en-US" dirty="0">
              <a:solidFill>
                <a:srgbClr val="000000"/>
              </a:solidFill>
            </a:endParaRPr>
          </a:p>
        </p:txBody>
      </p:sp>
      <p:sp>
        <p:nvSpPr>
          <p:cNvPr id="19" name="Rectangle 7"/>
          <p:cNvSpPr>
            <a:spLocks noGrp="1" noChangeArrowheads="1"/>
          </p:cNvSpPr>
          <p:nvPr userDrawn="1">
            <p:ph type="ctrTitle"/>
          </p:nvPr>
        </p:nvSpPr>
        <p:spPr>
          <a:xfrm>
            <a:off x="1123076" y="1989240"/>
            <a:ext cx="6740769" cy="1470025"/>
          </a:xfrm>
        </p:spPr>
        <p:txBody>
          <a:bodyPr/>
          <a:lstStyle>
            <a:lvl1pPr>
              <a:defRPr sz="4000"/>
            </a:lvl1pPr>
          </a:lstStyle>
          <a:p>
            <a:r>
              <a:rPr lang="en-US" smtClean="0"/>
              <a:t>Click to edit Master title style</a:t>
            </a:r>
            <a:endParaRPr lang="en-US" dirty="0"/>
          </a:p>
        </p:txBody>
      </p:sp>
      <p:sp>
        <p:nvSpPr>
          <p:cNvPr id="20" name="Rectangle 8"/>
          <p:cNvSpPr>
            <a:spLocks noGrp="1" noChangeArrowheads="1"/>
          </p:cNvSpPr>
          <p:nvPr userDrawn="1">
            <p:ph type="subTitle" idx="1"/>
          </p:nvPr>
        </p:nvSpPr>
        <p:spPr>
          <a:xfrm>
            <a:off x="1131923" y="3500438"/>
            <a:ext cx="6763583" cy="1066800"/>
          </a:xfrm>
        </p:spPr>
        <p:txBody>
          <a:bodyPr/>
          <a:lstStyle>
            <a:lvl1pPr marL="0" indent="0">
              <a:buFontTx/>
              <a:buNone/>
              <a:defRPr sz="1900" b="0"/>
            </a:lvl1pPr>
          </a:lstStyle>
          <a:p>
            <a:r>
              <a:rPr lang="en-US" smtClean="0"/>
              <a:t>Click to edit Master subtitle style</a:t>
            </a:r>
            <a:endParaRPr lang="en-US" dirty="0"/>
          </a:p>
        </p:txBody>
      </p:sp>
      <p:pic>
        <p:nvPicPr>
          <p:cNvPr id="8" name="Picture 10"/>
          <p:cNvPicPr>
            <a:picLocks noChangeAspect="1"/>
          </p:cNvPicPr>
          <p:nvPr userDrawn="1"/>
        </p:nvPicPr>
        <p:blipFill>
          <a:blip r:embed="rId2" cstate="email"/>
          <a:srcRect/>
          <a:stretch>
            <a:fillRect/>
          </a:stretch>
        </p:blipFill>
        <p:spPr bwMode="auto">
          <a:xfrm>
            <a:off x="364888" y="404664"/>
            <a:ext cx="5936273" cy="527050"/>
          </a:xfrm>
          <a:prstGeom prst="rect">
            <a:avLst/>
          </a:prstGeom>
          <a:noFill/>
          <a:ln w="9525">
            <a:noFill/>
            <a:miter lim="800000"/>
            <a:headEnd/>
            <a:tailEnd/>
          </a:ln>
        </p:spPr>
      </p:pic>
      <p:pic>
        <p:nvPicPr>
          <p:cNvPr id="10" name="Picture 6"/>
          <p:cNvPicPr>
            <a:picLocks noChangeAspect="1"/>
          </p:cNvPicPr>
          <p:nvPr userDrawn="1"/>
        </p:nvPicPr>
        <p:blipFill>
          <a:blip r:embed="rId3" cstate="email"/>
          <a:srcRect/>
          <a:stretch>
            <a:fillRect/>
          </a:stretch>
        </p:blipFill>
        <p:spPr bwMode="auto">
          <a:xfrm>
            <a:off x="1565031" y="6568474"/>
            <a:ext cx="6013938" cy="179388"/>
          </a:xfrm>
          <a:prstGeom prst="rect">
            <a:avLst/>
          </a:prstGeom>
          <a:noFill/>
          <a:ln w="9525">
            <a:noFill/>
            <a:miter lim="800000"/>
            <a:headEnd/>
            <a:tailEnd/>
          </a:ln>
        </p:spPr>
      </p:pic>
      <p:sp>
        <p:nvSpPr>
          <p:cNvPr id="11" name="Line 22"/>
          <p:cNvSpPr>
            <a:spLocks noChangeShapeType="1"/>
          </p:cNvSpPr>
          <p:nvPr userDrawn="1"/>
        </p:nvSpPr>
        <p:spPr bwMode="auto">
          <a:xfrm flipV="1">
            <a:off x="422031" y="1038746"/>
            <a:ext cx="8299938" cy="0"/>
          </a:xfrm>
          <a:prstGeom prst="line">
            <a:avLst/>
          </a:prstGeom>
          <a:noFill/>
          <a:ln w="9525">
            <a:solidFill>
              <a:srgbClr val="C0C0C0"/>
            </a:solidFill>
            <a:round/>
            <a:headEnd/>
            <a:tailEnd/>
          </a:ln>
          <a:effectLst/>
        </p:spPr>
        <p:txBody>
          <a:bodyPr/>
          <a:lstStyle/>
          <a:p>
            <a:pPr>
              <a:defRPr/>
            </a:pPr>
            <a:endParaRPr lang="en-US" dirty="0">
              <a:solidFill>
                <a:srgbClr val="000000"/>
              </a:solidFill>
            </a:endParaRPr>
          </a:p>
        </p:txBody>
      </p:sp>
    </p:spTree>
    <p:extLst>
      <p:ext uri="{BB962C8B-B14F-4D97-AF65-F5344CB8AC3E}">
        <p14:creationId xmlns:p14="http://schemas.microsoft.com/office/powerpoint/2010/main" xmlns="" val="3696757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smtClean="0"/>
              <a:t>Click to edit Master title style</a:t>
            </a:r>
            <a:endParaRPr lang="en-US"/>
          </a:p>
        </p:txBody>
      </p:sp>
      <p:sp>
        <p:nvSpPr>
          <p:cNvPr id="4" name="Text Placeholder 3"/>
          <p:cNvSpPr>
            <a:spLocks noGrp="1"/>
          </p:cNvSpPr>
          <p:nvPr>
            <p:ph type="body" sz="quarter" idx="10"/>
          </p:nvPr>
        </p:nvSpPr>
        <p:spPr>
          <a:xfrm>
            <a:off x="422031" y="1508760"/>
            <a:ext cx="8305566" cy="4590288"/>
          </a:xfrm>
        </p:spPr>
        <p:txBody>
          <a:bodyPr lIns="0" tIns="0" rIns="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36249244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with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smtClean="0"/>
              <a:t>Click to edit Master title style</a:t>
            </a:r>
            <a:endParaRPr lang="en-US"/>
          </a:p>
        </p:txBody>
      </p:sp>
      <p:sp>
        <p:nvSpPr>
          <p:cNvPr id="3" name="Text Placeholder 7"/>
          <p:cNvSpPr>
            <a:spLocks noGrp="1"/>
          </p:cNvSpPr>
          <p:nvPr>
            <p:ph type="body" sz="quarter" idx="13"/>
          </p:nvPr>
        </p:nvSpPr>
        <p:spPr>
          <a:xfrm>
            <a:off x="422031" y="1508400"/>
            <a:ext cx="8301046" cy="4590000"/>
          </a:xfrm>
          <a:prstGeom prst="rect">
            <a:avLst/>
          </a:prstGeom>
        </p:spPr>
        <p:txBody>
          <a:bodyPr lIns="0" tIns="0" rIns="0" bIns="0"/>
          <a:lstStyle>
            <a:lvl1pPr marL="0" indent="-173038">
              <a:buClr>
                <a:schemeClr val="tx2"/>
              </a:buClr>
              <a:buFont typeface="Arial" pitchFamily="34" charset="0"/>
              <a:buChar char="•"/>
              <a:tabLst/>
              <a:defRPr b="0"/>
            </a:lvl1pPr>
            <a:lvl2pPr marL="628650" indent="-228600">
              <a:buFont typeface="Arial" pitchFamily="34" charset="0"/>
              <a:buChar char="–"/>
              <a:defRPr/>
            </a:lvl2pPr>
            <a:lvl3pPr marL="1074738" indent="-228600">
              <a:defRPr/>
            </a:lvl3pPr>
            <a:lvl4pPr marL="1545336" indent="-228600">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956287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xmlns="" val="8775747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292344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de-CH"/>
          </a:p>
        </p:txBody>
      </p:sp>
      <p:sp>
        <p:nvSpPr>
          <p:cNvPr id="4" name="Text Placeholder 3"/>
          <p:cNvSpPr>
            <a:spLocks noGrp="1"/>
          </p:cNvSpPr>
          <p:nvPr>
            <p:ph type="body" sz="quarter" idx="10"/>
          </p:nvPr>
        </p:nvSpPr>
        <p:spPr>
          <a:xfrm>
            <a:off x="422031" y="1508760"/>
            <a:ext cx="8305566" cy="4590288"/>
          </a:xfrm>
        </p:spPr>
        <p:txBody>
          <a:bodyPr lIns="0" tIns="0" rIns="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CH" dirty="0"/>
          </a:p>
        </p:txBody>
      </p:sp>
    </p:spTree>
    <p:extLst>
      <p:ext uri="{BB962C8B-B14F-4D97-AF65-F5344CB8AC3E}">
        <p14:creationId xmlns:p14="http://schemas.microsoft.com/office/powerpoint/2010/main" xmlns="" val="40828902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27037675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10"/>
          </p:nvPr>
        </p:nvSpPr>
        <p:spPr>
          <a:xfrm>
            <a:off x="1115921" y="6458073"/>
            <a:ext cx="1079823" cy="179388"/>
          </a:xfrm>
          <a:prstGeom prst="rect">
            <a:avLst/>
          </a:prstGeom>
        </p:spPr>
        <p:txBody>
          <a:bodyPr/>
          <a:lstStyle>
            <a:lvl1pPr>
              <a:defRPr/>
            </a:lvl1pPr>
          </a:lstStyle>
          <a:p>
            <a:pPr>
              <a:defRPr/>
            </a:pPr>
            <a:r>
              <a:rPr lang="en-US" dirty="0" smtClean="0">
                <a:solidFill>
                  <a:srgbClr val="000000"/>
                </a:solidFill>
              </a:rPr>
              <a:t>Day Month Year</a:t>
            </a:r>
            <a:endParaRPr lang="fr-CH" dirty="0">
              <a:solidFill>
                <a:srgbClr val="000000"/>
              </a:solidFill>
            </a:endParaRPr>
          </a:p>
        </p:txBody>
      </p:sp>
      <p:sp>
        <p:nvSpPr>
          <p:cNvPr id="5" name="Footer Placeholder 4"/>
          <p:cNvSpPr>
            <a:spLocks noGrp="1"/>
          </p:cNvSpPr>
          <p:nvPr>
            <p:ph type="ftr" sz="quarter" idx="11"/>
          </p:nvPr>
        </p:nvSpPr>
        <p:spPr>
          <a:xfrm>
            <a:off x="307976" y="6458073"/>
            <a:ext cx="807641" cy="179388"/>
          </a:xfrm>
          <a:prstGeom prst="rect">
            <a:avLst/>
          </a:prstGeom>
        </p:spPr>
        <p:txBody>
          <a:bodyPr/>
          <a:lstStyle>
            <a:lvl1pPr>
              <a:defRPr/>
            </a:lvl1pPr>
          </a:lstStyle>
          <a:p>
            <a:pPr>
              <a:defRPr/>
            </a:pPr>
            <a:r>
              <a:rPr lang="fr-CH" dirty="0">
                <a:solidFill>
                  <a:srgbClr val="000000"/>
                </a:solidFill>
              </a:rPr>
              <a:t>Place</a:t>
            </a:r>
          </a:p>
        </p:txBody>
      </p:sp>
      <p:sp>
        <p:nvSpPr>
          <p:cNvPr id="6" name="Slide Number Placeholder 5"/>
          <p:cNvSpPr>
            <a:spLocks noGrp="1"/>
          </p:cNvSpPr>
          <p:nvPr>
            <p:ph type="sldNum" sz="quarter" idx="12"/>
          </p:nvPr>
        </p:nvSpPr>
        <p:spPr>
          <a:xfrm>
            <a:off x="8658042" y="6426174"/>
            <a:ext cx="441325" cy="243186"/>
          </a:xfrm>
          <a:prstGeom prst="rect">
            <a:avLst/>
          </a:prstGeom>
        </p:spPr>
        <p:txBody>
          <a:bodyPr/>
          <a:lstStyle>
            <a:lvl1pPr>
              <a:defRPr/>
            </a:lvl1pPr>
          </a:lstStyle>
          <a:p>
            <a:pPr>
              <a:defRPr/>
            </a:pPr>
            <a:fld id="{A843CBED-2BEC-4CFC-A1B0-F6ACC84F5B07}" type="slidenum">
              <a:rPr lang="fr-CH">
                <a:solidFill>
                  <a:srgbClr val="000000"/>
                </a:solidFill>
              </a:rPr>
              <a:pPr>
                <a:defRPr/>
              </a:pPr>
              <a:t>‹N°›</a:t>
            </a:fld>
            <a:endParaRPr lang="fr-CH" dirty="0">
              <a:solidFill>
                <a:srgbClr val="000000"/>
              </a:solidFill>
            </a:endParaRPr>
          </a:p>
        </p:txBody>
      </p:sp>
    </p:spTree>
    <p:extLst>
      <p:ext uri="{BB962C8B-B14F-4D97-AF65-F5344CB8AC3E}">
        <p14:creationId xmlns:p14="http://schemas.microsoft.com/office/powerpoint/2010/main" xmlns="" val="19688942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3" name="Line 22"/>
          <p:cNvSpPr>
            <a:spLocks noChangeShapeType="1"/>
          </p:cNvSpPr>
          <p:nvPr userDrawn="1"/>
        </p:nvSpPr>
        <p:spPr bwMode="auto">
          <a:xfrm flipV="1">
            <a:off x="422031" y="6416040"/>
            <a:ext cx="8299938" cy="0"/>
          </a:xfrm>
          <a:prstGeom prst="line">
            <a:avLst/>
          </a:prstGeom>
          <a:noFill/>
          <a:ln w="9525">
            <a:solidFill>
              <a:srgbClr val="C0C0C0"/>
            </a:solidFill>
            <a:round/>
            <a:headEnd/>
            <a:tailEnd/>
          </a:ln>
          <a:effectLst/>
        </p:spPr>
        <p:txBody>
          <a:bodyPr/>
          <a:lstStyle/>
          <a:p>
            <a:pPr>
              <a:defRPr/>
            </a:pPr>
            <a:endParaRPr lang="en-US" dirty="0">
              <a:solidFill>
                <a:srgbClr val="000000"/>
              </a:solidFill>
            </a:endParaRPr>
          </a:p>
        </p:txBody>
      </p:sp>
      <p:sp>
        <p:nvSpPr>
          <p:cNvPr id="19" name="Rectangle 7"/>
          <p:cNvSpPr>
            <a:spLocks noGrp="1" noChangeArrowheads="1"/>
          </p:cNvSpPr>
          <p:nvPr userDrawn="1">
            <p:ph type="ctrTitle"/>
          </p:nvPr>
        </p:nvSpPr>
        <p:spPr>
          <a:xfrm>
            <a:off x="1123076" y="1989185"/>
            <a:ext cx="6740769" cy="1470025"/>
          </a:xfrm>
        </p:spPr>
        <p:txBody>
          <a:bodyPr/>
          <a:lstStyle>
            <a:lvl1pPr>
              <a:defRPr sz="4000"/>
            </a:lvl1pPr>
          </a:lstStyle>
          <a:p>
            <a:r>
              <a:rPr lang="en-US" smtClean="0"/>
              <a:t>Click to edit Master title style</a:t>
            </a:r>
            <a:endParaRPr lang="en-US" dirty="0"/>
          </a:p>
        </p:txBody>
      </p:sp>
      <p:sp>
        <p:nvSpPr>
          <p:cNvPr id="20" name="Rectangle 8"/>
          <p:cNvSpPr>
            <a:spLocks noGrp="1" noChangeArrowheads="1"/>
          </p:cNvSpPr>
          <p:nvPr userDrawn="1">
            <p:ph type="subTitle" idx="1"/>
          </p:nvPr>
        </p:nvSpPr>
        <p:spPr>
          <a:xfrm>
            <a:off x="1131898" y="3500438"/>
            <a:ext cx="6763583" cy="1066800"/>
          </a:xfrm>
        </p:spPr>
        <p:txBody>
          <a:bodyPr/>
          <a:lstStyle>
            <a:lvl1pPr marL="0" indent="0">
              <a:buFontTx/>
              <a:buNone/>
              <a:defRPr sz="1900" b="0"/>
            </a:lvl1pPr>
          </a:lstStyle>
          <a:p>
            <a:r>
              <a:rPr lang="en-US" smtClean="0"/>
              <a:t>Click to edit Master subtitle style</a:t>
            </a:r>
            <a:endParaRPr lang="en-US" dirty="0"/>
          </a:p>
        </p:txBody>
      </p:sp>
      <p:pic>
        <p:nvPicPr>
          <p:cNvPr id="8" name="Picture 10"/>
          <p:cNvPicPr>
            <a:picLocks noChangeAspect="1"/>
          </p:cNvPicPr>
          <p:nvPr userDrawn="1"/>
        </p:nvPicPr>
        <p:blipFill>
          <a:blip r:embed="rId2" cstate="print"/>
          <a:srcRect/>
          <a:stretch>
            <a:fillRect/>
          </a:stretch>
        </p:blipFill>
        <p:spPr bwMode="auto">
          <a:xfrm>
            <a:off x="364888" y="404664"/>
            <a:ext cx="5936273" cy="527050"/>
          </a:xfrm>
          <a:prstGeom prst="rect">
            <a:avLst/>
          </a:prstGeom>
          <a:noFill/>
          <a:ln w="9525">
            <a:noFill/>
            <a:miter lim="800000"/>
            <a:headEnd/>
            <a:tailEnd/>
          </a:ln>
        </p:spPr>
      </p:pic>
      <p:pic>
        <p:nvPicPr>
          <p:cNvPr id="10" name="Picture 6"/>
          <p:cNvPicPr>
            <a:picLocks noChangeAspect="1"/>
          </p:cNvPicPr>
          <p:nvPr userDrawn="1"/>
        </p:nvPicPr>
        <p:blipFill>
          <a:blip r:embed="rId3" cstate="print"/>
          <a:srcRect/>
          <a:stretch>
            <a:fillRect/>
          </a:stretch>
        </p:blipFill>
        <p:spPr bwMode="auto">
          <a:xfrm>
            <a:off x="1565031" y="6568474"/>
            <a:ext cx="6013938" cy="179388"/>
          </a:xfrm>
          <a:prstGeom prst="rect">
            <a:avLst/>
          </a:prstGeom>
          <a:noFill/>
          <a:ln w="9525">
            <a:noFill/>
            <a:miter lim="800000"/>
            <a:headEnd/>
            <a:tailEnd/>
          </a:ln>
        </p:spPr>
      </p:pic>
      <p:sp>
        <p:nvSpPr>
          <p:cNvPr id="11" name="Line 22"/>
          <p:cNvSpPr>
            <a:spLocks noChangeShapeType="1"/>
          </p:cNvSpPr>
          <p:nvPr userDrawn="1"/>
        </p:nvSpPr>
        <p:spPr bwMode="auto">
          <a:xfrm flipV="1">
            <a:off x="422031" y="1038746"/>
            <a:ext cx="8299938" cy="0"/>
          </a:xfrm>
          <a:prstGeom prst="line">
            <a:avLst/>
          </a:prstGeom>
          <a:noFill/>
          <a:ln w="9525">
            <a:solidFill>
              <a:srgbClr val="C0C0C0"/>
            </a:solidFill>
            <a:round/>
            <a:headEnd/>
            <a:tailEnd/>
          </a:ln>
          <a:effectLst/>
        </p:spPr>
        <p:txBody>
          <a:bodyPr/>
          <a:lstStyle/>
          <a:p>
            <a:pPr>
              <a:defRPr/>
            </a:pPr>
            <a:endParaRPr lang="en-US" dirty="0">
              <a:solidFill>
                <a:srgbClr val="000000"/>
              </a:solidFill>
            </a:endParaRPr>
          </a:p>
        </p:txBody>
      </p:sp>
    </p:spTree>
    <p:extLst>
      <p:ext uri="{BB962C8B-B14F-4D97-AF65-F5344CB8AC3E}">
        <p14:creationId xmlns:p14="http://schemas.microsoft.com/office/powerpoint/2010/main" xmlns="" val="853897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Text Placeholder 3"/>
          <p:cNvSpPr>
            <a:spLocks noGrp="1"/>
          </p:cNvSpPr>
          <p:nvPr>
            <p:ph type="body" sz="quarter" idx="10"/>
          </p:nvPr>
        </p:nvSpPr>
        <p:spPr>
          <a:xfrm>
            <a:off x="422031" y="1508760"/>
            <a:ext cx="8305566" cy="4590288"/>
          </a:xfrm>
        </p:spPr>
        <p:txBody>
          <a:bodyPr lIns="0" tIns="0" rIns="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160613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with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7"/>
          <p:cNvSpPr>
            <a:spLocks noGrp="1"/>
          </p:cNvSpPr>
          <p:nvPr>
            <p:ph type="body" sz="quarter" idx="13"/>
          </p:nvPr>
        </p:nvSpPr>
        <p:spPr>
          <a:xfrm>
            <a:off x="422031" y="1508400"/>
            <a:ext cx="8301046" cy="4590000"/>
          </a:xfrm>
          <a:prstGeom prst="rect">
            <a:avLst/>
          </a:prstGeom>
        </p:spPr>
        <p:txBody>
          <a:bodyPr lIns="0" tIns="0" rIns="0" bIns="0"/>
          <a:lstStyle>
            <a:lvl1pPr marL="0" indent="-173038">
              <a:buClr>
                <a:schemeClr val="tx2"/>
              </a:buClr>
              <a:buFont typeface="Arial" pitchFamily="34" charset="0"/>
              <a:buChar char="•"/>
              <a:tabLst/>
              <a:defRPr b="0"/>
            </a:lvl1pPr>
            <a:lvl2pPr marL="628650" indent="-228600">
              <a:buFont typeface="Arial" pitchFamily="34" charset="0"/>
              <a:buChar char="–"/>
              <a:defRPr/>
            </a:lvl2pPr>
            <a:lvl3pPr marL="1074738" indent="-228600">
              <a:defRPr/>
            </a:lvl3pPr>
            <a:lvl4pPr marL="1545336" indent="-228600">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13227193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xmlns="" val="1347382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6588962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gray">
          <a:xfrm>
            <a:off x="410400" y="1411200"/>
            <a:ext cx="8290800" cy="4608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38999776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3" name="Line 22"/>
          <p:cNvSpPr>
            <a:spLocks noChangeShapeType="1"/>
          </p:cNvSpPr>
          <p:nvPr userDrawn="1"/>
        </p:nvSpPr>
        <p:spPr bwMode="auto">
          <a:xfrm flipV="1">
            <a:off x="422031" y="6416040"/>
            <a:ext cx="8299938" cy="0"/>
          </a:xfrm>
          <a:prstGeom prst="line">
            <a:avLst/>
          </a:prstGeom>
          <a:noFill/>
          <a:ln w="9525">
            <a:solidFill>
              <a:srgbClr val="C0C0C0"/>
            </a:solidFill>
            <a:round/>
            <a:headEnd/>
            <a:tailEnd/>
          </a:ln>
          <a:effectLst/>
        </p:spPr>
        <p:txBody>
          <a:bodyPr/>
          <a:lstStyle/>
          <a:p>
            <a:pPr>
              <a:defRPr/>
            </a:pPr>
            <a:endParaRPr lang="en-US" dirty="0">
              <a:solidFill>
                <a:srgbClr val="000000"/>
              </a:solidFill>
            </a:endParaRPr>
          </a:p>
        </p:txBody>
      </p:sp>
      <p:sp>
        <p:nvSpPr>
          <p:cNvPr id="19" name="Rectangle 7"/>
          <p:cNvSpPr>
            <a:spLocks noGrp="1" noChangeArrowheads="1"/>
          </p:cNvSpPr>
          <p:nvPr userDrawn="1">
            <p:ph type="ctrTitle"/>
          </p:nvPr>
        </p:nvSpPr>
        <p:spPr>
          <a:xfrm>
            <a:off x="1123076" y="1989236"/>
            <a:ext cx="6740769" cy="1470025"/>
          </a:xfrm>
        </p:spPr>
        <p:txBody>
          <a:bodyPr/>
          <a:lstStyle>
            <a:lvl1pPr>
              <a:defRPr sz="4000"/>
            </a:lvl1pPr>
          </a:lstStyle>
          <a:p>
            <a:r>
              <a:rPr lang="en-US" smtClean="0"/>
              <a:t>Click to edit Master title style</a:t>
            </a:r>
            <a:endParaRPr lang="en-US" dirty="0"/>
          </a:p>
        </p:txBody>
      </p:sp>
      <p:sp>
        <p:nvSpPr>
          <p:cNvPr id="20" name="Rectangle 8"/>
          <p:cNvSpPr>
            <a:spLocks noGrp="1" noChangeArrowheads="1"/>
          </p:cNvSpPr>
          <p:nvPr userDrawn="1">
            <p:ph type="subTitle" idx="1"/>
          </p:nvPr>
        </p:nvSpPr>
        <p:spPr>
          <a:xfrm>
            <a:off x="1131921" y="3500438"/>
            <a:ext cx="6763583" cy="1066800"/>
          </a:xfrm>
        </p:spPr>
        <p:txBody>
          <a:bodyPr/>
          <a:lstStyle>
            <a:lvl1pPr marL="0" indent="0">
              <a:buFontTx/>
              <a:buNone/>
              <a:defRPr sz="1900" b="0"/>
            </a:lvl1pPr>
          </a:lstStyle>
          <a:p>
            <a:r>
              <a:rPr lang="en-US" smtClean="0"/>
              <a:t>Click to edit Master subtitle style</a:t>
            </a:r>
            <a:endParaRPr lang="en-US" dirty="0"/>
          </a:p>
        </p:txBody>
      </p:sp>
      <p:pic>
        <p:nvPicPr>
          <p:cNvPr id="8" name="Picture 10"/>
          <p:cNvPicPr>
            <a:picLocks noChangeAspect="1"/>
          </p:cNvPicPr>
          <p:nvPr userDrawn="1"/>
        </p:nvPicPr>
        <p:blipFill>
          <a:blip r:embed="rId2" cstate="email"/>
          <a:srcRect/>
          <a:stretch>
            <a:fillRect/>
          </a:stretch>
        </p:blipFill>
        <p:spPr bwMode="auto">
          <a:xfrm>
            <a:off x="364888" y="404664"/>
            <a:ext cx="5936273" cy="527050"/>
          </a:xfrm>
          <a:prstGeom prst="rect">
            <a:avLst/>
          </a:prstGeom>
          <a:noFill/>
          <a:ln w="9525">
            <a:noFill/>
            <a:miter lim="800000"/>
            <a:headEnd/>
            <a:tailEnd/>
          </a:ln>
        </p:spPr>
      </p:pic>
      <p:pic>
        <p:nvPicPr>
          <p:cNvPr id="10" name="Picture 6"/>
          <p:cNvPicPr>
            <a:picLocks noChangeAspect="1"/>
          </p:cNvPicPr>
          <p:nvPr userDrawn="1"/>
        </p:nvPicPr>
        <p:blipFill>
          <a:blip r:embed="rId3" cstate="email"/>
          <a:srcRect/>
          <a:stretch>
            <a:fillRect/>
          </a:stretch>
        </p:blipFill>
        <p:spPr bwMode="auto">
          <a:xfrm>
            <a:off x="1565031" y="6568474"/>
            <a:ext cx="6013938" cy="179388"/>
          </a:xfrm>
          <a:prstGeom prst="rect">
            <a:avLst/>
          </a:prstGeom>
          <a:noFill/>
          <a:ln w="9525">
            <a:noFill/>
            <a:miter lim="800000"/>
            <a:headEnd/>
            <a:tailEnd/>
          </a:ln>
        </p:spPr>
      </p:pic>
      <p:sp>
        <p:nvSpPr>
          <p:cNvPr id="11" name="Line 22"/>
          <p:cNvSpPr>
            <a:spLocks noChangeShapeType="1"/>
          </p:cNvSpPr>
          <p:nvPr userDrawn="1"/>
        </p:nvSpPr>
        <p:spPr bwMode="auto">
          <a:xfrm flipV="1">
            <a:off x="422031" y="1038746"/>
            <a:ext cx="8299938" cy="0"/>
          </a:xfrm>
          <a:prstGeom prst="line">
            <a:avLst/>
          </a:prstGeom>
          <a:noFill/>
          <a:ln w="9525">
            <a:solidFill>
              <a:srgbClr val="C0C0C0"/>
            </a:solidFill>
            <a:round/>
            <a:headEnd/>
            <a:tailEnd/>
          </a:ln>
          <a:effectLst/>
        </p:spPr>
        <p:txBody>
          <a:bodyPr/>
          <a:lstStyle/>
          <a:p>
            <a:pPr>
              <a:defRPr/>
            </a:pPr>
            <a:endParaRPr lang="en-US" dirty="0">
              <a:solidFill>
                <a:srgbClr val="000000"/>
              </a:solidFill>
            </a:endParaRPr>
          </a:p>
        </p:txBody>
      </p:sp>
    </p:spTree>
    <p:extLst>
      <p:ext uri="{BB962C8B-B14F-4D97-AF65-F5344CB8AC3E}">
        <p14:creationId xmlns:p14="http://schemas.microsoft.com/office/powerpoint/2010/main" xmlns="" val="2058404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Text Placeholder 3"/>
          <p:cNvSpPr>
            <a:spLocks noGrp="1"/>
          </p:cNvSpPr>
          <p:nvPr>
            <p:ph type="body" sz="quarter" idx="10"/>
          </p:nvPr>
        </p:nvSpPr>
        <p:spPr>
          <a:xfrm>
            <a:off x="422031" y="1508760"/>
            <a:ext cx="8305566" cy="4590288"/>
          </a:xfrm>
        </p:spPr>
        <p:txBody>
          <a:bodyPr lIns="0" tIns="0" rIns="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37583178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with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7"/>
          <p:cNvSpPr>
            <a:spLocks noGrp="1"/>
          </p:cNvSpPr>
          <p:nvPr>
            <p:ph type="body" sz="quarter" idx="13"/>
          </p:nvPr>
        </p:nvSpPr>
        <p:spPr>
          <a:xfrm>
            <a:off x="422031" y="1508400"/>
            <a:ext cx="8301046" cy="4590000"/>
          </a:xfrm>
          <a:prstGeom prst="rect">
            <a:avLst/>
          </a:prstGeom>
        </p:spPr>
        <p:txBody>
          <a:bodyPr lIns="0" tIns="0" rIns="0" bIns="0"/>
          <a:lstStyle>
            <a:lvl1pPr marL="0" indent="-173038">
              <a:buClr>
                <a:schemeClr val="tx2"/>
              </a:buClr>
              <a:buFont typeface="Arial" pitchFamily="34" charset="0"/>
              <a:buChar char="•"/>
              <a:tabLst/>
              <a:defRPr b="0"/>
            </a:lvl1pPr>
            <a:lvl2pPr marL="628650" indent="-228600">
              <a:buFont typeface="Arial" pitchFamily="34" charset="0"/>
              <a:buChar char="–"/>
              <a:defRPr/>
            </a:lvl2pPr>
            <a:lvl3pPr marL="1074738" indent="-228600">
              <a:defRPr/>
            </a:lvl3pPr>
            <a:lvl4pPr marL="1545336" indent="-228600">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40478596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xmlns="" val="1563651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9685277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de-CH"/>
          </a:p>
        </p:txBody>
      </p:sp>
      <p:sp>
        <p:nvSpPr>
          <p:cNvPr id="4" name="Text Placeholder 3"/>
          <p:cNvSpPr>
            <a:spLocks noGrp="1"/>
          </p:cNvSpPr>
          <p:nvPr>
            <p:ph type="body" sz="quarter" idx="10"/>
          </p:nvPr>
        </p:nvSpPr>
        <p:spPr>
          <a:xfrm>
            <a:off x="422031" y="1508760"/>
            <a:ext cx="8305566" cy="4590288"/>
          </a:xfrm>
        </p:spPr>
        <p:txBody>
          <a:bodyPr lIns="0" tIns="0" rIns="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CH" dirty="0"/>
          </a:p>
        </p:txBody>
      </p:sp>
    </p:spTree>
    <p:extLst>
      <p:ext uri="{BB962C8B-B14F-4D97-AF65-F5344CB8AC3E}">
        <p14:creationId xmlns:p14="http://schemas.microsoft.com/office/powerpoint/2010/main" xmlns="" val="37914966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38069856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10"/>
          </p:nvPr>
        </p:nvSpPr>
        <p:spPr>
          <a:xfrm>
            <a:off x="1115921" y="6458073"/>
            <a:ext cx="1079823" cy="179388"/>
          </a:xfrm>
          <a:prstGeom prst="rect">
            <a:avLst/>
          </a:prstGeom>
        </p:spPr>
        <p:txBody>
          <a:bodyPr/>
          <a:lstStyle>
            <a:lvl1pPr>
              <a:defRPr/>
            </a:lvl1pPr>
          </a:lstStyle>
          <a:p>
            <a:pPr>
              <a:defRPr/>
            </a:pPr>
            <a:r>
              <a:rPr lang="en-US" dirty="0" smtClean="0">
                <a:solidFill>
                  <a:srgbClr val="000000"/>
                </a:solidFill>
              </a:rPr>
              <a:t>Day Month Year</a:t>
            </a:r>
            <a:endParaRPr lang="fr-CH" dirty="0">
              <a:solidFill>
                <a:srgbClr val="000000"/>
              </a:solidFill>
            </a:endParaRPr>
          </a:p>
        </p:txBody>
      </p:sp>
      <p:sp>
        <p:nvSpPr>
          <p:cNvPr id="5" name="Footer Placeholder 4"/>
          <p:cNvSpPr>
            <a:spLocks noGrp="1"/>
          </p:cNvSpPr>
          <p:nvPr>
            <p:ph type="ftr" sz="quarter" idx="11"/>
          </p:nvPr>
        </p:nvSpPr>
        <p:spPr>
          <a:xfrm>
            <a:off x="307976" y="6458073"/>
            <a:ext cx="807641" cy="179388"/>
          </a:xfrm>
          <a:prstGeom prst="rect">
            <a:avLst/>
          </a:prstGeom>
        </p:spPr>
        <p:txBody>
          <a:bodyPr/>
          <a:lstStyle>
            <a:lvl1pPr>
              <a:defRPr/>
            </a:lvl1pPr>
          </a:lstStyle>
          <a:p>
            <a:pPr>
              <a:defRPr/>
            </a:pPr>
            <a:r>
              <a:rPr lang="fr-CH" dirty="0">
                <a:solidFill>
                  <a:srgbClr val="000000"/>
                </a:solidFill>
              </a:rPr>
              <a:t>Place</a:t>
            </a:r>
          </a:p>
        </p:txBody>
      </p:sp>
      <p:sp>
        <p:nvSpPr>
          <p:cNvPr id="6" name="Slide Number Placeholder 5"/>
          <p:cNvSpPr>
            <a:spLocks noGrp="1"/>
          </p:cNvSpPr>
          <p:nvPr>
            <p:ph type="sldNum" sz="quarter" idx="12"/>
          </p:nvPr>
        </p:nvSpPr>
        <p:spPr>
          <a:xfrm>
            <a:off x="8658042" y="6426174"/>
            <a:ext cx="441325" cy="243186"/>
          </a:xfrm>
          <a:prstGeom prst="rect">
            <a:avLst/>
          </a:prstGeom>
        </p:spPr>
        <p:txBody>
          <a:bodyPr/>
          <a:lstStyle>
            <a:lvl1pPr>
              <a:defRPr/>
            </a:lvl1pPr>
          </a:lstStyle>
          <a:p>
            <a:pPr>
              <a:defRPr/>
            </a:pPr>
            <a:fld id="{A843CBED-2BEC-4CFC-A1B0-F6ACC84F5B07}" type="slidenum">
              <a:rPr lang="fr-CH">
                <a:solidFill>
                  <a:srgbClr val="000000"/>
                </a:solidFill>
              </a:rPr>
              <a:pPr>
                <a:defRPr/>
              </a:pPr>
              <a:t>‹N°›</a:t>
            </a:fld>
            <a:endParaRPr lang="fr-CH" dirty="0">
              <a:solidFill>
                <a:srgbClr val="000000"/>
              </a:solidFill>
            </a:endParaRPr>
          </a:p>
        </p:txBody>
      </p:sp>
    </p:spTree>
    <p:extLst>
      <p:ext uri="{BB962C8B-B14F-4D97-AF65-F5344CB8AC3E}">
        <p14:creationId xmlns:p14="http://schemas.microsoft.com/office/powerpoint/2010/main" xmlns="" val="21931895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9" name="Rectangle 7"/>
          <p:cNvSpPr>
            <a:spLocks noGrp="1" noChangeArrowheads="1"/>
          </p:cNvSpPr>
          <p:nvPr userDrawn="1">
            <p:ph type="ctrTitle"/>
          </p:nvPr>
        </p:nvSpPr>
        <p:spPr>
          <a:xfrm>
            <a:off x="1123076" y="1989212"/>
            <a:ext cx="6740769" cy="1470025"/>
          </a:xfrm>
        </p:spPr>
        <p:txBody>
          <a:bodyPr/>
          <a:lstStyle>
            <a:lvl1pPr>
              <a:defRPr sz="4000"/>
            </a:lvl1pPr>
          </a:lstStyle>
          <a:p>
            <a:r>
              <a:rPr lang="en-US" smtClean="0"/>
              <a:t>Click to edit Master title style</a:t>
            </a:r>
            <a:endParaRPr lang="en-US" dirty="0"/>
          </a:p>
        </p:txBody>
      </p:sp>
      <p:sp>
        <p:nvSpPr>
          <p:cNvPr id="20" name="Rectangle 8"/>
          <p:cNvSpPr>
            <a:spLocks noGrp="1" noChangeArrowheads="1"/>
          </p:cNvSpPr>
          <p:nvPr userDrawn="1">
            <p:ph type="subTitle" idx="1"/>
          </p:nvPr>
        </p:nvSpPr>
        <p:spPr>
          <a:xfrm>
            <a:off x="1131909" y="3500438"/>
            <a:ext cx="6763583" cy="1066800"/>
          </a:xfrm>
        </p:spPr>
        <p:txBody>
          <a:bodyPr/>
          <a:lstStyle>
            <a:lvl1pPr marL="0" indent="0">
              <a:buFontTx/>
              <a:buNone/>
              <a:defRPr sz="1900" b="0"/>
            </a:lvl1pPr>
          </a:lstStyle>
          <a:p>
            <a:r>
              <a:rPr lang="en-US" smtClean="0"/>
              <a:t>Click to edit Master subtitle style</a:t>
            </a:r>
            <a:endParaRPr lang="en-US" dirty="0"/>
          </a:p>
        </p:txBody>
      </p:sp>
    </p:spTree>
    <p:extLst>
      <p:ext uri="{BB962C8B-B14F-4D97-AF65-F5344CB8AC3E}">
        <p14:creationId xmlns:p14="http://schemas.microsoft.com/office/powerpoint/2010/main" xmlns="" val="10572699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Text Placeholder 3"/>
          <p:cNvSpPr>
            <a:spLocks noGrp="1"/>
          </p:cNvSpPr>
          <p:nvPr>
            <p:ph type="body" sz="quarter" idx="10"/>
          </p:nvPr>
        </p:nvSpPr>
        <p:spPr>
          <a:xfrm>
            <a:off x="422031" y="1508760"/>
            <a:ext cx="8305566" cy="4590288"/>
          </a:xfrm>
        </p:spPr>
        <p:txBody>
          <a:bodyPr lIns="0" tIns="0" rIns="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42021830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 with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7"/>
          <p:cNvSpPr>
            <a:spLocks noGrp="1"/>
          </p:cNvSpPr>
          <p:nvPr>
            <p:ph type="body" sz="quarter" idx="13"/>
          </p:nvPr>
        </p:nvSpPr>
        <p:spPr>
          <a:xfrm>
            <a:off x="422031" y="1508400"/>
            <a:ext cx="8301046" cy="4590000"/>
          </a:xfrm>
          <a:prstGeom prst="rect">
            <a:avLst/>
          </a:prstGeom>
        </p:spPr>
        <p:txBody>
          <a:bodyPr lIns="0" tIns="0" rIns="0" bIns="0"/>
          <a:lstStyle>
            <a:lvl1pPr marL="0" indent="-173038">
              <a:buClr>
                <a:schemeClr val="tx2"/>
              </a:buClr>
              <a:buFont typeface="Arial" pitchFamily="34" charset="0"/>
              <a:buChar char="•"/>
              <a:tabLst/>
              <a:defRPr b="0"/>
            </a:lvl1pPr>
            <a:lvl2pPr marL="628650" indent="-228600">
              <a:buFont typeface="Arial" pitchFamily="34" charset="0"/>
              <a:buChar char="–"/>
              <a:defRPr/>
            </a:lvl2pPr>
            <a:lvl3pPr marL="1074738" indent="-228600">
              <a:defRPr/>
            </a:lvl3pPr>
            <a:lvl4pPr marL="1545336" indent="-228600">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34528084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xmlns="" val="24538280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3067623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de-CH"/>
          </a:p>
        </p:txBody>
      </p:sp>
      <p:sp>
        <p:nvSpPr>
          <p:cNvPr id="4" name="Text Placeholder 3"/>
          <p:cNvSpPr>
            <a:spLocks noGrp="1"/>
          </p:cNvSpPr>
          <p:nvPr>
            <p:ph type="body" sz="quarter" idx="10"/>
          </p:nvPr>
        </p:nvSpPr>
        <p:spPr>
          <a:xfrm>
            <a:off x="422031" y="1508760"/>
            <a:ext cx="8305566" cy="4590288"/>
          </a:xfrm>
        </p:spPr>
        <p:txBody>
          <a:bodyPr lIns="0" tIns="0" rIns="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CH" dirty="0"/>
          </a:p>
        </p:txBody>
      </p:sp>
    </p:spTree>
    <p:extLst>
      <p:ext uri="{BB962C8B-B14F-4D97-AF65-F5344CB8AC3E}">
        <p14:creationId xmlns:p14="http://schemas.microsoft.com/office/powerpoint/2010/main" xmlns="" val="10556668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smtClean="0"/>
              <a:t>Click to edit Master title style</a:t>
            </a:r>
            <a:endParaRPr lang="en-US"/>
          </a:p>
        </p:txBody>
      </p:sp>
    </p:spTree>
    <p:extLst>
      <p:ext uri="{BB962C8B-B14F-4D97-AF65-F5344CB8AC3E}">
        <p14:creationId xmlns:p14="http://schemas.microsoft.com/office/powerpoint/2010/main" xmlns="" val="29051254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xmlns="" val="29421874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457200" y="1600206"/>
            <a:ext cx="8229600" cy="4525963"/>
          </a:xfrm>
        </p:spPr>
        <p:txBody>
          <a:bodyPr/>
          <a:lstStyle/>
          <a:p>
            <a:pPr lvl="0"/>
            <a:endParaRPr lang="en-GB" noProof="0" dirty="0" smtClean="0"/>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r>
              <a:rPr lang="en-US" dirty="0" smtClean="0">
                <a:solidFill>
                  <a:srgbClr val="000000"/>
                </a:solidFill>
              </a:rPr>
              <a:t>March 2013</a:t>
            </a:r>
            <a:endParaRPr lang="en-US" dirty="0">
              <a:solidFill>
                <a:srgbClr val="000000"/>
              </a:solidFill>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r>
              <a:rPr lang="en-US" dirty="0" smtClean="0">
                <a:solidFill>
                  <a:srgbClr val="000000"/>
                </a:solidFill>
              </a:rPr>
              <a:t>Yangon, Myanmar</a:t>
            </a:r>
            <a:endParaRPr lang="en-US" dirty="0">
              <a:solidFill>
                <a:srgbClr val="000000"/>
              </a:solidFill>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604FE9F6-5947-4C57-8A1B-FBF00FB4C815}" type="slidenum">
              <a:rPr lang="en-US">
                <a:solidFill>
                  <a:srgbClr val="000000"/>
                </a:solidFill>
              </a:rPr>
              <a:pPr>
                <a:defRPr/>
              </a:pPr>
              <a:t>‹N°›</a:t>
            </a:fld>
            <a:endParaRPr lang="en-US" dirty="0">
              <a:solidFill>
                <a:srgbClr val="000000"/>
              </a:solidFill>
            </a:endParaRPr>
          </a:p>
        </p:txBody>
      </p:sp>
    </p:spTree>
    <p:extLst>
      <p:ext uri="{BB962C8B-B14F-4D97-AF65-F5344CB8AC3E}">
        <p14:creationId xmlns:p14="http://schemas.microsoft.com/office/powerpoint/2010/main" xmlns="" val="2432529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oleObject" Target="../embeddings/oleObject1.bin"/><Relationship Id="rId5" Type="http://schemas.openxmlformats.org/officeDocument/2006/relationships/slideLayout" Target="../slideLayouts/slideLayout5.xml"/><Relationship Id="rId10" Type="http://schemas.openxmlformats.org/officeDocument/2006/relationships/vmlDrawing" Target="../drawings/vmlDrawing1.v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vmlDrawing" Target="../drawings/vmlDrawing2.vml"/><Relationship Id="rId3" Type="http://schemas.openxmlformats.org/officeDocument/2006/relationships/slideLayout" Target="../slideLayouts/slideLayout11.xml"/><Relationship Id="rId7"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image" Target="../media/image4.jpeg"/><Relationship Id="rId5" Type="http://schemas.openxmlformats.org/officeDocument/2006/relationships/slideLayout" Target="../slideLayouts/slideLayout13.xml"/><Relationship Id="rId10" Type="http://schemas.openxmlformats.org/officeDocument/2006/relationships/oleObject" Target="../embeddings/oleObject2.bin"/><Relationship Id="rId4" Type="http://schemas.openxmlformats.org/officeDocument/2006/relationships/slideLayout" Target="../slideLayouts/slideLayout12.xml"/><Relationship Id="rId9" Type="http://schemas.openxmlformats.org/officeDocument/2006/relationships/tags" Target="../tags/tag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image" Target="../media/image2.jpeg"/><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oleObject" Target="../embeddings/oleObject3.bin"/><Relationship Id="rId5" Type="http://schemas.openxmlformats.org/officeDocument/2006/relationships/slideLayout" Target="../slideLayouts/slideLayout19.xml"/><Relationship Id="rId10" Type="http://schemas.openxmlformats.org/officeDocument/2006/relationships/vmlDrawing" Target="../drawings/vmlDrawing3.vml"/><Relationship Id="rId4" Type="http://schemas.openxmlformats.org/officeDocument/2006/relationships/slideLayout" Target="../slideLayouts/slideLayout18.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oleObject" Target="../embeddings/oleObject4.bin"/><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vmlDrawing" Target="../drawings/vmlDrawing4.vml"/><Relationship Id="rId5" Type="http://schemas.openxmlformats.org/officeDocument/2006/relationships/slideLayout" Target="../slideLayouts/slideLayout27.xml"/><Relationship Id="rId10" Type="http://schemas.openxmlformats.org/officeDocument/2006/relationships/theme" Target="../theme/theme4.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7" name="Object 16" hidden="1"/>
          <p:cNvGraphicFramePr>
            <a:graphicFrameLocks noChangeAspect="1"/>
          </p:cNvGraphicFramePr>
          <p:nvPr/>
        </p:nvGraphicFramePr>
        <p:xfrm>
          <a:off x="0" y="0"/>
          <a:ext cx="146538" cy="158750"/>
        </p:xfrm>
        <a:graphic>
          <a:graphicData uri="http://schemas.openxmlformats.org/presentationml/2006/ole">
            <p:oleObj spid="_x0000_s1123" name="think-cell Slide" r:id="rId11" imgW="360" imgH="360" progId="">
              <p:embed/>
            </p:oleObj>
          </a:graphicData>
        </a:graphic>
      </p:graphicFrame>
      <p:sp>
        <p:nvSpPr>
          <p:cNvPr id="15" name="Line 22"/>
          <p:cNvSpPr>
            <a:spLocks noChangeShapeType="1"/>
          </p:cNvSpPr>
          <p:nvPr/>
        </p:nvSpPr>
        <p:spPr bwMode="auto">
          <a:xfrm flipV="1">
            <a:off x="422031" y="6370320"/>
            <a:ext cx="8299938" cy="0"/>
          </a:xfrm>
          <a:prstGeom prst="line">
            <a:avLst/>
          </a:prstGeom>
          <a:noFill/>
          <a:ln w="9525">
            <a:solidFill>
              <a:srgbClr val="C0C0C0"/>
            </a:solidFill>
            <a:round/>
            <a:headEnd/>
            <a:tailEnd/>
          </a:ln>
          <a:effectLst/>
        </p:spPr>
        <p:txBody>
          <a:bodyPr/>
          <a:lstStyle/>
          <a:p>
            <a:pPr>
              <a:defRPr/>
            </a:pPr>
            <a:endParaRPr lang="en-US" dirty="0">
              <a:solidFill>
                <a:srgbClr val="000000"/>
              </a:solidFill>
            </a:endParaRPr>
          </a:p>
        </p:txBody>
      </p:sp>
      <p:sp>
        <p:nvSpPr>
          <p:cNvPr id="2" name="Title Placeholder 1"/>
          <p:cNvSpPr>
            <a:spLocks noGrp="1"/>
          </p:cNvSpPr>
          <p:nvPr>
            <p:ph type="title"/>
          </p:nvPr>
        </p:nvSpPr>
        <p:spPr>
          <a:xfrm>
            <a:off x="422031" y="162000"/>
            <a:ext cx="8301046" cy="831600"/>
          </a:xfrm>
          <a:prstGeom prst="rect">
            <a:avLst/>
          </a:prstGeom>
        </p:spPr>
        <p:txBody>
          <a:bodyPr vert="horz" lIns="0" tIns="45720" rIns="0" bIns="45720" rtlCol="0" anchor="b" anchorCtr="0">
            <a:noAutofit/>
          </a:bodyPr>
          <a:lstStyle/>
          <a:p>
            <a:r>
              <a:rPr lang="en-US" noProof="0" smtClean="0"/>
              <a:t>Click to edit Master title style</a:t>
            </a:r>
            <a:endParaRPr lang="en-US" noProof="0" dirty="0"/>
          </a:p>
        </p:txBody>
      </p:sp>
      <p:sp>
        <p:nvSpPr>
          <p:cNvPr id="10" name="TextBox 9"/>
          <p:cNvSpPr txBox="1"/>
          <p:nvPr/>
        </p:nvSpPr>
        <p:spPr>
          <a:xfrm>
            <a:off x="8546954" y="6508677"/>
            <a:ext cx="175846" cy="127000"/>
          </a:xfrm>
          <a:prstGeom prst="rect">
            <a:avLst/>
          </a:prstGeom>
          <a:noFill/>
          <a:ln/>
          <a:effectLst/>
        </p:spPr>
        <p:txBody>
          <a:bodyPr wrap="none" lIns="0" tIns="0" rIns="0" bIns="0" rtlCol="0">
            <a:noAutofit/>
          </a:bodyPr>
          <a:lstStyle/>
          <a:p>
            <a:pPr algn="r">
              <a:defRPr/>
            </a:pPr>
            <a:fld id="{9D53E389-1311-4796-9190-1F74A8EADEA2}" type="slidenum">
              <a:rPr lang="en-US" sz="1000">
                <a:solidFill>
                  <a:srgbClr val="000000"/>
                </a:solidFill>
              </a:rPr>
              <a:pPr algn="r">
                <a:defRPr/>
              </a:pPr>
              <a:t>‹N°›</a:t>
            </a:fld>
            <a:endParaRPr lang="en-US" sz="1000" dirty="0">
              <a:solidFill>
                <a:srgbClr val="000000"/>
              </a:solidFill>
            </a:endParaRPr>
          </a:p>
          <a:p>
            <a:endParaRPr lang="en-US" sz="1000" dirty="0">
              <a:solidFill>
                <a:srgbClr val="000000"/>
              </a:solidFill>
            </a:endParaRPr>
          </a:p>
        </p:txBody>
      </p:sp>
      <p:sp>
        <p:nvSpPr>
          <p:cNvPr id="13" name="Text Placeholder 12"/>
          <p:cNvSpPr>
            <a:spLocks noGrp="1"/>
          </p:cNvSpPr>
          <p:nvPr>
            <p:ph type="body" idx="1"/>
          </p:nvPr>
        </p:nvSpPr>
        <p:spPr>
          <a:xfrm>
            <a:off x="422031" y="1508760"/>
            <a:ext cx="8305566" cy="4590288"/>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0" name="Line 22"/>
          <p:cNvSpPr>
            <a:spLocks noChangeShapeType="1"/>
          </p:cNvSpPr>
          <p:nvPr/>
        </p:nvSpPr>
        <p:spPr bwMode="auto">
          <a:xfrm flipV="1">
            <a:off x="422031" y="1015018"/>
            <a:ext cx="8299938" cy="0"/>
          </a:xfrm>
          <a:prstGeom prst="line">
            <a:avLst/>
          </a:prstGeom>
          <a:noFill/>
          <a:ln w="9525">
            <a:solidFill>
              <a:srgbClr val="C0C0C0"/>
            </a:solidFill>
            <a:round/>
            <a:headEnd/>
            <a:tailEnd/>
          </a:ln>
          <a:effectLst/>
        </p:spPr>
        <p:txBody>
          <a:bodyPr/>
          <a:lstStyle/>
          <a:p>
            <a:pPr>
              <a:defRPr/>
            </a:pPr>
            <a:endParaRPr lang="en-US" dirty="0">
              <a:solidFill>
                <a:srgbClr val="000000"/>
              </a:solidFill>
            </a:endParaRPr>
          </a:p>
        </p:txBody>
      </p:sp>
      <p:pic>
        <p:nvPicPr>
          <p:cNvPr id="18" name="Picture 6"/>
          <p:cNvPicPr>
            <a:picLocks noChangeAspect="1"/>
          </p:cNvPicPr>
          <p:nvPr/>
        </p:nvPicPr>
        <p:blipFill>
          <a:blip r:embed="rId12" cstate="email"/>
          <a:srcRect/>
          <a:stretch>
            <a:fillRect/>
          </a:stretch>
        </p:blipFill>
        <p:spPr bwMode="auto">
          <a:xfrm>
            <a:off x="1565031" y="6568474"/>
            <a:ext cx="6013938" cy="179388"/>
          </a:xfrm>
          <a:prstGeom prst="rect">
            <a:avLst/>
          </a:prstGeom>
          <a:noFill/>
          <a:ln w="9525">
            <a:noFill/>
            <a:miter lim="800000"/>
            <a:headEnd/>
            <a:tailEnd/>
          </a:ln>
        </p:spPr>
      </p:pic>
    </p:spTree>
    <p:extLst>
      <p:ext uri="{BB962C8B-B14F-4D97-AF65-F5344CB8AC3E}">
        <p14:creationId xmlns:p14="http://schemas.microsoft.com/office/powerpoint/2010/main" xmlns="" val="6896596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Lst>
  <p:hf hdr="0" ftr="0" dt="0"/>
  <p:txStyles>
    <p:titleStyle>
      <a:lvl1pPr algn="l" defTabSz="914400" rtl="0" eaLnBrk="1" latinLnBrk="0" hangingPunct="1">
        <a:spcBef>
          <a:spcPct val="0"/>
        </a:spcBef>
        <a:buNone/>
        <a:defRPr sz="2400" b="1" kern="1200">
          <a:solidFill>
            <a:schemeClr val="tx1"/>
          </a:solidFill>
          <a:latin typeface="+mj-lt"/>
          <a:ea typeface="+mj-ea"/>
          <a:cs typeface="+mj-cs"/>
        </a:defRPr>
      </a:lvl1pPr>
    </p:titleStyle>
    <p:bodyStyle>
      <a:lvl1pPr marL="0" indent="0" algn="l" defTabSz="914400" rtl="0" eaLnBrk="1" latinLnBrk="0" hangingPunct="1">
        <a:spcBef>
          <a:spcPct val="20000"/>
        </a:spcBef>
        <a:buFontTx/>
        <a:buNone/>
        <a:defRPr sz="1600" b="1" kern="1200">
          <a:solidFill>
            <a:schemeClr val="tx1"/>
          </a:solidFill>
          <a:latin typeface="+mn-lt"/>
          <a:ea typeface="+mn-ea"/>
          <a:cs typeface="+mn-cs"/>
        </a:defRPr>
      </a:lvl1pPr>
      <a:lvl2pPr marL="457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2pPr>
      <a:lvl3pPr marL="9144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3pPr>
      <a:lvl4pPr marL="1376363" indent="-233362"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4pPr>
      <a:lvl5pPr marL="2058988" indent="-230188"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7" name="Object 16" hidden="1"/>
          <p:cNvGraphicFramePr>
            <a:graphicFrameLocks noChangeAspect="1"/>
          </p:cNvGraphicFramePr>
          <p:nvPr/>
        </p:nvGraphicFramePr>
        <p:xfrm>
          <a:off x="0" y="0"/>
          <a:ext cx="146538" cy="158750"/>
        </p:xfrm>
        <a:graphic>
          <a:graphicData uri="http://schemas.openxmlformats.org/presentationml/2006/ole">
            <p:oleObj spid="_x0000_s3167" name="think-cell Slide" r:id="rId10" imgW="360" imgH="360" progId="">
              <p:embed/>
            </p:oleObj>
          </a:graphicData>
        </a:graphic>
      </p:graphicFrame>
      <p:sp>
        <p:nvSpPr>
          <p:cNvPr id="15" name="Line 22"/>
          <p:cNvSpPr>
            <a:spLocks noChangeShapeType="1"/>
          </p:cNvSpPr>
          <p:nvPr/>
        </p:nvSpPr>
        <p:spPr bwMode="auto">
          <a:xfrm flipV="1">
            <a:off x="422031" y="6370320"/>
            <a:ext cx="8299938" cy="0"/>
          </a:xfrm>
          <a:prstGeom prst="line">
            <a:avLst/>
          </a:prstGeom>
          <a:noFill/>
          <a:ln w="9525">
            <a:solidFill>
              <a:srgbClr val="C0C0C0"/>
            </a:solidFill>
            <a:round/>
            <a:headEnd/>
            <a:tailEnd/>
          </a:ln>
          <a:effectLst/>
        </p:spPr>
        <p:txBody>
          <a:bodyPr/>
          <a:lstStyle/>
          <a:p>
            <a:pPr>
              <a:defRPr/>
            </a:pPr>
            <a:endParaRPr lang="en-US" dirty="0">
              <a:solidFill>
                <a:srgbClr val="000000"/>
              </a:solidFill>
            </a:endParaRPr>
          </a:p>
        </p:txBody>
      </p:sp>
      <p:sp>
        <p:nvSpPr>
          <p:cNvPr id="2" name="Title Placeholder 1"/>
          <p:cNvSpPr>
            <a:spLocks noGrp="1"/>
          </p:cNvSpPr>
          <p:nvPr>
            <p:ph type="title"/>
          </p:nvPr>
        </p:nvSpPr>
        <p:spPr>
          <a:xfrm>
            <a:off x="422031" y="162000"/>
            <a:ext cx="8301046" cy="831600"/>
          </a:xfrm>
          <a:prstGeom prst="rect">
            <a:avLst/>
          </a:prstGeom>
        </p:spPr>
        <p:txBody>
          <a:bodyPr vert="horz" lIns="0" tIns="45720" rIns="0" bIns="45720" rtlCol="0" anchor="b" anchorCtr="0">
            <a:noAutofit/>
          </a:bodyPr>
          <a:lstStyle/>
          <a:p>
            <a:r>
              <a:rPr lang="en-US" noProof="0" smtClean="0"/>
              <a:t>Click to edit Master title style</a:t>
            </a:r>
            <a:endParaRPr lang="en-US" noProof="0" dirty="0"/>
          </a:p>
        </p:txBody>
      </p:sp>
      <p:sp>
        <p:nvSpPr>
          <p:cNvPr id="10" name="TextBox 9"/>
          <p:cNvSpPr txBox="1"/>
          <p:nvPr/>
        </p:nvSpPr>
        <p:spPr>
          <a:xfrm>
            <a:off x="8546954" y="6508677"/>
            <a:ext cx="175846" cy="127000"/>
          </a:xfrm>
          <a:prstGeom prst="rect">
            <a:avLst/>
          </a:prstGeom>
          <a:noFill/>
          <a:ln/>
          <a:effectLst/>
        </p:spPr>
        <p:txBody>
          <a:bodyPr wrap="none" lIns="0" tIns="0" rIns="0" bIns="0" rtlCol="0">
            <a:noAutofit/>
          </a:bodyPr>
          <a:lstStyle/>
          <a:p>
            <a:pPr algn="r">
              <a:defRPr/>
            </a:pPr>
            <a:fld id="{9D53E389-1311-4796-9190-1F74A8EADEA2}" type="slidenum">
              <a:rPr lang="en-US" sz="1000">
                <a:solidFill>
                  <a:srgbClr val="000000"/>
                </a:solidFill>
              </a:rPr>
              <a:pPr algn="r">
                <a:defRPr/>
              </a:pPr>
              <a:t>‹N°›</a:t>
            </a:fld>
            <a:endParaRPr lang="en-US" sz="1000" dirty="0">
              <a:solidFill>
                <a:srgbClr val="000000"/>
              </a:solidFill>
            </a:endParaRPr>
          </a:p>
          <a:p>
            <a:endParaRPr lang="en-US" sz="1000" dirty="0">
              <a:solidFill>
                <a:srgbClr val="000000"/>
              </a:solidFill>
            </a:endParaRPr>
          </a:p>
        </p:txBody>
      </p:sp>
      <p:sp>
        <p:nvSpPr>
          <p:cNvPr id="13" name="Text Placeholder 12"/>
          <p:cNvSpPr>
            <a:spLocks noGrp="1"/>
          </p:cNvSpPr>
          <p:nvPr>
            <p:ph type="body" idx="1"/>
          </p:nvPr>
        </p:nvSpPr>
        <p:spPr>
          <a:xfrm>
            <a:off x="422031" y="1508760"/>
            <a:ext cx="8305566" cy="4590288"/>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0" name="Line 22"/>
          <p:cNvSpPr>
            <a:spLocks noChangeShapeType="1"/>
          </p:cNvSpPr>
          <p:nvPr/>
        </p:nvSpPr>
        <p:spPr bwMode="auto">
          <a:xfrm flipV="1">
            <a:off x="422031" y="1015018"/>
            <a:ext cx="8299938" cy="0"/>
          </a:xfrm>
          <a:prstGeom prst="line">
            <a:avLst/>
          </a:prstGeom>
          <a:noFill/>
          <a:ln w="9525">
            <a:solidFill>
              <a:srgbClr val="C0C0C0"/>
            </a:solidFill>
            <a:round/>
            <a:headEnd/>
            <a:tailEnd/>
          </a:ln>
          <a:effectLst/>
        </p:spPr>
        <p:txBody>
          <a:bodyPr/>
          <a:lstStyle/>
          <a:p>
            <a:pPr>
              <a:defRPr/>
            </a:pPr>
            <a:endParaRPr lang="en-US" dirty="0">
              <a:solidFill>
                <a:srgbClr val="000000"/>
              </a:solidFill>
            </a:endParaRPr>
          </a:p>
        </p:txBody>
      </p:sp>
      <p:sp>
        <p:nvSpPr>
          <p:cNvPr id="16" name="Rectangle 2"/>
          <p:cNvSpPr>
            <a:spLocks noChangeArrowheads="1"/>
          </p:cNvSpPr>
          <p:nvPr>
            <p:custDataLst>
              <p:tags r:id="rId9"/>
            </p:custDataLst>
          </p:nvPr>
        </p:nvSpPr>
        <p:spPr bwMode="gray">
          <a:xfrm>
            <a:off x="3609444" y="73025"/>
            <a:ext cx="1925207" cy="184666"/>
          </a:xfrm>
          <a:prstGeom prst="rect">
            <a:avLst/>
          </a:prstGeom>
          <a:noFill/>
          <a:ln w="12700" algn="ctr">
            <a:noFill/>
            <a:miter lim="800000"/>
            <a:headEnd/>
            <a:tailEnd/>
          </a:ln>
        </p:spPr>
        <p:txBody>
          <a:bodyPr wrap="none" lIns="0" tIns="0" rIns="0" bIns="0">
            <a:spAutoFit/>
          </a:bodyPr>
          <a:lstStyle/>
          <a:p>
            <a:pPr algn="ctr" eaLnBrk="0" hangingPunct="0">
              <a:defRPr/>
            </a:pPr>
            <a:r>
              <a:rPr lang="en-US" sz="1200" b="1" dirty="0">
                <a:solidFill>
                  <a:srgbClr val="CC2222"/>
                </a:solidFill>
                <a:cs typeface="Arial" pitchFamily="34" charset="0"/>
              </a:rPr>
              <a:t>Draft—for discussion only</a:t>
            </a:r>
          </a:p>
        </p:txBody>
      </p:sp>
      <p:pic>
        <p:nvPicPr>
          <p:cNvPr id="18" name="Picture 6"/>
          <p:cNvPicPr>
            <a:picLocks noChangeAspect="1"/>
          </p:cNvPicPr>
          <p:nvPr/>
        </p:nvPicPr>
        <p:blipFill>
          <a:blip r:embed="rId11" cstate="print"/>
          <a:srcRect/>
          <a:stretch>
            <a:fillRect/>
          </a:stretch>
        </p:blipFill>
        <p:spPr bwMode="auto">
          <a:xfrm>
            <a:off x="1565031" y="6568474"/>
            <a:ext cx="6013938" cy="179388"/>
          </a:xfrm>
          <a:prstGeom prst="rect">
            <a:avLst/>
          </a:prstGeom>
          <a:noFill/>
          <a:ln w="9525">
            <a:noFill/>
            <a:miter lim="800000"/>
            <a:headEnd/>
            <a:tailEnd/>
          </a:ln>
        </p:spPr>
      </p:pic>
    </p:spTree>
    <p:extLst>
      <p:ext uri="{BB962C8B-B14F-4D97-AF65-F5344CB8AC3E}">
        <p14:creationId xmlns:p14="http://schemas.microsoft.com/office/powerpoint/2010/main" xmlns="" val="723576"/>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Lst>
  <p:hf hdr="0" ftr="0" dt="0"/>
  <p:txStyles>
    <p:titleStyle>
      <a:lvl1pPr algn="l" defTabSz="914400" rtl="0" eaLnBrk="1" latinLnBrk="0" hangingPunct="1">
        <a:spcBef>
          <a:spcPct val="0"/>
        </a:spcBef>
        <a:buNone/>
        <a:defRPr sz="2400" b="1" kern="1200">
          <a:solidFill>
            <a:schemeClr val="tx1"/>
          </a:solidFill>
          <a:latin typeface="+mj-lt"/>
          <a:ea typeface="+mj-ea"/>
          <a:cs typeface="+mj-cs"/>
        </a:defRPr>
      </a:lvl1pPr>
    </p:titleStyle>
    <p:bodyStyle>
      <a:lvl1pPr marL="0" indent="0" algn="l" defTabSz="914400" rtl="0" eaLnBrk="1" latinLnBrk="0" hangingPunct="1">
        <a:spcBef>
          <a:spcPct val="20000"/>
        </a:spcBef>
        <a:buFontTx/>
        <a:buNone/>
        <a:defRPr sz="1600" b="1" kern="1200">
          <a:solidFill>
            <a:schemeClr val="tx1"/>
          </a:solidFill>
          <a:latin typeface="+mn-lt"/>
          <a:ea typeface="+mn-ea"/>
          <a:cs typeface="+mn-cs"/>
        </a:defRPr>
      </a:lvl1pPr>
      <a:lvl2pPr marL="457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2pPr>
      <a:lvl3pPr marL="9144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3pPr>
      <a:lvl4pPr marL="1376363" indent="-233362"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4pPr>
      <a:lvl5pPr marL="2058988" indent="-230188"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7" name="Object 16" hidden="1"/>
          <p:cNvGraphicFramePr>
            <a:graphicFrameLocks noChangeAspect="1"/>
          </p:cNvGraphicFramePr>
          <p:nvPr/>
        </p:nvGraphicFramePr>
        <p:xfrm>
          <a:off x="0" y="0"/>
          <a:ext cx="146538" cy="158750"/>
        </p:xfrm>
        <a:graphic>
          <a:graphicData uri="http://schemas.openxmlformats.org/presentationml/2006/ole">
            <p:oleObj spid="_x0000_s4189" name="think-cell Slide" r:id="rId11" imgW="360" imgH="360" progId="">
              <p:embed/>
            </p:oleObj>
          </a:graphicData>
        </a:graphic>
      </p:graphicFrame>
      <p:sp>
        <p:nvSpPr>
          <p:cNvPr id="15" name="Line 22"/>
          <p:cNvSpPr>
            <a:spLocks noChangeShapeType="1"/>
          </p:cNvSpPr>
          <p:nvPr/>
        </p:nvSpPr>
        <p:spPr bwMode="auto">
          <a:xfrm flipV="1">
            <a:off x="422031" y="6370320"/>
            <a:ext cx="8299938" cy="0"/>
          </a:xfrm>
          <a:prstGeom prst="line">
            <a:avLst/>
          </a:prstGeom>
          <a:noFill/>
          <a:ln w="9525">
            <a:solidFill>
              <a:srgbClr val="C0C0C0"/>
            </a:solidFill>
            <a:round/>
            <a:headEnd/>
            <a:tailEnd/>
          </a:ln>
          <a:effectLst/>
        </p:spPr>
        <p:txBody>
          <a:bodyPr/>
          <a:lstStyle/>
          <a:p>
            <a:pPr>
              <a:defRPr/>
            </a:pPr>
            <a:endParaRPr lang="en-US" dirty="0">
              <a:solidFill>
                <a:srgbClr val="000000"/>
              </a:solidFill>
            </a:endParaRPr>
          </a:p>
        </p:txBody>
      </p:sp>
      <p:sp>
        <p:nvSpPr>
          <p:cNvPr id="2" name="Title Placeholder 1"/>
          <p:cNvSpPr>
            <a:spLocks noGrp="1"/>
          </p:cNvSpPr>
          <p:nvPr>
            <p:ph type="title"/>
          </p:nvPr>
        </p:nvSpPr>
        <p:spPr>
          <a:xfrm>
            <a:off x="422031" y="162000"/>
            <a:ext cx="8301046" cy="831600"/>
          </a:xfrm>
          <a:prstGeom prst="rect">
            <a:avLst/>
          </a:prstGeom>
        </p:spPr>
        <p:txBody>
          <a:bodyPr vert="horz" lIns="0" tIns="45720" rIns="0" bIns="45720" rtlCol="0" anchor="b" anchorCtr="0">
            <a:noAutofit/>
          </a:bodyPr>
          <a:lstStyle/>
          <a:p>
            <a:r>
              <a:rPr lang="en-US" noProof="0" smtClean="0"/>
              <a:t>Click to edit Master title style</a:t>
            </a:r>
            <a:endParaRPr lang="en-US" noProof="0" dirty="0"/>
          </a:p>
        </p:txBody>
      </p:sp>
      <p:sp>
        <p:nvSpPr>
          <p:cNvPr id="10" name="TextBox 9"/>
          <p:cNvSpPr txBox="1"/>
          <p:nvPr/>
        </p:nvSpPr>
        <p:spPr>
          <a:xfrm>
            <a:off x="8546954" y="6508677"/>
            <a:ext cx="175846" cy="127000"/>
          </a:xfrm>
          <a:prstGeom prst="rect">
            <a:avLst/>
          </a:prstGeom>
          <a:noFill/>
          <a:ln/>
          <a:effectLst/>
        </p:spPr>
        <p:txBody>
          <a:bodyPr wrap="none" lIns="0" tIns="0" rIns="0" bIns="0" rtlCol="0">
            <a:noAutofit/>
          </a:bodyPr>
          <a:lstStyle/>
          <a:p>
            <a:pPr algn="r">
              <a:defRPr/>
            </a:pPr>
            <a:fld id="{9D53E389-1311-4796-9190-1F74A8EADEA2}" type="slidenum">
              <a:rPr lang="en-US" sz="1000">
                <a:solidFill>
                  <a:srgbClr val="000000"/>
                </a:solidFill>
              </a:rPr>
              <a:pPr algn="r">
                <a:defRPr/>
              </a:pPr>
              <a:t>‹N°›</a:t>
            </a:fld>
            <a:endParaRPr lang="en-US" sz="1000" dirty="0">
              <a:solidFill>
                <a:srgbClr val="000000"/>
              </a:solidFill>
            </a:endParaRPr>
          </a:p>
          <a:p>
            <a:endParaRPr lang="en-US" sz="1000" dirty="0">
              <a:solidFill>
                <a:srgbClr val="000000"/>
              </a:solidFill>
            </a:endParaRPr>
          </a:p>
        </p:txBody>
      </p:sp>
      <p:sp>
        <p:nvSpPr>
          <p:cNvPr id="13" name="Text Placeholder 12"/>
          <p:cNvSpPr>
            <a:spLocks noGrp="1"/>
          </p:cNvSpPr>
          <p:nvPr>
            <p:ph type="body" idx="1"/>
          </p:nvPr>
        </p:nvSpPr>
        <p:spPr>
          <a:xfrm>
            <a:off x="422031" y="1508760"/>
            <a:ext cx="8305566" cy="4590288"/>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0" name="Line 22"/>
          <p:cNvSpPr>
            <a:spLocks noChangeShapeType="1"/>
          </p:cNvSpPr>
          <p:nvPr/>
        </p:nvSpPr>
        <p:spPr bwMode="auto">
          <a:xfrm flipV="1">
            <a:off x="422031" y="1015018"/>
            <a:ext cx="8299938" cy="0"/>
          </a:xfrm>
          <a:prstGeom prst="line">
            <a:avLst/>
          </a:prstGeom>
          <a:noFill/>
          <a:ln w="9525">
            <a:solidFill>
              <a:srgbClr val="C0C0C0"/>
            </a:solidFill>
            <a:round/>
            <a:headEnd/>
            <a:tailEnd/>
          </a:ln>
          <a:effectLst/>
        </p:spPr>
        <p:txBody>
          <a:bodyPr/>
          <a:lstStyle/>
          <a:p>
            <a:pPr>
              <a:defRPr/>
            </a:pPr>
            <a:endParaRPr lang="en-US" dirty="0">
              <a:solidFill>
                <a:srgbClr val="000000"/>
              </a:solidFill>
            </a:endParaRPr>
          </a:p>
        </p:txBody>
      </p:sp>
      <p:pic>
        <p:nvPicPr>
          <p:cNvPr id="18" name="Picture 6"/>
          <p:cNvPicPr>
            <a:picLocks noChangeAspect="1"/>
          </p:cNvPicPr>
          <p:nvPr/>
        </p:nvPicPr>
        <p:blipFill>
          <a:blip r:embed="rId12" cstate="email"/>
          <a:srcRect/>
          <a:stretch>
            <a:fillRect/>
          </a:stretch>
        </p:blipFill>
        <p:spPr bwMode="auto">
          <a:xfrm>
            <a:off x="1565031" y="6568474"/>
            <a:ext cx="6013938" cy="179388"/>
          </a:xfrm>
          <a:prstGeom prst="rect">
            <a:avLst/>
          </a:prstGeom>
          <a:noFill/>
          <a:ln w="9525">
            <a:noFill/>
            <a:miter lim="800000"/>
            <a:headEnd/>
            <a:tailEnd/>
          </a:ln>
        </p:spPr>
      </p:pic>
    </p:spTree>
    <p:extLst>
      <p:ext uri="{BB962C8B-B14F-4D97-AF65-F5344CB8AC3E}">
        <p14:creationId xmlns:p14="http://schemas.microsoft.com/office/powerpoint/2010/main" xmlns="" val="1751947534"/>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Lst>
  <p:hf hdr="0" ftr="0" dt="0"/>
  <p:txStyles>
    <p:titleStyle>
      <a:lvl1pPr algn="l" defTabSz="914400" rtl="0" eaLnBrk="1" latinLnBrk="0" hangingPunct="1">
        <a:spcBef>
          <a:spcPct val="0"/>
        </a:spcBef>
        <a:buNone/>
        <a:defRPr sz="2400" b="1" kern="1200">
          <a:solidFill>
            <a:schemeClr val="tx1"/>
          </a:solidFill>
          <a:latin typeface="+mj-lt"/>
          <a:ea typeface="+mj-ea"/>
          <a:cs typeface="+mj-cs"/>
        </a:defRPr>
      </a:lvl1pPr>
    </p:titleStyle>
    <p:bodyStyle>
      <a:lvl1pPr marL="0" indent="0" algn="l" defTabSz="914400" rtl="0" eaLnBrk="1" latinLnBrk="0" hangingPunct="1">
        <a:spcBef>
          <a:spcPct val="20000"/>
        </a:spcBef>
        <a:buFontTx/>
        <a:buNone/>
        <a:defRPr sz="1600" b="1" kern="1200">
          <a:solidFill>
            <a:schemeClr val="tx1"/>
          </a:solidFill>
          <a:latin typeface="+mn-lt"/>
          <a:ea typeface="+mn-ea"/>
          <a:cs typeface="+mn-cs"/>
        </a:defRPr>
      </a:lvl1pPr>
      <a:lvl2pPr marL="457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2pPr>
      <a:lvl3pPr marL="9144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3pPr>
      <a:lvl4pPr marL="1376363" indent="-233362"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4pPr>
      <a:lvl5pPr marL="2058988" indent="-230188"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7" name="Object 16" hidden="1"/>
          <p:cNvGraphicFramePr>
            <a:graphicFrameLocks noChangeAspect="1"/>
          </p:cNvGraphicFramePr>
          <p:nvPr/>
        </p:nvGraphicFramePr>
        <p:xfrm>
          <a:off x="0" y="0"/>
          <a:ext cx="146538" cy="158750"/>
        </p:xfrm>
        <a:graphic>
          <a:graphicData uri="http://schemas.openxmlformats.org/presentationml/2006/ole">
            <p:oleObj spid="_x0000_s6235" name="think-cell Slide" r:id="rId12" imgW="360" imgH="360" progId="">
              <p:embed/>
            </p:oleObj>
          </a:graphicData>
        </a:graphic>
      </p:graphicFrame>
      <p:sp>
        <p:nvSpPr>
          <p:cNvPr id="15" name="Line 22"/>
          <p:cNvSpPr>
            <a:spLocks noChangeShapeType="1"/>
          </p:cNvSpPr>
          <p:nvPr/>
        </p:nvSpPr>
        <p:spPr bwMode="auto">
          <a:xfrm flipV="1">
            <a:off x="422031" y="6370320"/>
            <a:ext cx="8299938" cy="0"/>
          </a:xfrm>
          <a:prstGeom prst="line">
            <a:avLst/>
          </a:prstGeom>
          <a:noFill/>
          <a:ln w="9525">
            <a:solidFill>
              <a:srgbClr val="C0C0C0"/>
            </a:solidFill>
            <a:round/>
            <a:headEnd/>
            <a:tailEnd/>
          </a:ln>
          <a:effectLst/>
        </p:spPr>
        <p:txBody>
          <a:bodyPr/>
          <a:lstStyle/>
          <a:p>
            <a:pPr>
              <a:defRPr/>
            </a:pPr>
            <a:endParaRPr lang="en-US" dirty="0">
              <a:solidFill>
                <a:srgbClr val="000000"/>
              </a:solidFill>
            </a:endParaRPr>
          </a:p>
        </p:txBody>
      </p:sp>
      <p:sp>
        <p:nvSpPr>
          <p:cNvPr id="2" name="Title Placeholder 1"/>
          <p:cNvSpPr>
            <a:spLocks noGrp="1"/>
          </p:cNvSpPr>
          <p:nvPr>
            <p:ph type="title"/>
          </p:nvPr>
        </p:nvSpPr>
        <p:spPr>
          <a:xfrm>
            <a:off x="422031" y="162000"/>
            <a:ext cx="8301046" cy="831600"/>
          </a:xfrm>
          <a:prstGeom prst="rect">
            <a:avLst/>
          </a:prstGeom>
        </p:spPr>
        <p:txBody>
          <a:bodyPr vert="horz" lIns="0" tIns="45720" rIns="0" bIns="45720" rtlCol="0" anchor="b" anchorCtr="0">
            <a:noAutofit/>
          </a:bodyPr>
          <a:lstStyle/>
          <a:p>
            <a:r>
              <a:rPr lang="en-US" noProof="0" smtClean="0"/>
              <a:t>Click to edit Master title style</a:t>
            </a:r>
            <a:endParaRPr lang="en-US" noProof="0" dirty="0"/>
          </a:p>
        </p:txBody>
      </p:sp>
      <p:sp>
        <p:nvSpPr>
          <p:cNvPr id="10" name="TextBox 9"/>
          <p:cNvSpPr txBox="1"/>
          <p:nvPr/>
        </p:nvSpPr>
        <p:spPr>
          <a:xfrm>
            <a:off x="8546954" y="6508677"/>
            <a:ext cx="175846" cy="127000"/>
          </a:xfrm>
          <a:prstGeom prst="rect">
            <a:avLst/>
          </a:prstGeom>
          <a:noFill/>
          <a:ln/>
          <a:effectLst/>
        </p:spPr>
        <p:txBody>
          <a:bodyPr wrap="none" lIns="0" tIns="0" rIns="0" bIns="0" rtlCol="0">
            <a:noAutofit/>
          </a:bodyPr>
          <a:lstStyle/>
          <a:p>
            <a:pPr algn="r">
              <a:defRPr/>
            </a:pPr>
            <a:fld id="{9D53E389-1311-4796-9190-1F74A8EADEA2}" type="slidenum">
              <a:rPr lang="en-US" sz="1000">
                <a:solidFill>
                  <a:srgbClr val="000000"/>
                </a:solidFill>
              </a:rPr>
              <a:pPr algn="r">
                <a:defRPr/>
              </a:pPr>
              <a:t>‹N°›</a:t>
            </a:fld>
            <a:endParaRPr lang="en-US" sz="1000" dirty="0">
              <a:solidFill>
                <a:srgbClr val="000000"/>
              </a:solidFill>
            </a:endParaRPr>
          </a:p>
          <a:p>
            <a:endParaRPr lang="en-US" sz="1000" dirty="0">
              <a:solidFill>
                <a:srgbClr val="000000"/>
              </a:solidFill>
            </a:endParaRPr>
          </a:p>
        </p:txBody>
      </p:sp>
      <p:sp>
        <p:nvSpPr>
          <p:cNvPr id="13" name="Text Placeholder 12"/>
          <p:cNvSpPr>
            <a:spLocks noGrp="1"/>
          </p:cNvSpPr>
          <p:nvPr>
            <p:ph type="body" idx="1"/>
          </p:nvPr>
        </p:nvSpPr>
        <p:spPr>
          <a:xfrm>
            <a:off x="422031" y="1508760"/>
            <a:ext cx="8305566" cy="4590288"/>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0" name="Line 22"/>
          <p:cNvSpPr>
            <a:spLocks noChangeShapeType="1"/>
          </p:cNvSpPr>
          <p:nvPr/>
        </p:nvSpPr>
        <p:spPr bwMode="auto">
          <a:xfrm flipV="1">
            <a:off x="422031" y="1015018"/>
            <a:ext cx="8299938" cy="0"/>
          </a:xfrm>
          <a:prstGeom prst="line">
            <a:avLst/>
          </a:prstGeom>
          <a:noFill/>
          <a:ln w="9525">
            <a:solidFill>
              <a:srgbClr val="C0C0C0"/>
            </a:solidFill>
            <a:round/>
            <a:headEnd/>
            <a:tailEnd/>
          </a:ln>
          <a:effectLst/>
        </p:spPr>
        <p:txBody>
          <a:bodyPr/>
          <a:lstStyle/>
          <a:p>
            <a:pPr>
              <a:defRPr/>
            </a:pPr>
            <a:endParaRPr lang="en-US" dirty="0">
              <a:solidFill>
                <a:srgbClr val="000000"/>
              </a:solidFill>
            </a:endParaRPr>
          </a:p>
        </p:txBody>
      </p:sp>
      <p:pic>
        <p:nvPicPr>
          <p:cNvPr id="18" name="Picture 6"/>
          <p:cNvPicPr>
            <a:picLocks noChangeAspect="1"/>
          </p:cNvPicPr>
          <p:nvPr/>
        </p:nvPicPr>
        <p:blipFill>
          <a:blip r:embed="rId13" cstate="email"/>
          <a:srcRect/>
          <a:stretch>
            <a:fillRect/>
          </a:stretch>
        </p:blipFill>
        <p:spPr bwMode="auto">
          <a:xfrm>
            <a:off x="1565031" y="6568474"/>
            <a:ext cx="6013938" cy="179388"/>
          </a:xfrm>
          <a:prstGeom prst="rect">
            <a:avLst/>
          </a:prstGeom>
          <a:noFill/>
          <a:ln w="9525">
            <a:noFill/>
            <a:miter lim="800000"/>
            <a:headEnd/>
            <a:tailEnd/>
          </a:ln>
        </p:spPr>
      </p:pic>
    </p:spTree>
    <p:extLst>
      <p:ext uri="{BB962C8B-B14F-4D97-AF65-F5344CB8AC3E}">
        <p14:creationId xmlns:p14="http://schemas.microsoft.com/office/powerpoint/2010/main" xmlns="" val="1475547979"/>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Lst>
  <p:hf hdr="0" ftr="0" dt="0"/>
  <p:txStyles>
    <p:titleStyle>
      <a:lvl1pPr algn="l" defTabSz="914400" rtl="0" eaLnBrk="1" latinLnBrk="0" hangingPunct="1">
        <a:spcBef>
          <a:spcPct val="0"/>
        </a:spcBef>
        <a:buNone/>
        <a:defRPr sz="2400" b="1" kern="1200">
          <a:solidFill>
            <a:schemeClr val="tx1"/>
          </a:solidFill>
          <a:latin typeface="+mj-lt"/>
          <a:ea typeface="+mj-ea"/>
          <a:cs typeface="+mj-cs"/>
        </a:defRPr>
      </a:lvl1pPr>
    </p:titleStyle>
    <p:bodyStyle>
      <a:lvl1pPr marL="0" indent="0" algn="l" defTabSz="914400" rtl="0" eaLnBrk="1" latinLnBrk="0" hangingPunct="1">
        <a:spcBef>
          <a:spcPct val="20000"/>
        </a:spcBef>
        <a:buFontTx/>
        <a:buNone/>
        <a:defRPr sz="1600" b="1" kern="1200">
          <a:solidFill>
            <a:schemeClr val="tx1"/>
          </a:solidFill>
          <a:latin typeface="+mn-lt"/>
          <a:ea typeface="+mn-ea"/>
          <a:cs typeface="+mn-cs"/>
        </a:defRPr>
      </a:lvl1pPr>
      <a:lvl2pPr marL="457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2pPr>
      <a:lvl3pPr marL="9144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3pPr>
      <a:lvl4pPr marL="1376363" indent="-233362"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4pPr>
      <a:lvl5pPr marL="2058988" indent="-230188"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30.xml"/><Relationship Id="rId1" Type="http://schemas.openxmlformats.org/officeDocument/2006/relationships/vmlDrawing" Target="../drawings/vmlDrawing5.v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30.xml"/><Relationship Id="rId1" Type="http://schemas.openxmlformats.org/officeDocument/2006/relationships/vmlDrawing" Target="../drawings/vmlDrawing6.v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4.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4.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16.xml"/><Relationship Id="rId1" Type="http://schemas.openxmlformats.org/officeDocument/2006/relationships/vmlDrawing" Target="../drawings/vmlDrawing7.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oleObject" Target="../embeddings/oleObject8.bin"/><Relationship Id="rId2" Type="http://schemas.openxmlformats.org/officeDocument/2006/relationships/tags" Target="../tags/tag2.xml"/><Relationship Id="rId1" Type="http://schemas.openxmlformats.org/officeDocument/2006/relationships/vmlDrawing" Target="../drawings/vmlDrawing8.vml"/><Relationship Id="rId6" Type="http://schemas.openxmlformats.org/officeDocument/2006/relationships/notesSlide" Target="../notesSlides/notesSlide13.xml"/><Relationship Id="rId5" Type="http://schemas.openxmlformats.org/officeDocument/2006/relationships/slideLayout" Target="../slideLayouts/slideLayout2.xml"/><Relationship Id="rId4" Type="http://schemas.openxmlformats.org/officeDocument/2006/relationships/tags" Target="../tags/tag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8.xml"/><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17.png"/><Relationship Id="rId4" Type="http://schemas.openxmlformats.org/officeDocument/2006/relationships/oleObject" Target="../embeddings/oleObject9.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043612" y="2030983"/>
            <a:ext cx="6740769" cy="1470025"/>
          </a:xfrm>
        </p:spPr>
        <p:txBody>
          <a:bodyPr/>
          <a:lstStyle/>
          <a:p>
            <a:pPr algn="ctr"/>
            <a:r>
              <a:rPr lang="en-US" sz="4000" b="1" i="0" dirty="0" smtClean="0">
                <a:solidFill>
                  <a:srgbClr val="000000"/>
                </a:solidFill>
              </a:rPr>
              <a:t>Principes clés de la budgétisation dans le cadre du nouveau modèle de financement</a:t>
            </a:r>
          </a:p>
        </p:txBody>
      </p:sp>
      <p:sp>
        <p:nvSpPr>
          <p:cNvPr id="8" name="Subtitle 7"/>
          <p:cNvSpPr>
            <a:spLocks noGrp="1"/>
          </p:cNvSpPr>
          <p:nvPr>
            <p:ph type="subTitle" idx="1"/>
          </p:nvPr>
        </p:nvSpPr>
        <p:spPr>
          <a:xfrm>
            <a:off x="971600" y="4653136"/>
            <a:ext cx="6763583" cy="1066800"/>
          </a:xfrm>
        </p:spPr>
        <p:txBody>
          <a:bodyPr>
            <a:normAutofit/>
          </a:bodyPr>
          <a:lstStyle/>
          <a:p>
            <a:pPr algn="ctr"/>
            <a:r>
              <a:rPr lang="en-US" sz="2400" b="0" i="0" dirty="0" err="1" smtClean="0">
                <a:solidFill>
                  <a:srgbClr val="000000"/>
                </a:solidFill>
              </a:rPr>
              <a:t>Réunion</a:t>
            </a:r>
            <a:r>
              <a:rPr lang="en-US" sz="2400" b="0" i="0" dirty="0" smtClean="0">
                <a:solidFill>
                  <a:srgbClr val="000000"/>
                </a:solidFill>
              </a:rPr>
              <a:t> </a:t>
            </a:r>
            <a:r>
              <a:rPr lang="en-US" sz="2400" b="0" i="0" smtClean="0">
                <a:solidFill>
                  <a:srgbClr val="000000"/>
                </a:solidFill>
              </a:rPr>
              <a:t>régionale </a:t>
            </a:r>
            <a:r>
              <a:rPr lang="en-US" sz="2400" b="0" i="0" dirty="0" smtClean="0">
                <a:solidFill>
                  <a:srgbClr val="000000"/>
                </a:solidFill>
              </a:rPr>
              <a:t>Afrique australe et orientale</a:t>
            </a:r>
          </a:p>
          <a:p>
            <a:pPr algn="ctr"/>
            <a:r>
              <a:rPr lang="en-US" sz="2400" b="0" i="0" dirty="0" smtClean="0">
                <a:solidFill>
                  <a:srgbClr val="000000"/>
                </a:solidFill>
              </a:rPr>
              <a:t>Du 6 au 9 avril 2014, Namibie</a:t>
            </a:r>
          </a:p>
        </p:txBody>
      </p:sp>
    </p:spTree>
    <p:extLst>
      <p:ext uri="{BB962C8B-B14F-4D97-AF65-F5344CB8AC3E}">
        <p14:creationId xmlns:p14="http://schemas.microsoft.com/office/powerpoint/2010/main" xmlns="" val="40874183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i="0" dirty="0" smtClean="0">
                <a:solidFill>
                  <a:srgbClr val="000000"/>
                </a:solidFill>
              </a:rPr>
              <a:t>Contenu</a:t>
            </a:r>
          </a:p>
        </p:txBody>
      </p:sp>
      <p:sp>
        <p:nvSpPr>
          <p:cNvPr id="5" name="Rectangle 3"/>
          <p:cNvSpPr>
            <a:spLocks noChangeArrowheads="1"/>
          </p:cNvSpPr>
          <p:nvPr/>
        </p:nvSpPr>
        <p:spPr bwMode="gray">
          <a:xfrm>
            <a:off x="566912" y="1719705"/>
            <a:ext cx="8259103" cy="3384376"/>
          </a:xfrm>
          <a:prstGeom prst="rect">
            <a:avLst/>
          </a:prstGeom>
          <a:solidFill>
            <a:schemeClr val="bg1"/>
          </a:solidFill>
          <a:ln w="9525" algn="ctr">
            <a:noFill/>
            <a:prstDash val="solid"/>
            <a:miter lim="800000"/>
            <a:headEnd type="none" w="lg" len="lg"/>
            <a:tailEnd type="none" w="lg" len="lg"/>
          </a:ln>
        </p:spPr>
        <p:txBody>
          <a:bodyPr tIns="91440" bIns="91440" anchor="ctr" anchorCtr="0"/>
          <a:lstStyle/>
          <a:p>
            <a:r>
              <a:rPr lang="en-US" sz="2400" b="1" i="0" dirty="0" smtClean="0">
                <a:solidFill>
                  <a:srgbClr val="000000"/>
                </a:solidFill>
              </a:rPr>
              <a:t>Le document-type modulaire</a:t>
            </a:r>
          </a:p>
          <a:p>
            <a:endParaRPr lang="en-US" sz="2400" b="1" dirty="0">
              <a:solidFill>
                <a:srgbClr val="000000"/>
              </a:solidFill>
              <a:latin typeface="Arial"/>
            </a:endParaRPr>
          </a:p>
          <a:p>
            <a:endParaRPr lang="en-US" sz="2400" b="1" dirty="0" smtClean="0">
              <a:solidFill>
                <a:srgbClr val="000000"/>
              </a:solidFill>
              <a:latin typeface="Arial"/>
            </a:endParaRPr>
          </a:p>
          <a:p>
            <a:r>
              <a:rPr lang="en-US" sz="2400" b="1" i="0" dirty="0" smtClean="0">
                <a:solidFill>
                  <a:srgbClr val="000000"/>
                </a:solidFill>
              </a:rPr>
              <a:t>Budgétisation à l'étape de la note conceptuelle</a:t>
            </a:r>
          </a:p>
          <a:p>
            <a:endParaRPr lang="en-US" sz="2400" b="1" dirty="0">
              <a:solidFill>
                <a:srgbClr val="000000"/>
              </a:solidFill>
              <a:latin typeface="Arial"/>
            </a:endParaRPr>
          </a:p>
          <a:p>
            <a:endParaRPr lang="en-US" sz="2400" b="1" dirty="0" smtClean="0">
              <a:solidFill>
                <a:srgbClr val="000000"/>
              </a:solidFill>
              <a:latin typeface="Arial"/>
            </a:endParaRPr>
          </a:p>
          <a:p>
            <a:r>
              <a:rPr lang="en-US" sz="2400" b="1" i="0" dirty="0" smtClean="0">
                <a:solidFill>
                  <a:srgbClr val="000000"/>
                </a:solidFill>
              </a:rPr>
              <a:t>Budgétisation de l'établissement des </a:t>
            </a:r>
          </a:p>
          <a:p>
            <a:r>
              <a:rPr lang="en-US" sz="2400" b="1" i="0" dirty="0" smtClean="0">
                <a:solidFill>
                  <a:srgbClr val="000000"/>
                </a:solidFill>
              </a:rPr>
              <a:t>subventions</a:t>
            </a:r>
          </a:p>
        </p:txBody>
      </p:sp>
      <p:sp>
        <p:nvSpPr>
          <p:cNvPr id="18" name="NumberBall"/>
          <p:cNvSpPr>
            <a:spLocks noChangeArrowheads="1"/>
          </p:cNvSpPr>
          <p:nvPr/>
        </p:nvSpPr>
        <p:spPr bwMode="gray">
          <a:xfrm>
            <a:off x="311303" y="1988840"/>
            <a:ext cx="272562" cy="295275"/>
          </a:xfrm>
          <a:prstGeom prst="ellipse">
            <a:avLst/>
          </a:prstGeom>
          <a:solidFill>
            <a:schemeClr val="accent2"/>
          </a:solidFill>
          <a:ln w="9525" algn="ctr">
            <a:noFill/>
            <a:round/>
            <a:headEnd/>
            <a:tailEnd/>
          </a:ln>
        </p:spPr>
        <p:txBody>
          <a:bodyPr wrap="none" lIns="0" tIns="0" rIns="0" bIns="0" anchor="ctr"/>
          <a:lstStyle/>
          <a:p>
            <a:pPr algn="ctr"/>
            <a:r>
              <a:rPr lang="en-GB" sz="1400" b="1" dirty="0" smtClean="0">
                <a:solidFill>
                  <a:srgbClr val="FFFFFF"/>
                </a:solidFill>
                <a:latin typeface="Arial" pitchFamily="34" charset="0"/>
                <a:cs typeface="Arial" pitchFamily="34" charset="0"/>
              </a:rPr>
              <a:t>1</a:t>
            </a:r>
            <a:endParaRPr lang="en-GB" sz="1400" b="1" dirty="0">
              <a:solidFill>
                <a:srgbClr val="FFFFFF"/>
              </a:solidFill>
              <a:latin typeface="Arial" pitchFamily="34" charset="0"/>
              <a:cs typeface="Arial" pitchFamily="34" charset="0"/>
            </a:endParaRPr>
          </a:p>
        </p:txBody>
      </p:sp>
      <p:sp>
        <p:nvSpPr>
          <p:cNvPr id="19" name="NumberBall"/>
          <p:cNvSpPr>
            <a:spLocks noChangeArrowheads="1"/>
          </p:cNvSpPr>
          <p:nvPr/>
        </p:nvSpPr>
        <p:spPr bwMode="gray">
          <a:xfrm>
            <a:off x="311303" y="3116618"/>
            <a:ext cx="272562" cy="295275"/>
          </a:xfrm>
          <a:prstGeom prst="ellipse">
            <a:avLst/>
          </a:prstGeom>
          <a:solidFill>
            <a:schemeClr val="accent2"/>
          </a:solidFill>
          <a:ln w="9525" algn="ctr">
            <a:noFill/>
            <a:round/>
            <a:headEnd/>
            <a:tailEnd/>
          </a:ln>
        </p:spPr>
        <p:txBody>
          <a:bodyPr wrap="none" lIns="0" tIns="0" rIns="0" bIns="0" anchor="ctr"/>
          <a:lstStyle/>
          <a:p>
            <a:pPr algn="ctr"/>
            <a:r>
              <a:rPr lang="en-GB" sz="1400" b="1" dirty="0" smtClean="0">
                <a:solidFill>
                  <a:srgbClr val="FFFFFF"/>
                </a:solidFill>
                <a:latin typeface="Arial" pitchFamily="34" charset="0"/>
                <a:cs typeface="Arial" pitchFamily="34" charset="0"/>
              </a:rPr>
              <a:t>2</a:t>
            </a:r>
            <a:endParaRPr lang="en-GB" sz="1400" b="1" dirty="0">
              <a:solidFill>
                <a:srgbClr val="FFFFFF"/>
              </a:solidFill>
              <a:latin typeface="Arial" pitchFamily="34" charset="0"/>
              <a:cs typeface="Arial" pitchFamily="34" charset="0"/>
            </a:endParaRPr>
          </a:p>
        </p:txBody>
      </p:sp>
      <p:sp>
        <p:nvSpPr>
          <p:cNvPr id="20" name="NumberBall"/>
          <p:cNvSpPr>
            <a:spLocks noChangeArrowheads="1"/>
          </p:cNvSpPr>
          <p:nvPr/>
        </p:nvSpPr>
        <p:spPr bwMode="gray">
          <a:xfrm>
            <a:off x="311303" y="4213845"/>
            <a:ext cx="272562" cy="295275"/>
          </a:xfrm>
          <a:prstGeom prst="ellipse">
            <a:avLst/>
          </a:prstGeom>
          <a:solidFill>
            <a:schemeClr val="accent2"/>
          </a:solidFill>
          <a:ln w="9525" algn="ctr">
            <a:noFill/>
            <a:round/>
            <a:headEnd/>
            <a:tailEnd/>
          </a:ln>
        </p:spPr>
        <p:txBody>
          <a:bodyPr wrap="none" lIns="0" tIns="0" rIns="0" bIns="0" anchor="ctr"/>
          <a:lstStyle/>
          <a:p>
            <a:pPr algn="ctr"/>
            <a:r>
              <a:rPr lang="en-GB" sz="1400" b="1" dirty="0" smtClean="0">
                <a:solidFill>
                  <a:srgbClr val="FFFFFF"/>
                </a:solidFill>
                <a:latin typeface="Arial" pitchFamily="34" charset="0"/>
                <a:cs typeface="Arial" pitchFamily="34" charset="0"/>
              </a:rPr>
              <a:t>3</a:t>
            </a:r>
            <a:endParaRPr lang="en-GB" sz="1400" b="1" dirty="0">
              <a:solidFill>
                <a:srgbClr val="FFFFFF"/>
              </a:solidFill>
              <a:latin typeface="Arial" pitchFamily="34" charset="0"/>
              <a:cs typeface="Arial" pitchFamily="34" charset="0"/>
            </a:endParaRPr>
          </a:p>
        </p:txBody>
      </p:sp>
      <p:pic>
        <p:nvPicPr>
          <p:cNvPr id="8" name="Picture 3"/>
          <p:cNvPicPr>
            <a:picLocks noChangeAspect="1" noChangeArrowheads="1"/>
          </p:cNvPicPr>
          <p:nvPr/>
        </p:nvPicPr>
        <p:blipFill>
          <a:blip r:embed="rId3" cstate="email"/>
          <a:srcRect/>
          <a:stretch>
            <a:fillRect/>
          </a:stretch>
        </p:blipFill>
        <p:spPr bwMode="auto">
          <a:xfrm>
            <a:off x="7308304" y="3861048"/>
            <a:ext cx="1412814" cy="2161677"/>
          </a:xfrm>
          <a:prstGeom prst="rect">
            <a:avLst/>
          </a:prstGeom>
          <a:noFill/>
          <a:ln w="9525">
            <a:noFill/>
            <a:miter lim="800000"/>
            <a:headEnd/>
            <a:tailEnd/>
          </a:ln>
        </p:spPr>
      </p:pic>
    </p:spTree>
    <p:extLst>
      <p:ext uri="{BB962C8B-B14F-4D97-AF65-F5344CB8AC3E}">
        <p14:creationId xmlns:p14="http://schemas.microsoft.com/office/powerpoint/2010/main" xmlns="" val="28268245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Object 16" hidden="1"/>
          <p:cNvGraphicFramePr>
            <a:graphicFrameLocks noChangeAspect="1"/>
          </p:cNvGraphicFramePr>
          <p:nvPr/>
        </p:nvGraphicFramePr>
        <p:xfrm>
          <a:off x="1485" y="1629"/>
          <a:ext cx="1465" cy="1587"/>
        </p:xfrm>
        <a:graphic>
          <a:graphicData uri="http://schemas.openxmlformats.org/presentationml/2006/ole">
            <p:oleObj spid="_x0000_s8283" name="think-cell Slide" r:id="rId3" imgW="360" imgH="360" progId="">
              <p:embed/>
            </p:oleObj>
          </a:graphicData>
        </a:graphic>
      </p:graphicFrame>
      <p:sp>
        <p:nvSpPr>
          <p:cNvPr id="2" name="Title 1"/>
          <p:cNvSpPr>
            <a:spLocks noGrp="1"/>
          </p:cNvSpPr>
          <p:nvPr>
            <p:ph type="title"/>
          </p:nvPr>
        </p:nvSpPr>
        <p:spPr/>
        <p:txBody>
          <a:bodyPr/>
          <a:lstStyle/>
          <a:p>
            <a:r>
              <a:rPr lang="en-US" sz="3200" b="1" i="0" dirty="0" smtClean="0">
                <a:solidFill>
                  <a:srgbClr val="000000"/>
                </a:solidFill>
              </a:rPr>
              <a:t>Introduction au document-type modulaire</a:t>
            </a:r>
          </a:p>
        </p:txBody>
      </p:sp>
      <p:sp>
        <p:nvSpPr>
          <p:cNvPr id="4" name="ValueChainStarter"/>
          <p:cNvSpPr>
            <a:spLocks noChangeArrowheads="1"/>
          </p:cNvSpPr>
          <p:nvPr/>
        </p:nvSpPr>
        <p:spPr bwMode="gray">
          <a:xfrm>
            <a:off x="450928" y="1484784"/>
            <a:ext cx="8308614" cy="792087"/>
          </a:xfrm>
          <a:prstGeom prst="rect">
            <a:avLst/>
          </a:prstGeom>
          <a:solidFill>
            <a:srgbClr val="FFC000">
              <a:alpha val="50000"/>
            </a:srgbClr>
          </a:solidFill>
          <a:ln w="9525" algn="ctr">
            <a:noFill/>
            <a:miter lim="800000"/>
            <a:headEnd/>
            <a:tailEnd/>
          </a:ln>
        </p:spPr>
        <p:txBody>
          <a:bodyPr lIns="182880" tIns="91440" bIns="91440" anchor="ctr"/>
          <a:lstStyle/>
          <a:p>
            <a:pPr algn="ctr" fontAlgn="base">
              <a:buClr>
                <a:srgbClr val="000000"/>
              </a:buClr>
              <a:buSzPct val="100000"/>
              <a:buFont typeface=""/>
              <a:buNone/>
            </a:pPr>
            <a:r>
              <a:rPr lang="en-US" sz="1600" b="1" i="0" dirty="0" smtClean="0">
                <a:solidFill>
                  <a:srgbClr val="000000"/>
                </a:solidFill>
              </a:rPr>
              <a:t>Outil qui relie les buts et objectifs des programmes aux domaines des programmes </a:t>
            </a:r>
            <a:r>
              <a:rPr lang="en" sz="1600" dirty="0" smtClean="0"/>
              <a:t/>
            </a:r>
            <a:br>
              <a:rPr lang="en" sz="1600" dirty="0" smtClean="0"/>
            </a:br>
            <a:r>
              <a:rPr lang="en-US" sz="1600" b="1" i="0" dirty="0" smtClean="0">
                <a:solidFill>
                  <a:srgbClr val="000000"/>
                </a:solidFill>
              </a:rPr>
              <a:t>(modules), interventions, indicateurs relatifs et budgets</a:t>
            </a:r>
          </a:p>
        </p:txBody>
      </p:sp>
      <p:sp>
        <p:nvSpPr>
          <p:cNvPr id="10" name="takeaway_box"/>
          <p:cNvSpPr>
            <a:spLocks noChangeArrowheads="1"/>
          </p:cNvSpPr>
          <p:nvPr/>
        </p:nvSpPr>
        <p:spPr bwMode="gray">
          <a:xfrm>
            <a:off x="1401375" y="5705500"/>
            <a:ext cx="7131065" cy="531812"/>
          </a:xfrm>
          <a:prstGeom prst="rect">
            <a:avLst/>
          </a:prstGeom>
          <a:solidFill>
            <a:srgbClr val="3366CC"/>
          </a:solidFill>
          <a:ln w="9525" algn="ctr">
            <a:noFill/>
            <a:miter lim="800000"/>
            <a:headEnd type="none" w="lg" len="lg"/>
            <a:tailEnd type="none" w="lg" len="lg"/>
          </a:ln>
        </p:spPr>
        <p:txBody>
          <a:bodyPr anchor="ctr" anchorCtr="1"/>
          <a:lstStyle/>
          <a:p>
            <a:pPr algn="ctr"/>
            <a:r>
              <a:rPr lang="en-US" sz="1600" b="1" i="0" dirty="0" smtClean="0">
                <a:solidFill>
                  <a:srgbClr val="FFFFFF"/>
                </a:solidFill>
              </a:rPr>
              <a:t>Le cadre de mesure constitue la base du document-type modulaire</a:t>
            </a:r>
          </a:p>
        </p:txBody>
      </p:sp>
      <p:sp>
        <p:nvSpPr>
          <p:cNvPr id="11" name="Rectangle 10"/>
          <p:cNvSpPr/>
          <p:nvPr/>
        </p:nvSpPr>
        <p:spPr>
          <a:xfrm rot="20346431">
            <a:off x="105065" y="1087376"/>
            <a:ext cx="1485932" cy="434776"/>
          </a:xfrm>
          <a:prstGeom prst="rect">
            <a:avLst/>
          </a:prstGeom>
          <a:solidFill>
            <a:srgbClr val="3366CC"/>
          </a:solidFill>
          <a:ln w="19050" cap="flat" cmpd="sng" algn="ctr">
            <a:noFill/>
            <a:prstDash val="solid"/>
          </a:ln>
          <a:effectLst/>
        </p:spPr>
        <p:txBody>
          <a:bodyPr lIns="36000" tIns="36000" rIns="36000" bIns="36000" rtlCol="0" anchor="ctr"/>
          <a:lstStyle/>
          <a:p>
            <a:pPr algn="ctr" fontAlgn="base">
              <a:buClr>
                <a:srgbClr val="000000"/>
              </a:buClr>
              <a:buSzPct val="100000"/>
              <a:buFont typeface=""/>
              <a:buNone/>
            </a:pPr>
            <a:r>
              <a:rPr lang="en-US" sz="1400" b="1" i="0" dirty="0" smtClean="0">
                <a:solidFill>
                  <a:srgbClr val="FFFFFF"/>
                </a:solidFill>
              </a:rPr>
              <a:t>De quoi s'agit-il ?</a:t>
            </a:r>
          </a:p>
        </p:txBody>
      </p:sp>
      <p:grpSp>
        <p:nvGrpSpPr>
          <p:cNvPr id="16" name="Group 15"/>
          <p:cNvGrpSpPr/>
          <p:nvPr/>
        </p:nvGrpSpPr>
        <p:grpSpPr>
          <a:xfrm>
            <a:off x="827584" y="2564904"/>
            <a:ext cx="7643925" cy="2904323"/>
            <a:chOff x="1208585" y="2540901"/>
            <a:chExt cx="8280919" cy="3172827"/>
          </a:xfrm>
        </p:grpSpPr>
        <p:sp>
          <p:nvSpPr>
            <p:cNvPr id="5" name="ValueChainStarter"/>
            <p:cNvSpPr>
              <a:spLocks noChangeArrowheads="1"/>
            </p:cNvSpPr>
            <p:nvPr/>
          </p:nvSpPr>
          <p:spPr bwMode="gray">
            <a:xfrm>
              <a:off x="1208585" y="2540901"/>
              <a:ext cx="8280919" cy="828427"/>
            </a:xfrm>
            <a:prstGeom prst="roundRect">
              <a:avLst/>
            </a:prstGeom>
            <a:gradFill flip="none" rotWithShape="1">
              <a:gsLst>
                <a:gs pos="58000">
                  <a:srgbClr val="3366CC">
                    <a:alpha val="30000"/>
                  </a:srgbClr>
                </a:gs>
                <a:gs pos="95000">
                  <a:schemeClr val="bg1">
                    <a:lumMod val="95000"/>
                  </a:schemeClr>
                </a:gs>
              </a:gsLst>
              <a:lin ang="0" scaled="1"/>
              <a:tileRect/>
            </a:gradFill>
            <a:ln w="9525" algn="ctr">
              <a:solidFill>
                <a:srgbClr val="808080"/>
              </a:solidFill>
              <a:miter lim="800000"/>
              <a:headEnd/>
              <a:tailEnd/>
            </a:ln>
          </p:spPr>
          <p:txBody>
            <a:bodyPr lIns="182880" tIns="91440" bIns="91440" anchor="ctr"/>
            <a:lstStyle/>
            <a:p>
              <a:pPr algn="ctr" fontAlgn="base">
                <a:buClr>
                  <a:srgbClr val="000000"/>
                </a:buClr>
                <a:buSzPct val="100000"/>
                <a:buFont typeface=""/>
                <a:buNone/>
              </a:pPr>
              <a:r>
                <a:rPr lang="en-US" sz="1800" b="0" i="0" dirty="0" smtClean="0">
                  <a:solidFill>
                    <a:srgbClr val="000000"/>
                  </a:solidFill>
                </a:rPr>
                <a:t>Décrit le</a:t>
              </a:r>
              <a:r>
                <a:rPr lang="en-US" sz="1800" b="1" i="0" dirty="0" smtClean="0">
                  <a:solidFill>
                    <a:srgbClr val="000000"/>
                  </a:solidFill>
                </a:rPr>
                <a:t> rapport entre les prévisions,</a:t>
              </a:r>
            </a:p>
            <a:p>
              <a:pPr algn="ctr" fontAlgn="base">
                <a:buClr>
                  <a:srgbClr val="000000"/>
                </a:buClr>
                <a:buSzPct val="100000"/>
                <a:buFont typeface=""/>
                <a:buNone/>
              </a:pPr>
              <a:r>
                <a:rPr lang="en-US" sz="1800" b="1" i="0" dirty="0" smtClean="0">
                  <a:solidFill>
                    <a:srgbClr val="000000"/>
                  </a:solidFill>
                </a:rPr>
                <a:t>Quels sont les résultats attendus et quel en est le coût ?</a:t>
              </a:r>
            </a:p>
          </p:txBody>
        </p:sp>
        <p:sp>
          <p:nvSpPr>
            <p:cNvPr id="6" name="ValueChainStarter"/>
            <p:cNvSpPr>
              <a:spLocks noChangeArrowheads="1"/>
            </p:cNvSpPr>
            <p:nvPr/>
          </p:nvSpPr>
          <p:spPr bwMode="gray">
            <a:xfrm>
              <a:off x="1208586" y="3455623"/>
              <a:ext cx="8280918" cy="828428"/>
            </a:xfrm>
            <a:prstGeom prst="roundRect">
              <a:avLst/>
            </a:prstGeom>
            <a:gradFill flip="none" rotWithShape="1">
              <a:gsLst>
                <a:gs pos="58000">
                  <a:srgbClr val="3366CC">
                    <a:alpha val="30000"/>
                  </a:srgbClr>
                </a:gs>
                <a:gs pos="95000">
                  <a:schemeClr val="bg1">
                    <a:lumMod val="95000"/>
                  </a:schemeClr>
                </a:gs>
              </a:gsLst>
              <a:lin ang="0" scaled="1"/>
              <a:tileRect/>
            </a:gradFill>
            <a:ln w="9525" algn="ctr">
              <a:solidFill>
                <a:srgbClr val="808080"/>
              </a:solidFill>
              <a:miter lim="800000"/>
              <a:headEnd/>
              <a:tailEnd/>
            </a:ln>
          </p:spPr>
          <p:txBody>
            <a:bodyPr lIns="182880" tIns="91440" bIns="91440" anchor="ctr"/>
            <a:lstStyle/>
            <a:p>
              <a:pPr algn="ctr" fontAlgn="base">
                <a:buClr>
                  <a:srgbClr val="000000"/>
                </a:buClr>
                <a:buSzPct val="100000"/>
                <a:buFont typeface=""/>
                <a:buNone/>
              </a:pPr>
              <a:r>
                <a:rPr lang="en-US" sz="1800" b="0" i="0" dirty="0" smtClean="0">
                  <a:solidFill>
                    <a:srgbClr val="000000"/>
                  </a:solidFill>
                </a:rPr>
                <a:t>Demande au candidat de </a:t>
              </a:r>
              <a:r>
                <a:rPr lang="en-US" sz="1800" b="1" i="0" dirty="0" smtClean="0">
                  <a:solidFill>
                    <a:srgbClr val="000000"/>
                  </a:solidFill>
                </a:rPr>
                <a:t>sélectionner dans un menu</a:t>
              </a:r>
              <a:r>
                <a:rPr lang="en-US" sz="1800" b="0" i="0" dirty="0" smtClean="0">
                  <a:solidFill>
                    <a:srgbClr val="000000"/>
                  </a:solidFill>
                </a:rPr>
                <a:t> de modules, d’interventions, y compris leur champ d’application et les indicateurs-clés</a:t>
              </a:r>
            </a:p>
          </p:txBody>
        </p:sp>
        <p:sp>
          <p:nvSpPr>
            <p:cNvPr id="8" name="ValueChainStarter"/>
            <p:cNvSpPr>
              <a:spLocks noChangeArrowheads="1"/>
            </p:cNvSpPr>
            <p:nvPr/>
          </p:nvSpPr>
          <p:spPr bwMode="gray">
            <a:xfrm>
              <a:off x="1208586" y="4370346"/>
              <a:ext cx="8280918" cy="628544"/>
            </a:xfrm>
            <a:prstGeom prst="roundRect">
              <a:avLst/>
            </a:prstGeom>
            <a:gradFill flip="none" rotWithShape="1">
              <a:gsLst>
                <a:gs pos="58000">
                  <a:srgbClr val="3366CC">
                    <a:alpha val="30000"/>
                  </a:srgbClr>
                </a:gs>
                <a:gs pos="95000">
                  <a:schemeClr val="bg1">
                    <a:lumMod val="95000"/>
                  </a:schemeClr>
                </a:gs>
              </a:gsLst>
              <a:lin ang="0" scaled="1"/>
              <a:tileRect/>
            </a:gradFill>
            <a:ln w="9525" algn="ctr">
              <a:solidFill>
                <a:srgbClr val="808080"/>
              </a:solidFill>
              <a:miter lim="800000"/>
              <a:headEnd/>
              <a:tailEnd/>
            </a:ln>
          </p:spPr>
          <p:txBody>
            <a:bodyPr lIns="182880" tIns="91440" bIns="91440" anchor="ctr"/>
            <a:lstStyle/>
            <a:p>
              <a:pPr algn="ctr" fontAlgn="base">
                <a:buClr>
                  <a:srgbClr val="000000"/>
                </a:buClr>
                <a:buSzPct val="100000"/>
                <a:buFont typeface=""/>
                <a:buNone/>
              </a:pPr>
              <a:r>
                <a:rPr lang="en-US" sz="1800" b="0" i="0" dirty="0" smtClean="0">
                  <a:solidFill>
                    <a:srgbClr val="000000"/>
                  </a:solidFill>
                </a:rPr>
                <a:t>Met l'accent sur les </a:t>
              </a:r>
              <a:r>
                <a:rPr lang="en-US" sz="1800" b="1" i="0" dirty="0" smtClean="0">
                  <a:solidFill>
                    <a:srgbClr val="000000"/>
                  </a:solidFill>
                </a:rPr>
                <a:t>indicateurs d'impact, de résultats et de couverture</a:t>
              </a:r>
            </a:p>
          </p:txBody>
        </p:sp>
        <p:sp>
          <p:nvSpPr>
            <p:cNvPr id="13" name="ValueChainStarter"/>
            <p:cNvSpPr>
              <a:spLocks noChangeArrowheads="1"/>
            </p:cNvSpPr>
            <p:nvPr/>
          </p:nvSpPr>
          <p:spPr bwMode="gray">
            <a:xfrm>
              <a:off x="1208586" y="5085184"/>
              <a:ext cx="8280918" cy="628544"/>
            </a:xfrm>
            <a:prstGeom prst="roundRect">
              <a:avLst/>
            </a:prstGeom>
            <a:gradFill flip="none" rotWithShape="1">
              <a:gsLst>
                <a:gs pos="58000">
                  <a:srgbClr val="3366CC">
                    <a:alpha val="30000"/>
                  </a:srgbClr>
                </a:gs>
                <a:gs pos="95000">
                  <a:schemeClr val="bg1">
                    <a:lumMod val="95000"/>
                  </a:schemeClr>
                </a:gs>
              </a:gsLst>
              <a:lin ang="0" scaled="1"/>
              <a:tileRect/>
            </a:gradFill>
            <a:ln w="9525" algn="ctr">
              <a:solidFill>
                <a:srgbClr val="808080"/>
              </a:solidFill>
              <a:miter lim="800000"/>
              <a:headEnd/>
              <a:tailEnd/>
            </a:ln>
          </p:spPr>
          <p:txBody>
            <a:bodyPr lIns="182880" tIns="91440" bIns="91440" anchor="ctr"/>
            <a:lstStyle/>
            <a:p>
              <a:pPr algn="ctr" fontAlgn="base">
                <a:buClr>
                  <a:srgbClr val="000000"/>
                </a:buClr>
                <a:buSzPct val="100000"/>
                <a:buFont typeface=""/>
                <a:buNone/>
              </a:pPr>
              <a:r>
                <a:rPr lang="en-US" sz="1800" b="0" i="0" dirty="0" smtClean="0">
                  <a:solidFill>
                    <a:srgbClr val="000000"/>
                  </a:solidFill>
                </a:rPr>
                <a:t>Constitue la </a:t>
              </a:r>
              <a:r>
                <a:rPr lang="en-US" sz="1800" b="1" i="0" dirty="0" smtClean="0">
                  <a:solidFill>
                    <a:srgbClr val="000000"/>
                  </a:solidFill>
                </a:rPr>
                <a:t>base de l'approche modulaire de l'établissement des subventions</a:t>
              </a:r>
            </a:p>
          </p:txBody>
        </p:sp>
      </p:grpSp>
      <p:sp>
        <p:nvSpPr>
          <p:cNvPr id="9" name="Rectangle 8"/>
          <p:cNvSpPr/>
          <p:nvPr/>
        </p:nvSpPr>
        <p:spPr>
          <a:xfrm rot="20346431">
            <a:off x="199673" y="2548593"/>
            <a:ext cx="1521216" cy="520493"/>
          </a:xfrm>
          <a:prstGeom prst="rect">
            <a:avLst/>
          </a:prstGeom>
          <a:solidFill>
            <a:srgbClr val="3366CC"/>
          </a:solidFill>
          <a:ln w="19050" cap="flat" cmpd="sng" algn="ctr">
            <a:noFill/>
            <a:prstDash val="solid"/>
          </a:ln>
          <a:effectLst/>
        </p:spPr>
        <p:txBody>
          <a:bodyPr lIns="36000" tIns="36000" rIns="36000" bIns="36000" rtlCol="0" anchor="ctr"/>
          <a:lstStyle/>
          <a:p>
            <a:pPr algn="ctr" fontAlgn="base">
              <a:buClr>
                <a:srgbClr val="000000"/>
              </a:buClr>
              <a:buSzPct val="100000"/>
              <a:buFont typeface=""/>
              <a:buNone/>
            </a:pPr>
            <a:r>
              <a:rPr lang="en-US" sz="1400" b="1" i="0" dirty="0" smtClean="0">
                <a:solidFill>
                  <a:srgbClr val="FFFFFF"/>
                </a:solidFill>
              </a:rPr>
              <a:t>Qu'y a-t-il de nouveau ?</a:t>
            </a:r>
          </a:p>
        </p:txBody>
      </p:sp>
    </p:spTree>
    <p:extLst>
      <p:ext uri="{BB962C8B-B14F-4D97-AF65-F5344CB8AC3E}">
        <p14:creationId xmlns:p14="http://schemas.microsoft.com/office/powerpoint/2010/main" xmlns="" val="3947318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i="0" dirty="0" smtClean="0">
                <a:solidFill>
                  <a:srgbClr val="000000"/>
                </a:solidFill>
              </a:rPr>
              <a:t>Avantages de l'approche modulaire</a:t>
            </a:r>
          </a:p>
        </p:txBody>
      </p:sp>
      <p:sp>
        <p:nvSpPr>
          <p:cNvPr id="6" name="Rectangle 5"/>
          <p:cNvSpPr/>
          <p:nvPr/>
        </p:nvSpPr>
        <p:spPr>
          <a:xfrm>
            <a:off x="2456079" y="1173841"/>
            <a:ext cx="6364393" cy="981927"/>
          </a:xfrm>
          <a:prstGeom prst="rect">
            <a:avLst/>
          </a:prstGeom>
          <a:solidFill>
            <a:schemeClr val="bg1"/>
          </a:soli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8925" lvl="1" indent="-174625" fontAlgn="base">
              <a:buSzPct val="100000"/>
              <a:buFont typeface="Arial"/>
              <a:buChar char="•"/>
            </a:pPr>
            <a:r>
              <a:rPr lang="en-US" sz="1600" b="0" i="0" dirty="0" smtClean="0">
                <a:solidFill>
                  <a:srgbClr val="000000"/>
                </a:solidFill>
              </a:rPr>
              <a:t>S'inspire de la taxonomie utilisée par d'autres partenaires et pays</a:t>
            </a:r>
          </a:p>
          <a:p>
            <a:pPr marL="288925" lvl="1" indent="-174625" fontAlgn="base">
              <a:buSzPct val="100000"/>
              <a:buFont typeface="Arial"/>
              <a:buChar char="•"/>
            </a:pPr>
            <a:r>
              <a:rPr lang="en-US" sz="1600" b="0" i="0" dirty="0" smtClean="0">
                <a:solidFill>
                  <a:srgbClr val="000000"/>
                </a:solidFill>
              </a:rPr>
              <a:t>Remplace les anciens « domaines de prestation des services(DPS) qui étaient appliquées de manière incohérente,  par des «interventions »</a:t>
            </a:r>
          </a:p>
        </p:txBody>
      </p:sp>
      <p:sp>
        <p:nvSpPr>
          <p:cNvPr id="8" name="Rectangle 7"/>
          <p:cNvSpPr/>
          <p:nvPr/>
        </p:nvSpPr>
        <p:spPr>
          <a:xfrm>
            <a:off x="395536" y="1124744"/>
            <a:ext cx="1994068" cy="1080120"/>
          </a:xfrm>
          <a:prstGeom prst="rect">
            <a:avLst/>
          </a:prstGeom>
          <a:solidFill>
            <a:schemeClr val="accent2"/>
          </a:soli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i="0" dirty="0" smtClean="0">
                <a:solidFill>
                  <a:srgbClr val="FFFFFF"/>
                </a:solidFill>
              </a:rPr>
              <a:t>Conformité de la terminologie</a:t>
            </a:r>
          </a:p>
        </p:txBody>
      </p:sp>
      <p:sp>
        <p:nvSpPr>
          <p:cNvPr id="9" name="Rectangle 8"/>
          <p:cNvSpPr/>
          <p:nvPr/>
        </p:nvSpPr>
        <p:spPr>
          <a:xfrm>
            <a:off x="2456079" y="2307967"/>
            <a:ext cx="6364393" cy="981927"/>
          </a:xfrm>
          <a:prstGeom prst="rect">
            <a:avLst/>
          </a:prstGeom>
          <a:solidFill>
            <a:schemeClr val="bg1"/>
          </a:soli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8925" lvl="1" indent="-174625" fontAlgn="base">
              <a:buSzPct val="100000"/>
              <a:buFont typeface="Arial"/>
              <a:buChar char="•"/>
            </a:pPr>
            <a:r>
              <a:rPr lang="en-US" sz="1600" b="0" i="0" dirty="0" smtClean="0">
                <a:solidFill>
                  <a:srgbClr val="000000"/>
                </a:solidFill>
              </a:rPr>
              <a:t>Réduit l'utilisation de plusieurs documents de subvention distincts (budgets, plan GAS, cadre de résultats) élaborés avec peu de liens et examinés en parallèle</a:t>
            </a:r>
          </a:p>
        </p:txBody>
      </p:sp>
      <p:sp>
        <p:nvSpPr>
          <p:cNvPr id="10" name="Rectangle 9"/>
          <p:cNvSpPr/>
          <p:nvPr/>
        </p:nvSpPr>
        <p:spPr>
          <a:xfrm>
            <a:off x="395536" y="2258870"/>
            <a:ext cx="1994068" cy="1080120"/>
          </a:xfrm>
          <a:prstGeom prst="rect">
            <a:avLst/>
          </a:prstGeom>
          <a:solidFill>
            <a:schemeClr val="accent2"/>
          </a:soli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i="0" dirty="0" smtClean="0">
                <a:solidFill>
                  <a:srgbClr val="FFFFFF"/>
                </a:solidFill>
              </a:rPr>
              <a:t>Modèle consolidé</a:t>
            </a:r>
          </a:p>
        </p:txBody>
      </p:sp>
      <p:sp>
        <p:nvSpPr>
          <p:cNvPr id="16" name="Rectangle 15"/>
          <p:cNvSpPr/>
          <p:nvPr/>
        </p:nvSpPr>
        <p:spPr>
          <a:xfrm>
            <a:off x="2456079" y="4167082"/>
            <a:ext cx="6364393" cy="720080"/>
          </a:xfrm>
          <a:prstGeom prst="rect">
            <a:avLst/>
          </a:prstGeom>
          <a:solidFill>
            <a:schemeClr val="bg1"/>
          </a:soli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8925" lvl="1" indent="-174625" fontAlgn="base">
              <a:buSzPct val="100000"/>
              <a:buFont typeface="Arial"/>
              <a:buChar char="•"/>
            </a:pPr>
            <a:r>
              <a:rPr lang="en-US" sz="1600" b="0" i="0" dirty="0" smtClean="0">
                <a:solidFill>
                  <a:srgbClr val="000000"/>
                </a:solidFill>
              </a:rPr>
              <a:t>Évite une budgétisation complexe à l'étape de conception et utilise des estimations de haut niveau</a:t>
            </a:r>
          </a:p>
        </p:txBody>
      </p:sp>
      <p:sp>
        <p:nvSpPr>
          <p:cNvPr id="17" name="Rectangle 16"/>
          <p:cNvSpPr/>
          <p:nvPr/>
        </p:nvSpPr>
        <p:spPr>
          <a:xfrm>
            <a:off x="395536" y="4167082"/>
            <a:ext cx="1994068" cy="720080"/>
          </a:xfrm>
          <a:prstGeom prst="rect">
            <a:avLst/>
          </a:prstGeom>
          <a:solidFill>
            <a:schemeClr val="accent2"/>
          </a:soli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i="0" dirty="0" smtClean="0">
                <a:solidFill>
                  <a:srgbClr val="FFFFFF"/>
                </a:solidFill>
              </a:rPr>
              <a:t>Budget de haut niveau simple</a:t>
            </a:r>
          </a:p>
        </p:txBody>
      </p:sp>
      <p:sp>
        <p:nvSpPr>
          <p:cNvPr id="19" name="Rectangle 18"/>
          <p:cNvSpPr/>
          <p:nvPr/>
        </p:nvSpPr>
        <p:spPr>
          <a:xfrm>
            <a:off x="2456079" y="4941168"/>
            <a:ext cx="6364393" cy="1224136"/>
          </a:xfrm>
          <a:prstGeom prst="rect">
            <a:avLst/>
          </a:prstGeom>
          <a:solidFill>
            <a:schemeClr val="bg1"/>
          </a:soli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8925" lvl="1" indent="-174625" fontAlgn="base">
              <a:buSzPct val="100000"/>
              <a:buFont typeface="Arial"/>
              <a:buChar char="•"/>
            </a:pPr>
            <a:r>
              <a:rPr lang="en-US" sz="1600" b="0" i="0" dirty="0" smtClean="0">
                <a:solidFill>
                  <a:srgbClr val="000000"/>
                </a:solidFill>
              </a:rPr>
              <a:t>Permet la comparaison entre les financements et les résultats au niveau de l'intervention</a:t>
            </a:r>
          </a:p>
          <a:p>
            <a:pPr marL="288925" lvl="1" indent="-174625" fontAlgn="base">
              <a:buSzPct val="100000"/>
              <a:buFont typeface="Arial"/>
              <a:buChar char="•"/>
            </a:pPr>
            <a:r>
              <a:rPr lang="en-US" sz="1600" b="0" i="0" dirty="0" smtClean="0">
                <a:solidFill>
                  <a:srgbClr val="000000"/>
                </a:solidFill>
              </a:rPr>
              <a:t>Assure le suivi des éléments clés du programme en mettant l'accent sur la couverture et l'impact</a:t>
            </a:r>
          </a:p>
        </p:txBody>
      </p:sp>
      <p:sp>
        <p:nvSpPr>
          <p:cNvPr id="20" name="Rectangle 19"/>
          <p:cNvSpPr/>
          <p:nvPr/>
        </p:nvSpPr>
        <p:spPr>
          <a:xfrm>
            <a:off x="395536" y="4941168"/>
            <a:ext cx="1994068" cy="1224136"/>
          </a:xfrm>
          <a:prstGeom prst="rect">
            <a:avLst/>
          </a:prstGeom>
          <a:solidFill>
            <a:schemeClr val="accent2"/>
          </a:soli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i="0" dirty="0" smtClean="0">
                <a:solidFill>
                  <a:srgbClr val="FFFFFF"/>
                </a:solidFill>
              </a:rPr>
              <a:t>Mets l'accent sur la comparaison et le suivi</a:t>
            </a:r>
          </a:p>
        </p:txBody>
      </p:sp>
      <p:sp>
        <p:nvSpPr>
          <p:cNvPr id="15" name="Rectangle 14"/>
          <p:cNvSpPr/>
          <p:nvPr/>
        </p:nvSpPr>
        <p:spPr>
          <a:xfrm>
            <a:off x="2456079" y="3392996"/>
            <a:ext cx="6364393" cy="720080"/>
          </a:xfrm>
          <a:prstGeom prst="rect">
            <a:avLst/>
          </a:prstGeom>
          <a:solidFill>
            <a:schemeClr val="bg1"/>
          </a:soli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8925" lvl="1" indent="-174625" fontAlgn="base">
              <a:buSzPct val="100000"/>
              <a:buFont typeface="Arial"/>
              <a:buChar char="•"/>
            </a:pPr>
            <a:r>
              <a:rPr lang="en-US" sz="1600" b="0" i="0" dirty="0" smtClean="0">
                <a:solidFill>
                  <a:srgbClr val="000000"/>
                </a:solidFill>
              </a:rPr>
              <a:t>Permet la circulation du contenu à partir de la note conceptuelle approuvée jusqu'à l'étape de l'établissement des subventions</a:t>
            </a:r>
          </a:p>
        </p:txBody>
      </p:sp>
      <p:sp>
        <p:nvSpPr>
          <p:cNvPr id="22" name="Rectangle 21"/>
          <p:cNvSpPr/>
          <p:nvPr/>
        </p:nvSpPr>
        <p:spPr>
          <a:xfrm>
            <a:off x="395536" y="3392996"/>
            <a:ext cx="1994068" cy="720080"/>
          </a:xfrm>
          <a:prstGeom prst="rect">
            <a:avLst/>
          </a:prstGeom>
          <a:solidFill>
            <a:schemeClr val="accent2"/>
          </a:soli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i="0" dirty="0" smtClean="0">
                <a:solidFill>
                  <a:srgbClr val="FFFFFF"/>
                </a:solidFill>
              </a:rPr>
              <a:t>Conformité de l'approche</a:t>
            </a:r>
          </a:p>
        </p:txBody>
      </p:sp>
    </p:spTree>
    <p:extLst>
      <p:ext uri="{BB962C8B-B14F-4D97-AF65-F5344CB8AC3E}">
        <p14:creationId xmlns:p14="http://schemas.microsoft.com/office/powerpoint/2010/main" xmlns="" val="4255670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7" name="Object 56" hidden="1"/>
          <p:cNvGraphicFramePr>
            <a:graphicFrameLocks noChangeAspect="1"/>
          </p:cNvGraphicFramePr>
          <p:nvPr/>
        </p:nvGraphicFramePr>
        <p:xfrm>
          <a:off x="1486" y="1631"/>
          <a:ext cx="1465" cy="1587"/>
        </p:xfrm>
        <a:graphic>
          <a:graphicData uri="http://schemas.openxmlformats.org/presentationml/2006/ole">
            <p:oleObj spid="_x0000_s9307" name="think-cell Slide" r:id="rId3" imgW="360" imgH="360" progId="">
              <p:embed/>
            </p:oleObj>
          </a:graphicData>
        </a:graphic>
      </p:graphicFrame>
      <p:sp>
        <p:nvSpPr>
          <p:cNvPr id="2" name="Title 1"/>
          <p:cNvSpPr>
            <a:spLocks noGrp="1"/>
          </p:cNvSpPr>
          <p:nvPr>
            <p:ph type="title"/>
          </p:nvPr>
        </p:nvSpPr>
        <p:spPr/>
        <p:txBody>
          <a:bodyPr/>
          <a:lstStyle/>
          <a:p>
            <a:r>
              <a:rPr lang="en-US" sz="3200" b="1" i="0" dirty="0" smtClean="0">
                <a:solidFill>
                  <a:srgbClr val="000000"/>
                </a:solidFill>
              </a:rPr>
              <a:t>Approche et structure modulaire du document-type modulaire</a:t>
            </a:r>
          </a:p>
        </p:txBody>
      </p:sp>
      <p:sp>
        <p:nvSpPr>
          <p:cNvPr id="4" name="Rectangle 3"/>
          <p:cNvSpPr/>
          <p:nvPr/>
        </p:nvSpPr>
        <p:spPr>
          <a:xfrm>
            <a:off x="185050" y="1196739"/>
            <a:ext cx="1661665" cy="576064"/>
          </a:xfrm>
          <a:prstGeom prst="rect">
            <a:avLst/>
          </a:prstGeom>
          <a:solidFill>
            <a:schemeClr val="accent2"/>
          </a:solidFill>
          <a:ln w="6350">
            <a:solidFill>
              <a:srgbClr val="33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i="0" dirty="0" smtClean="0">
                <a:solidFill>
                  <a:srgbClr val="FFFFFF"/>
                </a:solidFill>
              </a:rPr>
              <a:t>Composante</a:t>
            </a:r>
          </a:p>
        </p:txBody>
      </p:sp>
      <p:sp>
        <p:nvSpPr>
          <p:cNvPr id="76" name="Rectangle 75"/>
          <p:cNvSpPr/>
          <p:nvPr/>
        </p:nvSpPr>
        <p:spPr>
          <a:xfrm>
            <a:off x="1565731" y="1196739"/>
            <a:ext cx="3294301" cy="576064"/>
          </a:xfrm>
          <a:prstGeom prst="rect">
            <a:avLst/>
          </a:prstGeom>
          <a:noFill/>
          <a:ln w="6350">
            <a:solidFill>
              <a:srgbClr val="33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0" i="1" dirty="0" smtClean="0">
                <a:solidFill>
                  <a:srgbClr val="000000"/>
                </a:solidFill>
              </a:rPr>
              <a:t>VIH/sida, TB, paludisme, TB/VIH, RSS</a:t>
            </a:r>
          </a:p>
        </p:txBody>
      </p:sp>
      <p:sp>
        <p:nvSpPr>
          <p:cNvPr id="41" name="FlowTriangle"/>
          <p:cNvSpPr>
            <a:spLocks noChangeArrowheads="1"/>
          </p:cNvSpPr>
          <p:nvPr/>
        </p:nvSpPr>
        <p:spPr bwMode="gray">
          <a:xfrm rot="5400000">
            <a:off x="599053" y="3629837"/>
            <a:ext cx="1944000" cy="246185"/>
          </a:xfrm>
          <a:prstGeom prst="triangle">
            <a:avLst>
              <a:gd name="adj" fmla="val 50000"/>
            </a:avLst>
          </a:prstGeom>
          <a:solidFill>
            <a:srgbClr val="B2B2B2"/>
          </a:solidFill>
          <a:ln w="9525" algn="ctr">
            <a:solidFill>
              <a:srgbClr val="B2B2B2"/>
            </a:solidFill>
            <a:miter lim="800000"/>
            <a:headEnd/>
            <a:tailEnd/>
          </a:ln>
        </p:spPr>
        <p:txBody>
          <a:bodyPr rot="10800000" vert="eaVert" wrap="none" anchor="ctr"/>
          <a:lstStyle/>
          <a:p>
            <a:pPr algn="ctr"/>
            <a:endParaRPr lang="en-GB" b="1" dirty="0">
              <a:solidFill>
                <a:srgbClr val="000000"/>
              </a:solidFill>
              <a:cs typeface="Arial" pitchFamily="34" charset="0"/>
            </a:endParaRPr>
          </a:p>
        </p:txBody>
      </p:sp>
      <p:sp>
        <p:nvSpPr>
          <p:cNvPr id="43" name="Rectangle 42"/>
          <p:cNvSpPr/>
          <p:nvPr/>
        </p:nvSpPr>
        <p:spPr>
          <a:xfrm>
            <a:off x="310881" y="3356992"/>
            <a:ext cx="878311" cy="432047"/>
          </a:xfrm>
          <a:prstGeom prst="rect">
            <a:avLst/>
          </a:prstGeom>
          <a:solidFill>
            <a:schemeClr val="accent3">
              <a:lumMod val="60000"/>
              <a:lumOff val="40000"/>
            </a:schemeClr>
          </a:solidFill>
          <a:ln w="6350">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i="0" dirty="0" smtClean="0">
                <a:solidFill>
                  <a:srgbClr val="000000"/>
                </a:solidFill>
              </a:rPr>
              <a:t>Buts</a:t>
            </a:r>
          </a:p>
        </p:txBody>
      </p:sp>
      <p:sp>
        <p:nvSpPr>
          <p:cNvPr id="47" name="Rectangle 46"/>
          <p:cNvSpPr/>
          <p:nvPr/>
        </p:nvSpPr>
        <p:spPr>
          <a:xfrm>
            <a:off x="1780099" y="3356992"/>
            <a:ext cx="1395847" cy="432047"/>
          </a:xfrm>
          <a:prstGeom prst="rect">
            <a:avLst/>
          </a:prstGeom>
          <a:solidFill>
            <a:schemeClr val="accent3">
              <a:lumMod val="60000"/>
              <a:lumOff val="40000"/>
            </a:schemeClr>
          </a:solidFill>
          <a:ln w="6350">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i="0" dirty="0" smtClean="0">
                <a:solidFill>
                  <a:srgbClr val="000000"/>
                </a:solidFill>
              </a:rPr>
              <a:t>Objectifs</a:t>
            </a:r>
          </a:p>
        </p:txBody>
      </p:sp>
      <p:sp>
        <p:nvSpPr>
          <p:cNvPr id="49" name="FlowTriangle"/>
          <p:cNvSpPr>
            <a:spLocks noChangeArrowheads="1"/>
          </p:cNvSpPr>
          <p:nvPr/>
        </p:nvSpPr>
        <p:spPr bwMode="gray">
          <a:xfrm rot="5400000">
            <a:off x="2393714" y="3629837"/>
            <a:ext cx="1944000" cy="246185"/>
          </a:xfrm>
          <a:prstGeom prst="triangle">
            <a:avLst>
              <a:gd name="adj" fmla="val 50000"/>
            </a:avLst>
          </a:prstGeom>
          <a:solidFill>
            <a:srgbClr val="B2B2B2"/>
          </a:solidFill>
          <a:ln w="9525" algn="ctr">
            <a:solidFill>
              <a:srgbClr val="B2B2B2"/>
            </a:solidFill>
            <a:miter lim="800000"/>
            <a:headEnd/>
            <a:tailEnd/>
          </a:ln>
        </p:spPr>
        <p:txBody>
          <a:bodyPr rot="10800000" vert="eaVert" wrap="none" anchor="ctr"/>
          <a:lstStyle/>
          <a:p>
            <a:pPr algn="ctr"/>
            <a:endParaRPr lang="en-GB" b="1" dirty="0">
              <a:solidFill>
                <a:srgbClr val="000000"/>
              </a:solidFill>
              <a:cs typeface="Arial" pitchFamily="34" charset="0"/>
            </a:endParaRPr>
          </a:p>
        </p:txBody>
      </p:sp>
      <p:grpSp>
        <p:nvGrpSpPr>
          <p:cNvPr id="55" name="Group 25"/>
          <p:cNvGrpSpPr/>
          <p:nvPr/>
        </p:nvGrpSpPr>
        <p:grpSpPr>
          <a:xfrm>
            <a:off x="5436101" y="1556792"/>
            <a:ext cx="1794661" cy="1008112"/>
            <a:chOff x="6321150" y="2924944"/>
            <a:chExt cx="1728193" cy="1008112"/>
          </a:xfrm>
          <a:solidFill>
            <a:schemeClr val="accent4">
              <a:lumMod val="20000"/>
              <a:lumOff val="80000"/>
            </a:schemeClr>
          </a:solidFill>
        </p:grpSpPr>
        <p:sp>
          <p:nvSpPr>
            <p:cNvPr id="56" name="Rectangle 55"/>
            <p:cNvSpPr/>
            <p:nvPr/>
          </p:nvSpPr>
          <p:spPr>
            <a:xfrm>
              <a:off x="6321150" y="2924944"/>
              <a:ext cx="1728192" cy="288032"/>
            </a:xfrm>
            <a:prstGeom prst="rect">
              <a:avLst/>
            </a:prstGeom>
            <a:grpFill/>
            <a:ln w="63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00" b="1" i="0" dirty="0" smtClean="0">
                  <a:solidFill>
                    <a:srgbClr val="000000"/>
                  </a:solidFill>
                </a:rPr>
                <a:t>Intervention 1A</a:t>
              </a:r>
            </a:p>
          </p:txBody>
        </p:sp>
        <p:sp>
          <p:nvSpPr>
            <p:cNvPr id="58" name="Rectangle 57"/>
            <p:cNvSpPr/>
            <p:nvPr/>
          </p:nvSpPr>
          <p:spPr>
            <a:xfrm>
              <a:off x="6321152" y="3284984"/>
              <a:ext cx="1728191" cy="288032"/>
            </a:xfrm>
            <a:prstGeom prst="rect">
              <a:avLst/>
            </a:prstGeom>
            <a:grpFill/>
            <a:ln w="63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00" b="1" i="0" dirty="0" smtClean="0">
                  <a:solidFill>
                    <a:srgbClr val="000000"/>
                  </a:solidFill>
                </a:rPr>
                <a:t>Intervention 1B</a:t>
              </a:r>
            </a:p>
          </p:txBody>
        </p:sp>
        <p:sp>
          <p:nvSpPr>
            <p:cNvPr id="59" name="Rectangle 58"/>
            <p:cNvSpPr/>
            <p:nvPr/>
          </p:nvSpPr>
          <p:spPr>
            <a:xfrm>
              <a:off x="6321152" y="3645024"/>
              <a:ext cx="1728191" cy="288032"/>
            </a:xfrm>
            <a:prstGeom prst="rect">
              <a:avLst/>
            </a:prstGeom>
            <a:grpFill/>
            <a:ln w="63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00" b="1" i="0" dirty="0" smtClean="0">
                  <a:solidFill>
                    <a:srgbClr val="000000"/>
                  </a:solidFill>
                </a:rPr>
                <a:t>Intervention 1C</a:t>
              </a:r>
            </a:p>
          </p:txBody>
        </p:sp>
      </p:grpSp>
      <p:grpSp>
        <p:nvGrpSpPr>
          <p:cNvPr id="61" name="Group 26"/>
          <p:cNvGrpSpPr/>
          <p:nvPr/>
        </p:nvGrpSpPr>
        <p:grpSpPr>
          <a:xfrm>
            <a:off x="5436097" y="3356992"/>
            <a:ext cx="1794660" cy="1368152"/>
            <a:chOff x="6321152" y="4149080"/>
            <a:chExt cx="1728192" cy="1368152"/>
          </a:xfrm>
          <a:solidFill>
            <a:schemeClr val="accent4">
              <a:lumMod val="20000"/>
              <a:lumOff val="80000"/>
            </a:schemeClr>
          </a:solidFill>
        </p:grpSpPr>
        <p:sp>
          <p:nvSpPr>
            <p:cNvPr id="62" name="Rectangle 61"/>
            <p:cNvSpPr/>
            <p:nvPr/>
          </p:nvSpPr>
          <p:spPr>
            <a:xfrm>
              <a:off x="6321152" y="4149080"/>
              <a:ext cx="1728192" cy="288032"/>
            </a:xfrm>
            <a:prstGeom prst="rect">
              <a:avLst/>
            </a:prstGeom>
            <a:grpFill/>
            <a:ln w="63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00" b="1" i="0" dirty="0" smtClean="0">
                  <a:solidFill>
                    <a:srgbClr val="000000"/>
                  </a:solidFill>
                </a:rPr>
                <a:t>Intervention 2A</a:t>
              </a:r>
            </a:p>
          </p:txBody>
        </p:sp>
        <p:sp>
          <p:nvSpPr>
            <p:cNvPr id="64" name="Rectangle 63"/>
            <p:cNvSpPr/>
            <p:nvPr/>
          </p:nvSpPr>
          <p:spPr>
            <a:xfrm>
              <a:off x="6321152" y="4509120"/>
              <a:ext cx="1728191" cy="288032"/>
            </a:xfrm>
            <a:prstGeom prst="rect">
              <a:avLst/>
            </a:prstGeom>
            <a:grpFill/>
            <a:ln w="63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00" b="1" i="0" dirty="0" smtClean="0">
                  <a:solidFill>
                    <a:srgbClr val="000000"/>
                  </a:solidFill>
                </a:rPr>
                <a:t>Intervention 2B</a:t>
              </a:r>
            </a:p>
          </p:txBody>
        </p:sp>
        <p:sp>
          <p:nvSpPr>
            <p:cNvPr id="65" name="Rectangle 64"/>
            <p:cNvSpPr/>
            <p:nvPr/>
          </p:nvSpPr>
          <p:spPr>
            <a:xfrm>
              <a:off x="6321152" y="4869160"/>
              <a:ext cx="1728191" cy="288032"/>
            </a:xfrm>
            <a:prstGeom prst="rect">
              <a:avLst/>
            </a:prstGeom>
            <a:grpFill/>
            <a:ln w="63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00" b="1" i="0" dirty="0" smtClean="0">
                  <a:solidFill>
                    <a:srgbClr val="000000"/>
                  </a:solidFill>
                </a:rPr>
                <a:t>Intervention 2C</a:t>
              </a:r>
            </a:p>
          </p:txBody>
        </p:sp>
        <p:sp>
          <p:nvSpPr>
            <p:cNvPr id="67" name="Rectangle 66"/>
            <p:cNvSpPr/>
            <p:nvPr/>
          </p:nvSpPr>
          <p:spPr>
            <a:xfrm>
              <a:off x="6321152" y="5229200"/>
              <a:ext cx="1728191" cy="288032"/>
            </a:xfrm>
            <a:prstGeom prst="rect">
              <a:avLst/>
            </a:prstGeom>
            <a:grpFill/>
            <a:ln w="63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00" b="1" i="0" dirty="0" smtClean="0">
                  <a:solidFill>
                    <a:srgbClr val="000000"/>
                  </a:solidFill>
                </a:rPr>
                <a:t>Intervention 2D</a:t>
              </a:r>
            </a:p>
          </p:txBody>
        </p:sp>
      </p:grpSp>
      <p:cxnSp>
        <p:nvCxnSpPr>
          <p:cNvPr id="68" name="Elbow Connector 67"/>
          <p:cNvCxnSpPr/>
          <p:nvPr/>
        </p:nvCxnSpPr>
        <p:spPr>
          <a:xfrm rot="5400000" flipH="1" flipV="1">
            <a:off x="2741336" y="3099425"/>
            <a:ext cx="1944217" cy="299112"/>
          </a:xfrm>
          <a:prstGeom prst="bentConnector2">
            <a:avLst/>
          </a:prstGeom>
          <a:ln>
            <a:solidFill>
              <a:srgbClr val="3366CC"/>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70" name="Elbow Connector 69"/>
          <p:cNvCxnSpPr/>
          <p:nvPr/>
        </p:nvCxnSpPr>
        <p:spPr>
          <a:xfrm rot="5400000" flipH="1" flipV="1">
            <a:off x="3497418" y="4071535"/>
            <a:ext cx="432051" cy="299111"/>
          </a:xfrm>
          <a:prstGeom prst="bentConnector2">
            <a:avLst/>
          </a:prstGeom>
          <a:ln>
            <a:solidFill>
              <a:srgbClr val="3366CC"/>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71" name="Elbow Connector 70"/>
          <p:cNvCxnSpPr/>
          <p:nvPr/>
        </p:nvCxnSpPr>
        <p:spPr>
          <a:xfrm rot="16200000" flipH="1">
            <a:off x="2921356" y="4863665"/>
            <a:ext cx="1584174" cy="299109"/>
          </a:xfrm>
          <a:prstGeom prst="bentConnector2">
            <a:avLst/>
          </a:prstGeom>
          <a:ln>
            <a:solidFill>
              <a:srgbClr val="3366CC"/>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73" name="Elbow Connector 72"/>
          <p:cNvCxnSpPr>
            <a:endCxn id="56" idx="1"/>
          </p:cNvCxnSpPr>
          <p:nvPr/>
        </p:nvCxnSpPr>
        <p:spPr>
          <a:xfrm rot="5400000" flipH="1" flipV="1">
            <a:off x="4915426" y="1756197"/>
            <a:ext cx="576064" cy="465286"/>
          </a:xfrm>
          <a:prstGeom prst="bentConnector2">
            <a:avLst/>
          </a:prstGeom>
          <a:ln>
            <a:solidFill>
              <a:srgbClr val="3366CC"/>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74" name="Elbow Connector 73"/>
          <p:cNvCxnSpPr>
            <a:endCxn id="58" idx="1"/>
          </p:cNvCxnSpPr>
          <p:nvPr/>
        </p:nvCxnSpPr>
        <p:spPr>
          <a:xfrm flipV="1">
            <a:off x="4970815" y="2060848"/>
            <a:ext cx="465288" cy="216024"/>
          </a:xfrm>
          <a:prstGeom prst="bentConnector3">
            <a:avLst>
              <a:gd name="adj1" fmla="val 50000"/>
            </a:avLst>
          </a:prstGeom>
          <a:ln>
            <a:solidFill>
              <a:srgbClr val="3366CC"/>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75" name="Elbow Connector 74"/>
          <p:cNvCxnSpPr>
            <a:endCxn id="59" idx="1"/>
          </p:cNvCxnSpPr>
          <p:nvPr/>
        </p:nvCxnSpPr>
        <p:spPr>
          <a:xfrm>
            <a:off x="4970815" y="2276872"/>
            <a:ext cx="465288" cy="144016"/>
          </a:xfrm>
          <a:prstGeom prst="bentConnector3">
            <a:avLst>
              <a:gd name="adj1" fmla="val 50000"/>
            </a:avLst>
          </a:prstGeom>
          <a:ln>
            <a:solidFill>
              <a:srgbClr val="3366CC"/>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77" name="Elbow Connector 76"/>
          <p:cNvCxnSpPr>
            <a:endCxn id="62" idx="1"/>
          </p:cNvCxnSpPr>
          <p:nvPr/>
        </p:nvCxnSpPr>
        <p:spPr>
          <a:xfrm rot="5400000" flipH="1" flipV="1">
            <a:off x="4951428" y="3520395"/>
            <a:ext cx="504056" cy="465282"/>
          </a:xfrm>
          <a:prstGeom prst="bentConnector2">
            <a:avLst/>
          </a:prstGeom>
          <a:ln>
            <a:solidFill>
              <a:srgbClr val="3366CC"/>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79" name="Elbow Connector 78"/>
          <p:cNvCxnSpPr>
            <a:endCxn id="64" idx="1"/>
          </p:cNvCxnSpPr>
          <p:nvPr/>
        </p:nvCxnSpPr>
        <p:spPr>
          <a:xfrm flipV="1">
            <a:off x="4970815" y="3861048"/>
            <a:ext cx="465282" cy="144016"/>
          </a:xfrm>
          <a:prstGeom prst="bentConnector3">
            <a:avLst>
              <a:gd name="adj1" fmla="val 50000"/>
            </a:avLst>
          </a:prstGeom>
          <a:ln>
            <a:solidFill>
              <a:srgbClr val="3366CC"/>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0" name="Elbow Connector 79"/>
          <p:cNvCxnSpPr>
            <a:endCxn id="65" idx="1"/>
          </p:cNvCxnSpPr>
          <p:nvPr/>
        </p:nvCxnSpPr>
        <p:spPr>
          <a:xfrm>
            <a:off x="4970815" y="4005064"/>
            <a:ext cx="465282" cy="216024"/>
          </a:xfrm>
          <a:prstGeom prst="bentConnector3">
            <a:avLst>
              <a:gd name="adj1" fmla="val 50000"/>
            </a:avLst>
          </a:prstGeom>
          <a:ln>
            <a:solidFill>
              <a:srgbClr val="3366CC"/>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1" name="Elbow Connector 80"/>
          <p:cNvCxnSpPr>
            <a:endCxn id="67" idx="1"/>
          </p:cNvCxnSpPr>
          <p:nvPr/>
        </p:nvCxnSpPr>
        <p:spPr>
          <a:xfrm rot="16200000" flipH="1">
            <a:off x="4915424" y="4060455"/>
            <a:ext cx="576064" cy="465282"/>
          </a:xfrm>
          <a:prstGeom prst="bentConnector2">
            <a:avLst/>
          </a:prstGeom>
          <a:ln>
            <a:solidFill>
              <a:srgbClr val="3366CC"/>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2" name="Elbow Connector 81"/>
          <p:cNvCxnSpPr/>
          <p:nvPr/>
        </p:nvCxnSpPr>
        <p:spPr>
          <a:xfrm flipV="1">
            <a:off x="4970815" y="5661248"/>
            <a:ext cx="465282" cy="144016"/>
          </a:xfrm>
          <a:prstGeom prst="bentConnector3">
            <a:avLst>
              <a:gd name="adj1" fmla="val 50000"/>
            </a:avLst>
          </a:prstGeom>
          <a:ln>
            <a:solidFill>
              <a:srgbClr val="3366CC"/>
            </a:solidFill>
            <a:prstDash val="lgDash"/>
            <a:tailEnd type="triangle" w="med" len="med"/>
          </a:ln>
        </p:spPr>
        <p:style>
          <a:lnRef idx="1">
            <a:schemeClr val="accent1"/>
          </a:lnRef>
          <a:fillRef idx="0">
            <a:schemeClr val="accent1"/>
          </a:fillRef>
          <a:effectRef idx="0">
            <a:schemeClr val="accent1"/>
          </a:effectRef>
          <a:fontRef idx="minor">
            <a:schemeClr val="tx1"/>
          </a:fontRef>
        </p:style>
      </p:cxnSp>
      <p:cxnSp>
        <p:nvCxnSpPr>
          <p:cNvPr id="83" name="Elbow Connector 82"/>
          <p:cNvCxnSpPr/>
          <p:nvPr/>
        </p:nvCxnSpPr>
        <p:spPr>
          <a:xfrm>
            <a:off x="4970815" y="5805264"/>
            <a:ext cx="465282" cy="216024"/>
          </a:xfrm>
          <a:prstGeom prst="bentConnector3">
            <a:avLst>
              <a:gd name="adj1" fmla="val 50000"/>
            </a:avLst>
          </a:prstGeom>
          <a:ln>
            <a:solidFill>
              <a:srgbClr val="3366CC"/>
            </a:solidFill>
            <a:prstDash val="lgDash"/>
            <a:tailEnd type="triangle" w="med" len="med"/>
          </a:ln>
        </p:spPr>
        <p:style>
          <a:lnRef idx="1">
            <a:schemeClr val="accent1"/>
          </a:lnRef>
          <a:fillRef idx="0">
            <a:schemeClr val="accent1"/>
          </a:fillRef>
          <a:effectRef idx="0">
            <a:schemeClr val="accent1"/>
          </a:effectRef>
          <a:fontRef idx="minor">
            <a:schemeClr val="tx1"/>
          </a:fontRef>
        </p:style>
      </p:cxnSp>
      <p:sp>
        <p:nvSpPr>
          <p:cNvPr id="85" name="Right Brace 84"/>
          <p:cNvSpPr/>
          <p:nvPr/>
        </p:nvSpPr>
        <p:spPr>
          <a:xfrm>
            <a:off x="7092280" y="1412776"/>
            <a:ext cx="398814" cy="4752528"/>
          </a:xfrm>
          <a:prstGeom prst="rightBrace">
            <a:avLst/>
          </a:prstGeom>
          <a:ln>
            <a:solidFill>
              <a:srgbClr val="80808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000000"/>
              </a:solidFill>
            </a:endParaRPr>
          </a:p>
        </p:txBody>
      </p:sp>
      <p:sp>
        <p:nvSpPr>
          <p:cNvPr id="86" name="Rectangle 85"/>
          <p:cNvSpPr/>
          <p:nvPr/>
        </p:nvSpPr>
        <p:spPr>
          <a:xfrm>
            <a:off x="7461097" y="3140968"/>
            <a:ext cx="1719415" cy="144016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fontAlgn="base">
              <a:buClr>
                <a:srgbClr val="177B57"/>
              </a:buClr>
              <a:buSzPct val="100000"/>
              <a:buFont typeface="Arial"/>
              <a:buChar char="•"/>
            </a:pPr>
            <a:r>
              <a:rPr lang="en-US" sz="1800" b="0" i="0" dirty="0" smtClean="0">
                <a:solidFill>
                  <a:srgbClr val="000000"/>
                </a:solidFill>
              </a:rPr>
              <a:t>Description des activités</a:t>
            </a:r>
          </a:p>
          <a:p>
            <a:pPr marL="171450" indent="-171450" fontAlgn="base">
              <a:buClr>
                <a:srgbClr val="177B57"/>
              </a:buClr>
              <a:buSzPct val="100000"/>
              <a:buFont typeface="Arial"/>
              <a:buChar char="•"/>
            </a:pPr>
            <a:r>
              <a:rPr lang="en-US" sz="1800" b="0" i="0" dirty="0" smtClean="0">
                <a:solidFill>
                  <a:srgbClr val="000000"/>
                </a:solidFill>
              </a:rPr>
              <a:t>RP responsable </a:t>
            </a:r>
          </a:p>
          <a:p>
            <a:pPr marL="171450" indent="-171450" fontAlgn="base">
              <a:buClr>
                <a:srgbClr val="177B57"/>
              </a:buClr>
              <a:buSzPct val="100000"/>
              <a:buFont typeface="Arial"/>
              <a:buChar char="•"/>
            </a:pPr>
            <a:r>
              <a:rPr lang="en-US" sz="1800" b="0" i="0" dirty="0" smtClean="0">
                <a:solidFill>
                  <a:srgbClr val="000000"/>
                </a:solidFill>
              </a:rPr>
              <a:t>Budget</a:t>
            </a:r>
          </a:p>
        </p:txBody>
      </p:sp>
      <p:sp>
        <p:nvSpPr>
          <p:cNvPr id="93" name="Rectangle 92"/>
          <p:cNvSpPr/>
          <p:nvPr/>
        </p:nvSpPr>
        <p:spPr>
          <a:xfrm>
            <a:off x="57781" y="4221088"/>
            <a:ext cx="1507949" cy="648072"/>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i="1" dirty="0" smtClean="0">
                <a:solidFill>
                  <a:srgbClr val="000000"/>
                </a:solidFill>
              </a:rPr>
              <a:t>Indicateurs d'impact</a:t>
            </a:r>
          </a:p>
        </p:txBody>
      </p:sp>
      <p:sp>
        <p:nvSpPr>
          <p:cNvPr id="94" name="Rectangle 93"/>
          <p:cNvSpPr/>
          <p:nvPr/>
        </p:nvSpPr>
        <p:spPr>
          <a:xfrm>
            <a:off x="1713843" y="4221088"/>
            <a:ext cx="1528778" cy="648072"/>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i="1" dirty="0" smtClean="0">
                <a:solidFill>
                  <a:srgbClr val="000000"/>
                </a:solidFill>
              </a:rPr>
              <a:t>Indicateurs de résultats</a:t>
            </a:r>
          </a:p>
        </p:txBody>
      </p:sp>
      <p:cxnSp>
        <p:nvCxnSpPr>
          <p:cNvPr id="95" name="Straight Arrow Connector 94"/>
          <p:cNvCxnSpPr>
            <a:stCxn id="43" idx="2"/>
            <a:endCxn id="93" idx="0"/>
          </p:cNvCxnSpPr>
          <p:nvPr/>
        </p:nvCxnSpPr>
        <p:spPr>
          <a:xfrm>
            <a:off x="750037" y="3789039"/>
            <a:ext cx="61719" cy="432049"/>
          </a:xfrm>
          <a:prstGeom prst="straightConnector1">
            <a:avLst/>
          </a:prstGeom>
          <a:ln>
            <a:solidFill>
              <a:srgbClr val="808080"/>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98" name="Straight Arrow Connector 97"/>
          <p:cNvCxnSpPr>
            <a:stCxn id="47" idx="2"/>
          </p:cNvCxnSpPr>
          <p:nvPr/>
        </p:nvCxnSpPr>
        <p:spPr>
          <a:xfrm>
            <a:off x="2478023" y="3789039"/>
            <a:ext cx="0" cy="432093"/>
          </a:xfrm>
          <a:prstGeom prst="straightConnector1">
            <a:avLst/>
          </a:prstGeom>
          <a:ln>
            <a:solidFill>
              <a:srgbClr val="808080"/>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3779912" y="2924944"/>
            <a:ext cx="1362613" cy="648072"/>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0" i="1" dirty="0" smtClean="0">
                <a:solidFill>
                  <a:srgbClr val="000000"/>
                </a:solidFill>
              </a:rPr>
              <a:t>Indicateur de couverture/produits</a:t>
            </a:r>
          </a:p>
        </p:txBody>
      </p:sp>
      <p:cxnSp>
        <p:nvCxnSpPr>
          <p:cNvPr id="42" name="Straight Arrow Connector 41"/>
          <p:cNvCxnSpPr>
            <a:stCxn id="50" idx="2"/>
          </p:cNvCxnSpPr>
          <p:nvPr/>
        </p:nvCxnSpPr>
        <p:spPr>
          <a:xfrm>
            <a:off x="4469912" y="2492896"/>
            <a:ext cx="0" cy="288033"/>
          </a:xfrm>
          <a:prstGeom prst="straightConnector1">
            <a:avLst/>
          </a:prstGeom>
          <a:ln>
            <a:solidFill>
              <a:srgbClr val="808080"/>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46" name="Rectangle 45"/>
          <p:cNvSpPr/>
          <p:nvPr/>
        </p:nvSpPr>
        <p:spPr>
          <a:xfrm>
            <a:off x="3779913" y="4653136"/>
            <a:ext cx="1362612" cy="648072"/>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0" i="1" dirty="0" smtClean="0">
                <a:solidFill>
                  <a:srgbClr val="000000"/>
                </a:solidFill>
              </a:rPr>
              <a:t>Indicateur de couverture/produits</a:t>
            </a:r>
          </a:p>
        </p:txBody>
      </p:sp>
      <p:cxnSp>
        <p:nvCxnSpPr>
          <p:cNvPr id="48" name="Straight Arrow Connector 47"/>
          <p:cNvCxnSpPr>
            <a:stCxn id="52" idx="2"/>
          </p:cNvCxnSpPr>
          <p:nvPr/>
        </p:nvCxnSpPr>
        <p:spPr>
          <a:xfrm flipH="1">
            <a:off x="4461219" y="4221088"/>
            <a:ext cx="8693" cy="324036"/>
          </a:xfrm>
          <a:prstGeom prst="straightConnector1">
            <a:avLst/>
          </a:prstGeom>
          <a:ln>
            <a:solidFill>
              <a:srgbClr val="808080"/>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53" name="Rectangle 52"/>
          <p:cNvSpPr/>
          <p:nvPr/>
        </p:nvSpPr>
        <p:spPr>
          <a:xfrm>
            <a:off x="3863001" y="5589240"/>
            <a:ext cx="1240752" cy="432048"/>
          </a:xfrm>
          <a:prstGeom prst="rect">
            <a:avLst/>
          </a:prstGeom>
          <a:solidFill>
            <a:schemeClr val="accent2">
              <a:lumMod val="20000"/>
              <a:lumOff val="80000"/>
            </a:schemeClr>
          </a:solidFill>
          <a:ln w="63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00" b="1" i="0" dirty="0" smtClean="0">
                <a:solidFill>
                  <a:srgbClr val="000000"/>
                </a:solidFill>
              </a:rPr>
              <a:t>Module 3</a:t>
            </a:r>
          </a:p>
        </p:txBody>
      </p:sp>
      <p:cxnSp>
        <p:nvCxnSpPr>
          <p:cNvPr id="44" name="Straight Arrow Connector 43"/>
          <p:cNvCxnSpPr/>
          <p:nvPr/>
        </p:nvCxnSpPr>
        <p:spPr>
          <a:xfrm flipH="1">
            <a:off x="4505537" y="6021288"/>
            <a:ext cx="1" cy="288032"/>
          </a:xfrm>
          <a:prstGeom prst="straightConnector1">
            <a:avLst/>
          </a:prstGeom>
          <a:ln>
            <a:solidFill>
              <a:srgbClr val="808080"/>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45" name="Oval 2"/>
          <p:cNvSpPr>
            <a:spLocks noChangeAspect="1" noChangeArrowheads="1"/>
          </p:cNvSpPr>
          <p:nvPr/>
        </p:nvSpPr>
        <p:spPr bwMode="gray">
          <a:xfrm>
            <a:off x="57781" y="1052736"/>
            <a:ext cx="265747" cy="287893"/>
          </a:xfrm>
          <a:prstGeom prst="ellipse">
            <a:avLst/>
          </a:prstGeom>
          <a:solidFill>
            <a:srgbClr val="FFAA22"/>
          </a:solidFill>
          <a:ln w="9525" algn="ctr">
            <a:solidFill>
              <a:schemeClr val="tx1"/>
            </a:solidFill>
            <a:round/>
            <a:headEnd/>
            <a:tailEnd/>
          </a:ln>
        </p:spPr>
        <p:txBody>
          <a:bodyPr wrap="none" lIns="0" tIns="0" rIns="0" bIns="0" anchor="ctr"/>
          <a:lstStyle/>
          <a:p>
            <a:pPr algn="ctr" fontAlgn="base"/>
            <a:r>
              <a:rPr lang="en-US" b="1" dirty="0">
                <a:solidFill>
                  <a:srgbClr val="000000"/>
                </a:solidFill>
              </a:rPr>
              <a:t>1</a:t>
            </a:r>
          </a:p>
        </p:txBody>
      </p:sp>
      <p:sp>
        <p:nvSpPr>
          <p:cNvPr id="51" name="Oval 2"/>
          <p:cNvSpPr>
            <a:spLocks noChangeAspect="1" noChangeArrowheads="1"/>
          </p:cNvSpPr>
          <p:nvPr/>
        </p:nvSpPr>
        <p:spPr bwMode="gray">
          <a:xfrm>
            <a:off x="185186" y="3212989"/>
            <a:ext cx="265747" cy="287893"/>
          </a:xfrm>
          <a:prstGeom prst="ellipse">
            <a:avLst/>
          </a:prstGeom>
          <a:solidFill>
            <a:srgbClr val="FFAA22"/>
          </a:solidFill>
          <a:ln w="9525" algn="ctr">
            <a:solidFill>
              <a:schemeClr val="tx1"/>
            </a:solidFill>
            <a:round/>
            <a:headEnd/>
            <a:tailEnd/>
          </a:ln>
        </p:spPr>
        <p:txBody>
          <a:bodyPr wrap="none" lIns="0" tIns="0" rIns="0" bIns="0" anchor="ctr"/>
          <a:lstStyle/>
          <a:p>
            <a:pPr algn="ctr" fontAlgn="base"/>
            <a:r>
              <a:rPr lang="en-US" b="1" dirty="0">
                <a:solidFill>
                  <a:srgbClr val="000000"/>
                </a:solidFill>
              </a:rPr>
              <a:t>2</a:t>
            </a:r>
          </a:p>
        </p:txBody>
      </p:sp>
      <p:sp>
        <p:nvSpPr>
          <p:cNvPr id="54" name="Oval 2"/>
          <p:cNvSpPr>
            <a:spLocks noChangeAspect="1" noChangeArrowheads="1"/>
          </p:cNvSpPr>
          <p:nvPr/>
        </p:nvSpPr>
        <p:spPr bwMode="gray">
          <a:xfrm>
            <a:off x="1713843" y="3212989"/>
            <a:ext cx="265747" cy="287893"/>
          </a:xfrm>
          <a:prstGeom prst="ellipse">
            <a:avLst/>
          </a:prstGeom>
          <a:solidFill>
            <a:srgbClr val="FFAA22"/>
          </a:solidFill>
          <a:ln w="9525" algn="ctr">
            <a:solidFill>
              <a:schemeClr val="tx1"/>
            </a:solidFill>
            <a:round/>
            <a:headEnd/>
            <a:tailEnd/>
          </a:ln>
        </p:spPr>
        <p:txBody>
          <a:bodyPr wrap="none" lIns="0" tIns="0" rIns="0" bIns="0" anchor="ctr"/>
          <a:lstStyle/>
          <a:p>
            <a:pPr algn="ctr" fontAlgn="base"/>
            <a:r>
              <a:rPr lang="en-US" b="1" dirty="0">
                <a:solidFill>
                  <a:srgbClr val="000000"/>
                </a:solidFill>
              </a:rPr>
              <a:t>3</a:t>
            </a:r>
          </a:p>
        </p:txBody>
      </p:sp>
      <p:sp>
        <p:nvSpPr>
          <p:cNvPr id="63" name="Oval 2"/>
          <p:cNvSpPr>
            <a:spLocks noChangeAspect="1" noChangeArrowheads="1"/>
          </p:cNvSpPr>
          <p:nvPr/>
        </p:nvSpPr>
        <p:spPr bwMode="gray">
          <a:xfrm>
            <a:off x="5303165" y="1340781"/>
            <a:ext cx="265747" cy="287893"/>
          </a:xfrm>
          <a:prstGeom prst="ellipse">
            <a:avLst/>
          </a:prstGeom>
          <a:solidFill>
            <a:srgbClr val="FFAA22"/>
          </a:solidFill>
          <a:ln w="9525" algn="ctr">
            <a:solidFill>
              <a:schemeClr val="tx1"/>
            </a:solidFill>
            <a:round/>
            <a:headEnd/>
            <a:tailEnd/>
          </a:ln>
        </p:spPr>
        <p:txBody>
          <a:bodyPr wrap="none" lIns="0" tIns="0" rIns="0" bIns="0" anchor="ctr"/>
          <a:lstStyle/>
          <a:p>
            <a:pPr algn="ctr" fontAlgn="base"/>
            <a:r>
              <a:rPr lang="en-US" b="1" dirty="0">
                <a:solidFill>
                  <a:srgbClr val="000000"/>
                </a:solidFill>
              </a:rPr>
              <a:t>5</a:t>
            </a:r>
          </a:p>
        </p:txBody>
      </p:sp>
      <p:sp>
        <p:nvSpPr>
          <p:cNvPr id="52" name="Rectangle 51"/>
          <p:cNvSpPr/>
          <p:nvPr/>
        </p:nvSpPr>
        <p:spPr>
          <a:xfrm>
            <a:off x="3862998" y="3789040"/>
            <a:ext cx="1213827" cy="432048"/>
          </a:xfrm>
          <a:prstGeom prst="rect">
            <a:avLst/>
          </a:prstGeom>
          <a:solidFill>
            <a:schemeClr val="accent2">
              <a:lumMod val="20000"/>
              <a:lumOff val="80000"/>
            </a:schemeClr>
          </a:solidFill>
          <a:ln w="63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00" b="1" i="0" dirty="0" smtClean="0">
                <a:solidFill>
                  <a:srgbClr val="000000"/>
                </a:solidFill>
              </a:rPr>
              <a:t>Module 2</a:t>
            </a:r>
          </a:p>
        </p:txBody>
      </p:sp>
      <p:sp>
        <p:nvSpPr>
          <p:cNvPr id="50" name="Rectangle 49"/>
          <p:cNvSpPr/>
          <p:nvPr/>
        </p:nvSpPr>
        <p:spPr>
          <a:xfrm>
            <a:off x="3862998" y="2060848"/>
            <a:ext cx="1213827" cy="432048"/>
          </a:xfrm>
          <a:prstGeom prst="rect">
            <a:avLst/>
          </a:prstGeom>
          <a:solidFill>
            <a:schemeClr val="accent2">
              <a:lumMod val="20000"/>
              <a:lumOff val="80000"/>
            </a:schemeClr>
          </a:solidFill>
          <a:ln w="63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00" b="1" i="0" dirty="0" smtClean="0">
                <a:solidFill>
                  <a:srgbClr val="000000"/>
                </a:solidFill>
              </a:rPr>
              <a:t>Module 1</a:t>
            </a:r>
          </a:p>
        </p:txBody>
      </p:sp>
      <p:sp>
        <p:nvSpPr>
          <p:cNvPr id="60" name="Oval 2"/>
          <p:cNvSpPr>
            <a:spLocks noChangeAspect="1" noChangeArrowheads="1"/>
          </p:cNvSpPr>
          <p:nvPr/>
        </p:nvSpPr>
        <p:spPr bwMode="gray">
          <a:xfrm>
            <a:off x="3774380" y="1844827"/>
            <a:ext cx="265747" cy="287893"/>
          </a:xfrm>
          <a:prstGeom prst="ellipse">
            <a:avLst/>
          </a:prstGeom>
          <a:solidFill>
            <a:srgbClr val="FFAA22"/>
          </a:solidFill>
          <a:ln w="9525" algn="ctr">
            <a:solidFill>
              <a:schemeClr val="tx1"/>
            </a:solidFill>
            <a:round/>
            <a:headEnd/>
            <a:tailEnd/>
          </a:ln>
        </p:spPr>
        <p:txBody>
          <a:bodyPr wrap="none" lIns="0" tIns="0" rIns="0" bIns="0" anchor="ctr"/>
          <a:lstStyle/>
          <a:p>
            <a:pPr algn="ctr" fontAlgn="base"/>
            <a:r>
              <a:rPr lang="en-US" b="1" dirty="0">
                <a:solidFill>
                  <a:srgbClr val="000000"/>
                </a:solidFill>
              </a:rPr>
              <a:t>4</a:t>
            </a:r>
          </a:p>
        </p:txBody>
      </p:sp>
    </p:spTree>
    <p:extLst>
      <p:ext uri="{BB962C8B-B14F-4D97-AF65-F5344CB8AC3E}">
        <p14:creationId xmlns:p14="http://schemas.microsoft.com/office/powerpoint/2010/main" xmlns="" val="33587670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4479" y="129828"/>
            <a:ext cx="8296893" cy="850900"/>
          </a:xfrm>
        </p:spPr>
        <p:txBody>
          <a:bodyPr/>
          <a:lstStyle/>
          <a:p>
            <a:r>
              <a:rPr lang="en-US" sz="3200" b="1" i="0" dirty="0" smtClean="0">
                <a:solidFill>
                  <a:srgbClr val="000000"/>
                </a:solidFill>
              </a:rPr>
              <a:t>Flux d'informations dans le document-type modulaire (1/2)</a:t>
            </a:r>
          </a:p>
        </p:txBody>
      </p:sp>
      <p:grpSp>
        <p:nvGrpSpPr>
          <p:cNvPr id="3" name="Group 2"/>
          <p:cNvGrpSpPr>
            <a:grpSpLocks noChangeAspect="1"/>
          </p:cNvGrpSpPr>
          <p:nvPr/>
        </p:nvGrpSpPr>
        <p:grpSpPr>
          <a:xfrm>
            <a:off x="543609" y="1124744"/>
            <a:ext cx="8215933" cy="5112568"/>
            <a:chOff x="216024" y="980728"/>
            <a:chExt cx="9489504" cy="5867667"/>
          </a:xfrm>
        </p:grpSpPr>
        <p:pic>
          <p:nvPicPr>
            <p:cNvPr id="5733378" name="Picture 2" descr="\\prodmeteorfs.gf.theglobalfund.org\UserDesktops\sjain\Desktop\Capture1.PNG"/>
            <p:cNvPicPr>
              <a:picLocks noChangeAspect="1" noChangeArrowheads="1"/>
            </p:cNvPicPr>
            <p:nvPr/>
          </p:nvPicPr>
          <p:blipFill>
            <a:blip r:embed="rId3" cstate="email">
              <a:extLst>
                <a:ext uri="{28A0092B-C50C-407E-A947-70E740481C1C}">
                  <a14:useLocalDpi xmlns:a14="http://schemas.microsoft.com/office/drawing/2010/main" xmlns="" val="0"/>
                </a:ext>
              </a:extLst>
            </a:blip>
            <a:srcRect/>
            <a:stretch>
              <a:fillRect/>
            </a:stretch>
          </p:blipFill>
          <p:spPr bwMode="auto">
            <a:xfrm>
              <a:off x="216024" y="980728"/>
              <a:ext cx="9489504" cy="1427045"/>
            </a:xfrm>
            <a:prstGeom prst="rect">
              <a:avLst/>
            </a:prstGeom>
            <a:noFill/>
            <a:extLst>
              <a:ext uri="{909E8E84-426E-40DD-AFC4-6F175D3DCCD1}">
                <a14:hiddenFill xmlns:a14="http://schemas.microsoft.com/office/drawing/2010/main" xmlns="">
                  <a:solidFill>
                    <a:srgbClr val="FFFFFF"/>
                  </a:solidFill>
                </a14:hiddenFill>
              </a:ext>
            </a:extLst>
          </p:spPr>
        </p:pic>
        <p:pic>
          <p:nvPicPr>
            <p:cNvPr id="5733379" name="Picture 3" descr="\\prodmeteorfs.gf.theglobalfund.org\UserDesktops\sjain\Desktop\Capture2a.PNG"/>
            <p:cNvPicPr>
              <a:picLocks noChangeAspect="1" noChangeArrowheads="1"/>
            </p:cNvPicPr>
            <p:nvPr/>
          </p:nvPicPr>
          <p:blipFill>
            <a:blip r:embed="rId4" cstate="email">
              <a:extLst>
                <a:ext uri="{28A0092B-C50C-407E-A947-70E740481C1C}">
                  <a14:useLocalDpi xmlns:a14="http://schemas.microsoft.com/office/drawing/2010/main" xmlns="" val="0"/>
                </a:ext>
              </a:extLst>
            </a:blip>
            <a:srcRect/>
            <a:stretch>
              <a:fillRect/>
            </a:stretch>
          </p:blipFill>
          <p:spPr bwMode="auto">
            <a:xfrm>
              <a:off x="216024" y="2420888"/>
              <a:ext cx="9489504" cy="2353004"/>
            </a:xfrm>
            <a:prstGeom prst="rect">
              <a:avLst/>
            </a:prstGeom>
            <a:noFill/>
            <a:extLst>
              <a:ext uri="{909E8E84-426E-40DD-AFC4-6F175D3DCCD1}">
                <a14:hiddenFill xmlns:a14="http://schemas.microsoft.com/office/drawing/2010/main" xmlns="">
                  <a:solidFill>
                    <a:srgbClr val="FFFFFF"/>
                  </a:solidFill>
                </a14:hiddenFill>
              </a:ext>
            </a:extLst>
          </p:spPr>
        </p:pic>
        <p:pic>
          <p:nvPicPr>
            <p:cNvPr id="5733380" name="Picture 4" descr="\\prodmeteorfs.gf.theglobalfund.org\UserDesktops\sjain\Desktop\Capture3a.PNG"/>
            <p:cNvPicPr>
              <a:picLocks noChangeAspect="1" noChangeArrowheads="1"/>
            </p:cNvPicPr>
            <p:nvPr/>
          </p:nvPicPr>
          <p:blipFill>
            <a:blip r:embed="rId5" cstate="email">
              <a:extLst>
                <a:ext uri="{28A0092B-C50C-407E-A947-70E740481C1C}">
                  <a14:useLocalDpi xmlns:a14="http://schemas.microsoft.com/office/drawing/2010/main" xmlns="" val="0"/>
                </a:ext>
              </a:extLst>
            </a:blip>
            <a:srcRect/>
            <a:stretch>
              <a:fillRect/>
            </a:stretch>
          </p:blipFill>
          <p:spPr bwMode="auto">
            <a:xfrm>
              <a:off x="239717" y="4581128"/>
              <a:ext cx="9465811" cy="2267267"/>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20" name="Group 19"/>
          <p:cNvGrpSpPr/>
          <p:nvPr/>
        </p:nvGrpSpPr>
        <p:grpSpPr>
          <a:xfrm>
            <a:off x="450927" y="980728"/>
            <a:ext cx="8585568" cy="1296144"/>
            <a:chOff x="488504" y="980728"/>
            <a:chExt cx="9301032" cy="1296144"/>
          </a:xfrm>
        </p:grpSpPr>
        <p:sp>
          <p:nvSpPr>
            <p:cNvPr id="29" name="Rectangle 28"/>
            <p:cNvSpPr/>
            <p:nvPr/>
          </p:nvSpPr>
          <p:spPr>
            <a:xfrm>
              <a:off x="488504" y="1484784"/>
              <a:ext cx="6048673" cy="792088"/>
            </a:xfrm>
            <a:prstGeom prst="rect">
              <a:avLst/>
            </a:prstGeom>
            <a:noFill/>
            <a:ln>
              <a:solidFill>
                <a:srgbClr val="C413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0" name="Rectangle 29"/>
            <p:cNvSpPr/>
            <p:nvPr/>
          </p:nvSpPr>
          <p:spPr>
            <a:xfrm>
              <a:off x="7113240" y="1124744"/>
              <a:ext cx="2676296" cy="936104"/>
            </a:xfrm>
            <a:prstGeom prst="rect">
              <a:avLst/>
            </a:prstGeom>
            <a:solidFill>
              <a:srgbClr val="F9EFBD"/>
            </a:solidFill>
            <a:ln w="9525">
              <a:solidFill>
                <a:srgbClr val="9C3328"/>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288925" lvl="1" indent="-174625" fontAlgn="base">
                <a:buClr>
                  <a:srgbClr val="177B57"/>
                </a:buClr>
                <a:buSzPct val="100000"/>
                <a:buFont typeface="Arial"/>
                <a:buChar char="•"/>
              </a:pPr>
              <a:r>
                <a:rPr lang="en-US" sz="1400" b="1" i="0" dirty="0" smtClean="0">
                  <a:solidFill>
                    <a:srgbClr val="000000"/>
                  </a:solidFill>
                </a:rPr>
                <a:t>Pays, composante et mois/année de début</a:t>
              </a:r>
            </a:p>
            <a:p>
              <a:pPr marL="288925" lvl="1" indent="-174625" fontAlgn="base">
                <a:buClr>
                  <a:srgbClr val="177B57"/>
                </a:buClr>
                <a:buSzPct val="100000"/>
                <a:buFont typeface="Arial"/>
                <a:buChar char="•"/>
              </a:pPr>
              <a:r>
                <a:rPr lang="en-US" sz="1400" b="1" i="0" dirty="0" smtClean="0">
                  <a:solidFill>
                    <a:srgbClr val="000000"/>
                  </a:solidFill>
                </a:rPr>
                <a:t>Noms des RP</a:t>
              </a:r>
            </a:p>
          </p:txBody>
        </p:sp>
        <p:cxnSp>
          <p:nvCxnSpPr>
            <p:cNvPr id="31" name="Elbow Connector 21"/>
            <p:cNvCxnSpPr>
              <a:stCxn id="30" idx="1"/>
              <a:endCxn id="29" idx="3"/>
            </p:cNvCxnSpPr>
            <p:nvPr/>
          </p:nvCxnSpPr>
          <p:spPr>
            <a:xfrm rot="10800000" flipV="1">
              <a:off x="6537178" y="1592796"/>
              <a:ext cx="576064" cy="288032"/>
            </a:xfrm>
            <a:prstGeom prst="bentConnector3">
              <a:avLst>
                <a:gd name="adj1" fmla="val 50000"/>
              </a:avLst>
            </a:prstGeom>
            <a:ln w="25400">
              <a:solidFill>
                <a:srgbClr val="C41300"/>
              </a:solidFill>
            </a:ln>
          </p:spPr>
          <p:style>
            <a:lnRef idx="1">
              <a:schemeClr val="accent1"/>
            </a:lnRef>
            <a:fillRef idx="0">
              <a:schemeClr val="accent1"/>
            </a:fillRef>
            <a:effectRef idx="0">
              <a:schemeClr val="accent1"/>
            </a:effectRef>
            <a:fontRef idx="minor">
              <a:schemeClr val="tx1"/>
            </a:fontRef>
          </p:style>
        </p:cxnSp>
        <p:sp>
          <p:nvSpPr>
            <p:cNvPr id="17" name="Oval 2"/>
            <p:cNvSpPr>
              <a:spLocks noChangeAspect="1" noChangeArrowheads="1"/>
            </p:cNvSpPr>
            <p:nvPr/>
          </p:nvSpPr>
          <p:spPr bwMode="gray">
            <a:xfrm>
              <a:off x="7113240" y="980728"/>
              <a:ext cx="287893" cy="287893"/>
            </a:xfrm>
            <a:prstGeom prst="ellipse">
              <a:avLst/>
            </a:prstGeom>
            <a:solidFill>
              <a:srgbClr val="FFAA22"/>
            </a:solidFill>
            <a:ln w="9525" algn="ctr">
              <a:solidFill>
                <a:schemeClr val="tx1"/>
              </a:solidFill>
              <a:round/>
              <a:headEnd/>
              <a:tailEnd/>
            </a:ln>
          </p:spPr>
          <p:txBody>
            <a:bodyPr wrap="none" lIns="0" tIns="0" rIns="0" bIns="0" anchor="ctr"/>
            <a:lstStyle/>
            <a:p>
              <a:pPr algn="ctr" fontAlgn="base"/>
              <a:r>
                <a:rPr lang="en-US" sz="1600" b="1" dirty="0">
                  <a:solidFill>
                    <a:srgbClr val="000000"/>
                  </a:solidFill>
                </a:rPr>
                <a:t>1</a:t>
              </a:r>
            </a:p>
          </p:txBody>
        </p:sp>
      </p:grpSp>
      <p:grpSp>
        <p:nvGrpSpPr>
          <p:cNvPr id="21" name="Group 20"/>
          <p:cNvGrpSpPr/>
          <p:nvPr/>
        </p:nvGrpSpPr>
        <p:grpSpPr>
          <a:xfrm>
            <a:off x="450931" y="2276885"/>
            <a:ext cx="8508022" cy="1981259"/>
            <a:chOff x="488508" y="2276872"/>
            <a:chExt cx="9217024" cy="1981259"/>
          </a:xfrm>
        </p:grpSpPr>
        <p:sp>
          <p:nvSpPr>
            <p:cNvPr id="7" name="Rectangle 6"/>
            <p:cNvSpPr/>
            <p:nvPr/>
          </p:nvSpPr>
          <p:spPr>
            <a:xfrm>
              <a:off x="488508" y="2348910"/>
              <a:ext cx="5688632" cy="1909221"/>
            </a:xfrm>
            <a:prstGeom prst="rect">
              <a:avLst/>
            </a:prstGeom>
            <a:noFill/>
            <a:ln>
              <a:solidFill>
                <a:srgbClr val="C413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8" name="Rectangle 7"/>
            <p:cNvSpPr/>
            <p:nvPr/>
          </p:nvSpPr>
          <p:spPr>
            <a:xfrm>
              <a:off x="7257260" y="2420888"/>
              <a:ext cx="2448272" cy="792088"/>
            </a:xfrm>
            <a:prstGeom prst="rect">
              <a:avLst/>
            </a:prstGeom>
            <a:solidFill>
              <a:srgbClr val="F9EFBD"/>
            </a:solidFill>
            <a:ln w="9525">
              <a:solidFill>
                <a:srgbClr val="9C3328"/>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US" sz="1400" b="1" i="0" dirty="0" smtClean="0">
                  <a:solidFill>
                    <a:srgbClr val="000000"/>
                  </a:solidFill>
                </a:rPr>
                <a:t>Objectifs et indicateurs d'impact du programme</a:t>
              </a:r>
            </a:p>
          </p:txBody>
        </p:sp>
        <p:cxnSp>
          <p:nvCxnSpPr>
            <p:cNvPr id="9" name="Elbow Connector 21"/>
            <p:cNvCxnSpPr>
              <a:stCxn id="8" idx="1"/>
              <a:endCxn id="7" idx="3"/>
            </p:cNvCxnSpPr>
            <p:nvPr/>
          </p:nvCxnSpPr>
          <p:spPr>
            <a:xfrm rot="10800000" flipV="1">
              <a:off x="6177136" y="2816961"/>
              <a:ext cx="1080120" cy="486559"/>
            </a:xfrm>
            <a:prstGeom prst="bentConnector3">
              <a:avLst>
                <a:gd name="adj1" fmla="val 50000"/>
              </a:avLst>
            </a:prstGeom>
            <a:ln w="25400">
              <a:solidFill>
                <a:srgbClr val="C41300"/>
              </a:solidFill>
            </a:ln>
          </p:spPr>
          <p:style>
            <a:lnRef idx="1">
              <a:schemeClr val="accent1"/>
            </a:lnRef>
            <a:fillRef idx="0">
              <a:schemeClr val="accent1"/>
            </a:fillRef>
            <a:effectRef idx="0">
              <a:schemeClr val="accent1"/>
            </a:effectRef>
            <a:fontRef idx="minor">
              <a:schemeClr val="tx1"/>
            </a:fontRef>
          </p:style>
        </p:cxnSp>
        <p:sp>
          <p:nvSpPr>
            <p:cNvPr id="18" name="Oval 2"/>
            <p:cNvSpPr>
              <a:spLocks noChangeAspect="1" noChangeArrowheads="1"/>
            </p:cNvSpPr>
            <p:nvPr/>
          </p:nvSpPr>
          <p:spPr bwMode="gray">
            <a:xfrm>
              <a:off x="7113240" y="2276872"/>
              <a:ext cx="287893" cy="287893"/>
            </a:xfrm>
            <a:prstGeom prst="ellipse">
              <a:avLst/>
            </a:prstGeom>
            <a:solidFill>
              <a:srgbClr val="FFAA22"/>
            </a:solidFill>
            <a:ln w="9525" algn="ctr">
              <a:solidFill>
                <a:schemeClr val="tx1"/>
              </a:solidFill>
              <a:round/>
              <a:headEnd/>
              <a:tailEnd/>
            </a:ln>
          </p:spPr>
          <p:txBody>
            <a:bodyPr wrap="none" lIns="0" tIns="0" rIns="0" bIns="0" anchor="ctr"/>
            <a:lstStyle/>
            <a:p>
              <a:pPr algn="ctr" fontAlgn="base"/>
              <a:r>
                <a:rPr lang="en-US" sz="1600" b="1" dirty="0">
                  <a:solidFill>
                    <a:srgbClr val="000000"/>
                  </a:solidFill>
                </a:rPr>
                <a:t>2</a:t>
              </a:r>
            </a:p>
          </p:txBody>
        </p:sp>
      </p:grpSp>
      <p:grpSp>
        <p:nvGrpSpPr>
          <p:cNvPr id="25" name="Group 24"/>
          <p:cNvGrpSpPr/>
          <p:nvPr/>
        </p:nvGrpSpPr>
        <p:grpSpPr>
          <a:xfrm>
            <a:off x="450931" y="4221088"/>
            <a:ext cx="8508022" cy="2016224"/>
            <a:chOff x="488508" y="4221088"/>
            <a:chExt cx="9217024" cy="2016224"/>
          </a:xfrm>
        </p:grpSpPr>
        <p:sp>
          <p:nvSpPr>
            <p:cNvPr id="22" name="Rectangle 21"/>
            <p:cNvSpPr/>
            <p:nvPr/>
          </p:nvSpPr>
          <p:spPr>
            <a:xfrm>
              <a:off x="488508" y="4221088"/>
              <a:ext cx="5688632" cy="2016224"/>
            </a:xfrm>
            <a:prstGeom prst="rect">
              <a:avLst/>
            </a:prstGeom>
            <a:noFill/>
            <a:ln>
              <a:solidFill>
                <a:srgbClr val="C413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3" name="Rectangle 22"/>
            <p:cNvSpPr/>
            <p:nvPr/>
          </p:nvSpPr>
          <p:spPr>
            <a:xfrm>
              <a:off x="7257260" y="5157192"/>
              <a:ext cx="2448272" cy="792088"/>
            </a:xfrm>
            <a:prstGeom prst="rect">
              <a:avLst/>
            </a:prstGeom>
            <a:solidFill>
              <a:srgbClr val="F9EFBD"/>
            </a:solidFill>
            <a:ln w="9525">
              <a:solidFill>
                <a:srgbClr val="9C3328"/>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US" sz="1400" b="1" i="0" dirty="0" smtClean="0">
                  <a:solidFill>
                    <a:srgbClr val="000000"/>
                  </a:solidFill>
                </a:rPr>
                <a:t>Objectifs et indicateurs de résultats du programme</a:t>
              </a:r>
            </a:p>
          </p:txBody>
        </p:sp>
        <p:cxnSp>
          <p:nvCxnSpPr>
            <p:cNvPr id="24" name="Elbow Connector 21"/>
            <p:cNvCxnSpPr>
              <a:stCxn id="23" idx="1"/>
            </p:cNvCxnSpPr>
            <p:nvPr/>
          </p:nvCxnSpPr>
          <p:spPr>
            <a:xfrm rot="10800000">
              <a:off x="6177136" y="5301208"/>
              <a:ext cx="1080120" cy="252028"/>
            </a:xfrm>
            <a:prstGeom prst="bentConnector3">
              <a:avLst>
                <a:gd name="adj1" fmla="val 50000"/>
              </a:avLst>
            </a:prstGeom>
            <a:ln w="25400">
              <a:solidFill>
                <a:srgbClr val="C41300"/>
              </a:solidFill>
            </a:ln>
          </p:spPr>
          <p:style>
            <a:lnRef idx="1">
              <a:schemeClr val="accent1"/>
            </a:lnRef>
            <a:fillRef idx="0">
              <a:schemeClr val="accent1"/>
            </a:fillRef>
            <a:effectRef idx="0">
              <a:schemeClr val="accent1"/>
            </a:effectRef>
            <a:fontRef idx="minor">
              <a:schemeClr val="tx1"/>
            </a:fontRef>
          </p:style>
        </p:cxnSp>
        <p:sp>
          <p:nvSpPr>
            <p:cNvPr id="19" name="Oval 2"/>
            <p:cNvSpPr>
              <a:spLocks noChangeAspect="1" noChangeArrowheads="1"/>
            </p:cNvSpPr>
            <p:nvPr/>
          </p:nvSpPr>
          <p:spPr bwMode="gray">
            <a:xfrm>
              <a:off x="7113240" y="5013176"/>
              <a:ext cx="287893" cy="287893"/>
            </a:xfrm>
            <a:prstGeom prst="ellipse">
              <a:avLst/>
            </a:prstGeom>
            <a:solidFill>
              <a:srgbClr val="FFAA22"/>
            </a:solidFill>
            <a:ln w="9525" algn="ctr">
              <a:solidFill>
                <a:schemeClr val="tx1"/>
              </a:solidFill>
              <a:round/>
              <a:headEnd/>
              <a:tailEnd/>
            </a:ln>
          </p:spPr>
          <p:txBody>
            <a:bodyPr wrap="none" lIns="0" tIns="0" rIns="0" bIns="0" anchor="ctr"/>
            <a:lstStyle/>
            <a:p>
              <a:pPr algn="ctr" fontAlgn="base"/>
              <a:r>
                <a:rPr lang="en-US" sz="1600" b="1" dirty="0">
                  <a:solidFill>
                    <a:srgbClr val="000000"/>
                  </a:solidFill>
                </a:rPr>
                <a:t>3</a:t>
              </a:r>
            </a:p>
          </p:txBody>
        </p:sp>
      </p:grpSp>
    </p:spTree>
    <p:extLst>
      <p:ext uri="{BB962C8B-B14F-4D97-AF65-F5344CB8AC3E}">
        <p14:creationId xmlns:p14="http://schemas.microsoft.com/office/powerpoint/2010/main" xmlns="" val="2935912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5427" name="Picture 3" descr="\\prodmeteorfs.gf.theglobalfund.org\UserDesktops\sjain\Desktop\Capture4d.PNG"/>
          <p:cNvPicPr>
            <a:picLocks noChangeAspect="1" noChangeArrowheads="1"/>
          </p:cNvPicPr>
          <p:nvPr/>
        </p:nvPicPr>
        <p:blipFill>
          <a:blip r:embed="rId3" cstate="email">
            <a:extLst>
              <a:ext uri="{28A0092B-C50C-407E-A947-70E740481C1C}">
                <a14:useLocalDpi xmlns:a14="http://schemas.microsoft.com/office/drawing/2010/main" xmlns="" val="0"/>
              </a:ext>
            </a:extLst>
          </a:blip>
          <a:srcRect/>
          <a:stretch>
            <a:fillRect/>
          </a:stretch>
        </p:blipFill>
        <p:spPr bwMode="auto">
          <a:xfrm>
            <a:off x="251520" y="1072694"/>
            <a:ext cx="8693073" cy="2716346"/>
          </a:xfrm>
          <a:prstGeom prst="rect">
            <a:avLst/>
          </a:prstGeom>
          <a:noFill/>
          <a:extLst>
            <a:ext uri="{909E8E84-426E-40DD-AFC4-6F175D3DCCD1}">
              <a14:hiddenFill xmlns:a14="http://schemas.microsoft.com/office/drawing/2010/main" xmlns="">
                <a:solidFill>
                  <a:srgbClr val="FFFFFF"/>
                </a:solidFill>
              </a14:hiddenFill>
            </a:ext>
          </a:extLst>
        </p:spPr>
      </p:pic>
      <p:pic>
        <p:nvPicPr>
          <p:cNvPr id="5735429" name="Picture 5" descr="\\prodmeteorfs.gf.theglobalfund.org\UserDesktops\sjain\Desktop\Capture5e.PNG"/>
          <p:cNvPicPr>
            <a:picLocks noChangeAspect="1" noChangeArrowheads="1"/>
          </p:cNvPicPr>
          <p:nvPr/>
        </p:nvPicPr>
        <p:blipFill>
          <a:blip r:embed="rId4" cstate="email">
            <a:extLst>
              <a:ext uri="{28A0092B-C50C-407E-A947-70E740481C1C}">
                <a14:useLocalDpi xmlns:a14="http://schemas.microsoft.com/office/drawing/2010/main" xmlns="" val="0"/>
              </a:ext>
            </a:extLst>
          </a:blip>
          <a:srcRect/>
          <a:stretch>
            <a:fillRect/>
          </a:stretch>
        </p:blipFill>
        <p:spPr bwMode="auto">
          <a:xfrm>
            <a:off x="251520" y="3861048"/>
            <a:ext cx="8693073" cy="2376264"/>
          </a:xfrm>
          <a:prstGeom prst="rect">
            <a:avLst/>
          </a:prstGeom>
          <a:noFill/>
          <a:extLst>
            <a:ext uri="{909E8E84-426E-40DD-AFC4-6F175D3DCCD1}">
              <a14:hiddenFill xmlns:a14="http://schemas.microsoft.com/office/drawing/2010/main" xmlns="">
                <a:solidFill>
                  <a:srgbClr val="FFFFFF"/>
                </a:solidFill>
              </a14:hiddenFill>
            </a:ext>
          </a:extLst>
        </p:spPr>
      </p:pic>
      <p:sp>
        <p:nvSpPr>
          <p:cNvPr id="5" name="Title 4"/>
          <p:cNvSpPr>
            <a:spLocks noGrp="1"/>
          </p:cNvSpPr>
          <p:nvPr>
            <p:ph type="title"/>
          </p:nvPr>
        </p:nvSpPr>
        <p:spPr/>
        <p:txBody>
          <a:bodyPr/>
          <a:lstStyle/>
          <a:p>
            <a:pPr lvl="0"/>
            <a:r>
              <a:rPr lang="en-US" sz="3200" b="1" i="0" dirty="0" smtClean="0">
                <a:solidFill>
                  <a:srgbClr val="000000"/>
                </a:solidFill>
              </a:rPr>
              <a:t>Flux d'informations dans le document-type modulaire (2/2)</a:t>
            </a:r>
          </a:p>
        </p:txBody>
      </p:sp>
      <p:grpSp>
        <p:nvGrpSpPr>
          <p:cNvPr id="25" name="Group 24"/>
          <p:cNvGrpSpPr/>
          <p:nvPr/>
        </p:nvGrpSpPr>
        <p:grpSpPr>
          <a:xfrm>
            <a:off x="185060" y="980728"/>
            <a:ext cx="8707425" cy="629708"/>
            <a:chOff x="200476" y="980728"/>
            <a:chExt cx="9433044" cy="629708"/>
          </a:xfrm>
        </p:grpSpPr>
        <p:sp>
          <p:nvSpPr>
            <p:cNvPr id="7" name="Rectangle 6"/>
            <p:cNvSpPr/>
            <p:nvPr/>
          </p:nvSpPr>
          <p:spPr>
            <a:xfrm>
              <a:off x="200476" y="1268760"/>
              <a:ext cx="5112569" cy="341676"/>
            </a:xfrm>
            <a:prstGeom prst="rect">
              <a:avLst/>
            </a:prstGeom>
            <a:noFill/>
            <a:ln>
              <a:solidFill>
                <a:srgbClr val="C413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8" name="Rectangle 7"/>
            <p:cNvSpPr/>
            <p:nvPr/>
          </p:nvSpPr>
          <p:spPr>
            <a:xfrm>
              <a:off x="6753201" y="1124744"/>
              <a:ext cx="2880319" cy="432048"/>
            </a:xfrm>
            <a:prstGeom prst="rect">
              <a:avLst/>
            </a:prstGeom>
            <a:solidFill>
              <a:srgbClr val="F9EFBD"/>
            </a:solidFill>
            <a:ln w="9525">
              <a:solidFill>
                <a:srgbClr val="9C3328"/>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US" sz="1600" b="1" i="0" dirty="0" smtClean="0">
                  <a:solidFill>
                    <a:srgbClr val="000000"/>
                  </a:solidFill>
                </a:rPr>
                <a:t>Module</a:t>
              </a:r>
            </a:p>
          </p:txBody>
        </p:sp>
        <p:cxnSp>
          <p:nvCxnSpPr>
            <p:cNvPr id="9" name="Elbow Connector 21"/>
            <p:cNvCxnSpPr>
              <a:stCxn id="8" idx="1"/>
              <a:endCxn id="7" idx="3"/>
            </p:cNvCxnSpPr>
            <p:nvPr/>
          </p:nvCxnSpPr>
          <p:spPr>
            <a:xfrm rot="10800000" flipV="1">
              <a:off x="5313040" y="1340768"/>
              <a:ext cx="1440160" cy="98830"/>
            </a:xfrm>
            <a:prstGeom prst="bentConnector3">
              <a:avLst>
                <a:gd name="adj1" fmla="val 50000"/>
              </a:avLst>
            </a:prstGeom>
            <a:ln w="25400">
              <a:solidFill>
                <a:srgbClr val="C41300"/>
              </a:solidFill>
            </a:ln>
          </p:spPr>
          <p:style>
            <a:lnRef idx="1">
              <a:schemeClr val="accent1"/>
            </a:lnRef>
            <a:fillRef idx="0">
              <a:schemeClr val="accent1"/>
            </a:fillRef>
            <a:effectRef idx="0">
              <a:schemeClr val="accent1"/>
            </a:effectRef>
            <a:fontRef idx="minor">
              <a:schemeClr val="tx1"/>
            </a:fontRef>
          </p:style>
        </p:cxnSp>
        <p:sp>
          <p:nvSpPr>
            <p:cNvPr id="19" name="Oval 2"/>
            <p:cNvSpPr>
              <a:spLocks noChangeAspect="1" noChangeArrowheads="1"/>
            </p:cNvSpPr>
            <p:nvPr/>
          </p:nvSpPr>
          <p:spPr bwMode="gray">
            <a:xfrm>
              <a:off x="6609184" y="980728"/>
              <a:ext cx="287893" cy="287893"/>
            </a:xfrm>
            <a:prstGeom prst="ellipse">
              <a:avLst/>
            </a:prstGeom>
            <a:solidFill>
              <a:srgbClr val="FFAA22"/>
            </a:solidFill>
            <a:ln w="9525" algn="ctr">
              <a:solidFill>
                <a:schemeClr val="tx1"/>
              </a:solidFill>
              <a:round/>
              <a:headEnd/>
              <a:tailEnd/>
            </a:ln>
          </p:spPr>
          <p:txBody>
            <a:bodyPr wrap="none" lIns="0" tIns="0" rIns="0" bIns="0" anchor="ctr"/>
            <a:lstStyle/>
            <a:p>
              <a:pPr algn="ctr" fontAlgn="base"/>
              <a:r>
                <a:rPr lang="en-US" sz="1600" b="1" dirty="0">
                  <a:solidFill>
                    <a:srgbClr val="000000"/>
                  </a:solidFill>
                </a:rPr>
                <a:t>4</a:t>
              </a:r>
            </a:p>
          </p:txBody>
        </p:sp>
      </p:grpSp>
      <p:grpSp>
        <p:nvGrpSpPr>
          <p:cNvPr id="27" name="Group 26"/>
          <p:cNvGrpSpPr/>
          <p:nvPr/>
        </p:nvGrpSpPr>
        <p:grpSpPr>
          <a:xfrm>
            <a:off x="185051" y="1772816"/>
            <a:ext cx="8707436" cy="2160240"/>
            <a:chOff x="200472" y="1772816"/>
            <a:chExt cx="9433056" cy="2160240"/>
          </a:xfrm>
        </p:grpSpPr>
        <p:sp>
          <p:nvSpPr>
            <p:cNvPr id="16" name="Rectangle 15"/>
            <p:cNvSpPr/>
            <p:nvPr/>
          </p:nvSpPr>
          <p:spPr>
            <a:xfrm>
              <a:off x="200472" y="1772816"/>
              <a:ext cx="6192688" cy="2016224"/>
            </a:xfrm>
            <a:prstGeom prst="rect">
              <a:avLst/>
            </a:prstGeom>
            <a:noFill/>
            <a:ln>
              <a:solidFill>
                <a:srgbClr val="C413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7" name="Rectangle 16"/>
            <p:cNvSpPr/>
            <p:nvPr/>
          </p:nvSpPr>
          <p:spPr>
            <a:xfrm>
              <a:off x="6753208" y="2708920"/>
              <a:ext cx="2880320" cy="1224136"/>
            </a:xfrm>
            <a:prstGeom prst="rect">
              <a:avLst/>
            </a:prstGeom>
            <a:solidFill>
              <a:srgbClr val="F9EFBD"/>
            </a:solidFill>
            <a:ln w="9525">
              <a:solidFill>
                <a:srgbClr val="9C3328"/>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US" sz="1600" b="1" i="0" dirty="0" smtClean="0">
                  <a:solidFill>
                    <a:srgbClr val="000000"/>
                  </a:solidFill>
                </a:rPr>
                <a:t>Indicateurs et cibles de couverture du module spécifique : </a:t>
              </a:r>
              <a:r>
                <a:rPr lang="en-US" sz="1600" b="1" i="0" dirty="0" smtClean="0">
                  <a:solidFill>
                    <a:srgbClr val="FF0000"/>
                  </a:solidFill>
                </a:rPr>
                <a:t>Tirés du tableau des lacunes programmatiques</a:t>
              </a:r>
            </a:p>
          </p:txBody>
        </p:sp>
        <p:cxnSp>
          <p:nvCxnSpPr>
            <p:cNvPr id="18" name="Elbow Connector 21"/>
            <p:cNvCxnSpPr>
              <a:stCxn id="17" idx="0"/>
              <a:endCxn id="16" idx="3"/>
            </p:cNvCxnSpPr>
            <p:nvPr/>
          </p:nvCxnSpPr>
          <p:spPr>
            <a:xfrm rot="16200000" flipH="1" flipV="1">
              <a:off x="7257256" y="1844839"/>
              <a:ext cx="72008" cy="1800200"/>
            </a:xfrm>
            <a:prstGeom prst="bentConnector4">
              <a:avLst>
                <a:gd name="adj1" fmla="val -317465"/>
                <a:gd name="adj2" fmla="val 90000"/>
              </a:avLst>
            </a:prstGeom>
            <a:ln w="25400">
              <a:solidFill>
                <a:srgbClr val="C41300"/>
              </a:solidFill>
            </a:ln>
          </p:spPr>
          <p:style>
            <a:lnRef idx="1">
              <a:schemeClr val="accent1"/>
            </a:lnRef>
            <a:fillRef idx="0">
              <a:schemeClr val="accent1"/>
            </a:fillRef>
            <a:effectRef idx="0">
              <a:schemeClr val="accent1"/>
            </a:effectRef>
            <a:fontRef idx="minor">
              <a:schemeClr val="tx1"/>
            </a:fontRef>
          </p:style>
        </p:cxnSp>
        <p:sp>
          <p:nvSpPr>
            <p:cNvPr id="23" name="Oval 2"/>
            <p:cNvSpPr>
              <a:spLocks noChangeAspect="1" noChangeArrowheads="1"/>
            </p:cNvSpPr>
            <p:nvPr/>
          </p:nvSpPr>
          <p:spPr bwMode="gray">
            <a:xfrm>
              <a:off x="6609184" y="2564904"/>
              <a:ext cx="287893" cy="287893"/>
            </a:xfrm>
            <a:prstGeom prst="ellipse">
              <a:avLst/>
            </a:prstGeom>
            <a:solidFill>
              <a:srgbClr val="FFAA22"/>
            </a:solidFill>
            <a:ln w="9525" algn="ctr">
              <a:solidFill>
                <a:schemeClr val="tx1"/>
              </a:solidFill>
              <a:round/>
              <a:headEnd/>
              <a:tailEnd/>
            </a:ln>
          </p:spPr>
          <p:txBody>
            <a:bodyPr wrap="none" lIns="0" tIns="0" rIns="0" bIns="0" anchor="ctr"/>
            <a:lstStyle/>
            <a:p>
              <a:pPr algn="ctr" fontAlgn="base"/>
              <a:r>
                <a:rPr lang="en-US" sz="1600" b="1" dirty="0" smtClean="0">
                  <a:solidFill>
                    <a:srgbClr val="000000"/>
                  </a:solidFill>
                </a:rPr>
                <a:t>5</a:t>
              </a:r>
              <a:endParaRPr lang="en-US" sz="1600" b="1" dirty="0">
                <a:solidFill>
                  <a:srgbClr val="000000"/>
                </a:solidFill>
              </a:endParaRPr>
            </a:p>
          </p:txBody>
        </p:sp>
      </p:grpSp>
      <p:grpSp>
        <p:nvGrpSpPr>
          <p:cNvPr id="26" name="Group 25"/>
          <p:cNvGrpSpPr/>
          <p:nvPr/>
        </p:nvGrpSpPr>
        <p:grpSpPr>
          <a:xfrm>
            <a:off x="185060" y="4077072"/>
            <a:ext cx="8707425" cy="2160240"/>
            <a:chOff x="200476" y="4077072"/>
            <a:chExt cx="9433044" cy="2160240"/>
          </a:xfrm>
        </p:grpSpPr>
        <p:sp>
          <p:nvSpPr>
            <p:cNvPr id="20" name="Rectangle 19"/>
            <p:cNvSpPr/>
            <p:nvPr/>
          </p:nvSpPr>
          <p:spPr>
            <a:xfrm>
              <a:off x="200476" y="4077072"/>
              <a:ext cx="6048673" cy="2160240"/>
            </a:xfrm>
            <a:prstGeom prst="rect">
              <a:avLst/>
            </a:prstGeom>
            <a:noFill/>
            <a:ln>
              <a:solidFill>
                <a:srgbClr val="C413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1" name="Rectangle 20"/>
            <p:cNvSpPr/>
            <p:nvPr/>
          </p:nvSpPr>
          <p:spPr>
            <a:xfrm>
              <a:off x="6753201" y="5517232"/>
              <a:ext cx="2880319" cy="720080"/>
            </a:xfrm>
            <a:prstGeom prst="rect">
              <a:avLst/>
            </a:prstGeom>
            <a:solidFill>
              <a:srgbClr val="F9EFBD"/>
            </a:solidFill>
            <a:ln w="9525">
              <a:solidFill>
                <a:srgbClr val="9C3328"/>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US" sz="1600" b="1" i="0" dirty="0" smtClean="0">
                  <a:solidFill>
                    <a:srgbClr val="000000"/>
                  </a:solidFill>
                </a:rPr>
                <a:t>Interventions, activités et budget associé</a:t>
              </a:r>
            </a:p>
          </p:txBody>
        </p:sp>
        <p:cxnSp>
          <p:nvCxnSpPr>
            <p:cNvPr id="22" name="Elbow Connector 21"/>
            <p:cNvCxnSpPr>
              <a:stCxn id="21" idx="1"/>
              <a:endCxn id="20" idx="3"/>
            </p:cNvCxnSpPr>
            <p:nvPr/>
          </p:nvCxnSpPr>
          <p:spPr>
            <a:xfrm rot="10800000">
              <a:off x="6249144" y="5157192"/>
              <a:ext cx="504056" cy="720080"/>
            </a:xfrm>
            <a:prstGeom prst="bentConnector3">
              <a:avLst>
                <a:gd name="adj1" fmla="val 50000"/>
              </a:avLst>
            </a:prstGeom>
            <a:ln w="25400">
              <a:solidFill>
                <a:srgbClr val="C41300"/>
              </a:solidFill>
            </a:ln>
          </p:spPr>
          <p:style>
            <a:lnRef idx="1">
              <a:schemeClr val="accent1"/>
            </a:lnRef>
            <a:fillRef idx="0">
              <a:schemeClr val="accent1"/>
            </a:fillRef>
            <a:effectRef idx="0">
              <a:schemeClr val="accent1"/>
            </a:effectRef>
            <a:fontRef idx="minor">
              <a:schemeClr val="tx1"/>
            </a:fontRef>
          </p:style>
        </p:cxnSp>
        <p:sp>
          <p:nvSpPr>
            <p:cNvPr id="24" name="Oval 2"/>
            <p:cNvSpPr>
              <a:spLocks noChangeAspect="1" noChangeArrowheads="1"/>
            </p:cNvSpPr>
            <p:nvPr/>
          </p:nvSpPr>
          <p:spPr bwMode="gray">
            <a:xfrm>
              <a:off x="6609184" y="5373216"/>
              <a:ext cx="287893" cy="287893"/>
            </a:xfrm>
            <a:prstGeom prst="ellipse">
              <a:avLst/>
            </a:prstGeom>
            <a:solidFill>
              <a:srgbClr val="FFAA22"/>
            </a:solidFill>
            <a:ln w="9525" algn="ctr">
              <a:solidFill>
                <a:schemeClr val="tx1"/>
              </a:solidFill>
              <a:round/>
              <a:headEnd/>
              <a:tailEnd/>
            </a:ln>
          </p:spPr>
          <p:txBody>
            <a:bodyPr wrap="none" lIns="0" tIns="0" rIns="0" bIns="0" anchor="ctr"/>
            <a:lstStyle/>
            <a:p>
              <a:pPr algn="ctr" fontAlgn="base"/>
              <a:r>
                <a:rPr lang="en-US" sz="1600" b="1" dirty="0" smtClean="0">
                  <a:solidFill>
                    <a:srgbClr val="000000"/>
                  </a:solidFill>
                </a:rPr>
                <a:t>6</a:t>
              </a:r>
              <a:endParaRPr lang="en-US" sz="1600" b="1" dirty="0">
                <a:solidFill>
                  <a:srgbClr val="000000"/>
                </a:solidFill>
              </a:endParaRPr>
            </a:p>
          </p:txBody>
        </p:sp>
      </p:grpSp>
    </p:spTree>
    <p:extLst>
      <p:ext uri="{BB962C8B-B14F-4D97-AF65-F5344CB8AC3E}">
        <p14:creationId xmlns:p14="http://schemas.microsoft.com/office/powerpoint/2010/main" xmlns="" val="3091625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hidden="1"/>
          <p:cNvGraphicFramePr>
            <a:graphicFrameLocks noChangeAspect="1"/>
          </p:cNvGraphicFramePr>
          <p:nvPr/>
        </p:nvGraphicFramePr>
        <p:xfrm>
          <a:off x="1483" y="1629"/>
          <a:ext cx="1465" cy="1587"/>
        </p:xfrm>
        <a:graphic>
          <a:graphicData uri="http://schemas.openxmlformats.org/presentationml/2006/ole">
            <p:oleObj spid="_x0000_s10332" name="think-cell Slide" r:id="rId3" imgW="360" imgH="360" progId="">
              <p:embed/>
            </p:oleObj>
          </a:graphicData>
        </a:graphic>
      </p:graphicFrame>
      <p:sp>
        <p:nvSpPr>
          <p:cNvPr id="10" name="Pentagon 9"/>
          <p:cNvSpPr/>
          <p:nvPr/>
        </p:nvSpPr>
        <p:spPr>
          <a:xfrm rot="5400000">
            <a:off x="3425129" y="3070230"/>
            <a:ext cx="5088187" cy="1534018"/>
          </a:xfrm>
          <a:prstGeom prst="homePlate">
            <a:avLst>
              <a:gd name="adj" fmla="val 21570"/>
            </a:avLst>
          </a:prstGeom>
          <a:solidFill>
            <a:srgbClr val="FF0000">
              <a:alpha val="3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rgbClr val="000000"/>
              </a:solidFill>
            </a:endParaRPr>
          </a:p>
        </p:txBody>
      </p:sp>
      <p:sp>
        <p:nvSpPr>
          <p:cNvPr id="2" name="Title 1"/>
          <p:cNvSpPr>
            <a:spLocks noGrp="1"/>
          </p:cNvSpPr>
          <p:nvPr>
            <p:ph type="title"/>
          </p:nvPr>
        </p:nvSpPr>
        <p:spPr/>
        <p:txBody>
          <a:bodyPr/>
          <a:lstStyle/>
          <a:p>
            <a:r>
              <a:rPr lang="en-US" sz="3200" b="1" i="0" dirty="0" smtClean="0">
                <a:solidFill>
                  <a:srgbClr val="000000"/>
                </a:solidFill>
              </a:rPr>
              <a:t>Aperçu des modules des trois maladies</a:t>
            </a:r>
          </a:p>
        </p:txBody>
      </p:sp>
      <p:sp>
        <p:nvSpPr>
          <p:cNvPr id="18" name="Rectangle 17"/>
          <p:cNvSpPr/>
          <p:nvPr/>
        </p:nvSpPr>
        <p:spPr>
          <a:xfrm>
            <a:off x="5004048" y="1576458"/>
            <a:ext cx="1944216" cy="476328"/>
          </a:xfrm>
          <a:prstGeom prst="rect">
            <a:avLst/>
          </a:prstGeom>
          <a:solidFill>
            <a:schemeClr val="bg1"/>
          </a:solid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US" sz="1050" b="1" i="0" dirty="0" smtClean="0">
                <a:solidFill>
                  <a:srgbClr val="000000"/>
                </a:solidFill>
              </a:rPr>
              <a:t>Programmes de prévention visant la population générale</a:t>
            </a:r>
          </a:p>
        </p:txBody>
      </p:sp>
      <p:sp>
        <p:nvSpPr>
          <p:cNvPr id="19" name="Rectangle 18"/>
          <p:cNvSpPr/>
          <p:nvPr/>
        </p:nvSpPr>
        <p:spPr>
          <a:xfrm>
            <a:off x="5004048" y="2137142"/>
            <a:ext cx="1944216" cy="476328"/>
          </a:xfrm>
          <a:prstGeom prst="rect">
            <a:avLst/>
          </a:prstGeom>
          <a:solidFill>
            <a:schemeClr val="bg1"/>
          </a:solid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US" sz="1050" b="1" i="0" dirty="0" smtClean="0">
                <a:solidFill>
                  <a:srgbClr val="000000"/>
                </a:solidFill>
              </a:rPr>
              <a:t>Programmes de prévention visant les adolescents et les jeunes</a:t>
            </a:r>
          </a:p>
        </p:txBody>
      </p:sp>
      <p:sp>
        <p:nvSpPr>
          <p:cNvPr id="20" name="Rectangle 19"/>
          <p:cNvSpPr/>
          <p:nvPr/>
        </p:nvSpPr>
        <p:spPr>
          <a:xfrm>
            <a:off x="5004048" y="2697826"/>
            <a:ext cx="1944216" cy="476328"/>
          </a:xfrm>
          <a:prstGeom prst="rect">
            <a:avLst/>
          </a:prstGeom>
          <a:solidFill>
            <a:schemeClr val="bg1"/>
          </a:solid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US" sz="1050" b="1" i="0" dirty="0" smtClean="0">
                <a:solidFill>
                  <a:srgbClr val="000000"/>
                </a:solidFill>
              </a:rPr>
              <a:t>Programmes de prévention visant les populations clés</a:t>
            </a:r>
          </a:p>
        </p:txBody>
      </p:sp>
      <p:sp>
        <p:nvSpPr>
          <p:cNvPr id="21" name="Rectangle 20"/>
          <p:cNvSpPr/>
          <p:nvPr/>
        </p:nvSpPr>
        <p:spPr>
          <a:xfrm>
            <a:off x="5004048" y="3258510"/>
            <a:ext cx="1944216" cy="721040"/>
          </a:xfrm>
          <a:prstGeom prst="rect">
            <a:avLst/>
          </a:prstGeom>
          <a:solidFill>
            <a:schemeClr val="bg1"/>
          </a:solid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US" sz="1050" b="1" i="0" dirty="0" smtClean="0">
                <a:solidFill>
                  <a:srgbClr val="000000"/>
                </a:solidFill>
              </a:rPr>
              <a:t>Programmes de prévention visant les autres populations vulnérables</a:t>
            </a:r>
          </a:p>
        </p:txBody>
      </p:sp>
      <p:sp>
        <p:nvSpPr>
          <p:cNvPr id="23" name="Rectangle 22"/>
          <p:cNvSpPr/>
          <p:nvPr/>
        </p:nvSpPr>
        <p:spPr>
          <a:xfrm>
            <a:off x="5004048" y="4063946"/>
            <a:ext cx="1944216" cy="459113"/>
          </a:xfrm>
          <a:prstGeom prst="rect">
            <a:avLst/>
          </a:prstGeom>
          <a:solidFill>
            <a:schemeClr val="bg1"/>
          </a:solid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US" sz="1050" b="1" i="0" dirty="0" smtClean="0">
                <a:solidFill>
                  <a:srgbClr val="000000"/>
                </a:solidFill>
              </a:rPr>
              <a:t>Traitement, prise en charge et soutien</a:t>
            </a:r>
          </a:p>
        </p:txBody>
      </p:sp>
      <p:sp>
        <p:nvSpPr>
          <p:cNvPr id="26" name="Rectangle 25"/>
          <p:cNvSpPr/>
          <p:nvPr/>
        </p:nvSpPr>
        <p:spPr>
          <a:xfrm>
            <a:off x="5004048" y="4607416"/>
            <a:ext cx="1944216" cy="280927"/>
          </a:xfrm>
          <a:prstGeom prst="rect">
            <a:avLst/>
          </a:prstGeom>
          <a:solidFill>
            <a:schemeClr val="bg1"/>
          </a:solid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US" sz="1200" b="1" i="0" dirty="0" smtClean="0">
                <a:solidFill>
                  <a:srgbClr val="000000"/>
                </a:solidFill>
              </a:rPr>
              <a:t>PTME</a:t>
            </a:r>
          </a:p>
        </p:txBody>
      </p:sp>
      <p:sp>
        <p:nvSpPr>
          <p:cNvPr id="37" name="Rectangle 36"/>
          <p:cNvSpPr/>
          <p:nvPr/>
        </p:nvSpPr>
        <p:spPr>
          <a:xfrm>
            <a:off x="5004048" y="4972697"/>
            <a:ext cx="1944216" cy="280927"/>
          </a:xfrm>
          <a:prstGeom prst="rect">
            <a:avLst/>
          </a:prstGeom>
          <a:solidFill>
            <a:schemeClr val="bg1"/>
          </a:solid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US" sz="1200" b="1" i="0" dirty="0" smtClean="0">
                <a:solidFill>
                  <a:srgbClr val="000000"/>
                </a:solidFill>
              </a:rPr>
              <a:t>TB/VIH</a:t>
            </a:r>
          </a:p>
        </p:txBody>
      </p:sp>
      <p:sp>
        <p:nvSpPr>
          <p:cNvPr id="53" name="Rectangle 52"/>
          <p:cNvSpPr/>
          <p:nvPr/>
        </p:nvSpPr>
        <p:spPr>
          <a:xfrm>
            <a:off x="5004048" y="1061654"/>
            <a:ext cx="1944216" cy="414791"/>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US" sz="1600" b="1" i="0" dirty="0" smtClean="0">
                <a:solidFill>
                  <a:srgbClr val="FFFFFF"/>
                </a:solidFill>
              </a:rPr>
              <a:t>VIH/sida</a:t>
            </a:r>
          </a:p>
        </p:txBody>
      </p:sp>
      <p:sp>
        <p:nvSpPr>
          <p:cNvPr id="8" name="Pentagon 7"/>
          <p:cNvSpPr/>
          <p:nvPr/>
        </p:nvSpPr>
        <p:spPr>
          <a:xfrm rot="5400000">
            <a:off x="41738" y="3191488"/>
            <a:ext cx="5088185" cy="1291499"/>
          </a:xfrm>
          <a:prstGeom prst="homePlate">
            <a:avLst>
              <a:gd name="adj" fmla="val 21570"/>
            </a:avLst>
          </a:prstGeom>
          <a:solidFill>
            <a:srgbClr val="FFC000">
              <a:alpha val="3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rgbClr val="000000"/>
              </a:solidFill>
            </a:endParaRPr>
          </a:p>
        </p:txBody>
      </p:sp>
      <p:sp>
        <p:nvSpPr>
          <p:cNvPr id="9" name="Pentagon 8"/>
          <p:cNvSpPr/>
          <p:nvPr/>
        </p:nvSpPr>
        <p:spPr>
          <a:xfrm rot="5400000">
            <a:off x="1637090" y="3191489"/>
            <a:ext cx="5088187" cy="1291499"/>
          </a:xfrm>
          <a:prstGeom prst="homePlate">
            <a:avLst>
              <a:gd name="adj" fmla="val 21570"/>
            </a:avLst>
          </a:prstGeom>
          <a:solidFill>
            <a:srgbClr val="0066FF">
              <a:alpha val="3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rgbClr val="000000"/>
              </a:solidFill>
            </a:endParaRPr>
          </a:p>
        </p:txBody>
      </p:sp>
      <p:sp>
        <p:nvSpPr>
          <p:cNvPr id="12" name="Rectangle 11"/>
          <p:cNvSpPr/>
          <p:nvPr/>
        </p:nvSpPr>
        <p:spPr>
          <a:xfrm>
            <a:off x="1852030" y="1575551"/>
            <a:ext cx="1467645" cy="1171481"/>
          </a:xfrm>
          <a:prstGeom prst="rect">
            <a:avLst/>
          </a:prstGeom>
          <a:solidFill>
            <a:schemeClr val="bg1"/>
          </a:solidFill>
          <a:ln w="95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i="0" dirty="0" smtClean="0">
                <a:solidFill>
                  <a:srgbClr val="000000"/>
                </a:solidFill>
              </a:rPr>
              <a:t>Lutte antivectorielle</a:t>
            </a:r>
          </a:p>
        </p:txBody>
      </p:sp>
      <p:sp>
        <p:nvSpPr>
          <p:cNvPr id="13" name="Rectangle 12"/>
          <p:cNvSpPr/>
          <p:nvPr/>
        </p:nvSpPr>
        <p:spPr>
          <a:xfrm>
            <a:off x="1852030" y="2828806"/>
            <a:ext cx="1467645" cy="1171481"/>
          </a:xfrm>
          <a:prstGeom prst="rect">
            <a:avLst/>
          </a:prstGeom>
          <a:solidFill>
            <a:schemeClr val="bg1"/>
          </a:solidFill>
          <a:ln w="95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i="0" dirty="0" smtClean="0">
                <a:solidFill>
                  <a:srgbClr val="000000"/>
                </a:solidFill>
              </a:rPr>
              <a:t>Prise en charge</a:t>
            </a:r>
          </a:p>
        </p:txBody>
      </p:sp>
      <p:sp>
        <p:nvSpPr>
          <p:cNvPr id="14" name="Rectangle 13"/>
          <p:cNvSpPr/>
          <p:nvPr/>
        </p:nvSpPr>
        <p:spPr>
          <a:xfrm>
            <a:off x="1852030" y="4082142"/>
            <a:ext cx="1467645" cy="1171481"/>
          </a:xfrm>
          <a:prstGeom prst="rect">
            <a:avLst/>
          </a:prstGeom>
          <a:solidFill>
            <a:schemeClr val="bg1"/>
          </a:solidFill>
          <a:ln w="95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i="0" dirty="0" smtClean="0">
                <a:solidFill>
                  <a:srgbClr val="000000"/>
                </a:solidFill>
              </a:rPr>
              <a:t>Interventions de prévention spécifiques</a:t>
            </a:r>
          </a:p>
        </p:txBody>
      </p:sp>
      <p:sp>
        <p:nvSpPr>
          <p:cNvPr id="15" name="Rectangle 14"/>
          <p:cNvSpPr/>
          <p:nvPr/>
        </p:nvSpPr>
        <p:spPr>
          <a:xfrm>
            <a:off x="3442049" y="1575551"/>
            <a:ext cx="1467645" cy="1171481"/>
          </a:xfrm>
          <a:prstGeom prst="rect">
            <a:avLst/>
          </a:prstGeom>
          <a:solidFill>
            <a:schemeClr val="bg1"/>
          </a:solidFill>
          <a:ln w="9525">
            <a:solidFill>
              <a:srgbClr val="00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i="0" dirty="0" smtClean="0">
                <a:solidFill>
                  <a:srgbClr val="000000"/>
                </a:solidFill>
              </a:rPr>
              <a:t>Prise en charge et prévention de la TB</a:t>
            </a:r>
          </a:p>
        </p:txBody>
      </p:sp>
      <p:sp>
        <p:nvSpPr>
          <p:cNvPr id="16" name="Rectangle 15"/>
          <p:cNvSpPr/>
          <p:nvPr/>
        </p:nvSpPr>
        <p:spPr>
          <a:xfrm>
            <a:off x="3442049" y="2828806"/>
            <a:ext cx="1467645" cy="1171481"/>
          </a:xfrm>
          <a:prstGeom prst="rect">
            <a:avLst/>
          </a:prstGeom>
          <a:solidFill>
            <a:schemeClr val="bg1"/>
          </a:solidFill>
          <a:ln w="9525">
            <a:solidFill>
              <a:srgbClr val="00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i="0" dirty="0" smtClean="0">
                <a:solidFill>
                  <a:srgbClr val="000000"/>
                </a:solidFill>
              </a:rPr>
              <a:t>TB multirésistante</a:t>
            </a:r>
          </a:p>
        </p:txBody>
      </p:sp>
      <p:sp>
        <p:nvSpPr>
          <p:cNvPr id="17" name="Rectangle 16"/>
          <p:cNvSpPr/>
          <p:nvPr/>
        </p:nvSpPr>
        <p:spPr>
          <a:xfrm>
            <a:off x="3442049" y="4082142"/>
            <a:ext cx="1467645" cy="1171481"/>
          </a:xfrm>
          <a:prstGeom prst="rect">
            <a:avLst/>
          </a:prstGeom>
          <a:solidFill>
            <a:schemeClr val="bg1"/>
          </a:solidFill>
          <a:ln w="9525">
            <a:solidFill>
              <a:srgbClr val="00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i="0" dirty="0" smtClean="0">
                <a:solidFill>
                  <a:srgbClr val="000000"/>
                </a:solidFill>
              </a:rPr>
              <a:t>TB/VIH</a:t>
            </a:r>
          </a:p>
        </p:txBody>
      </p:sp>
      <p:sp>
        <p:nvSpPr>
          <p:cNvPr id="55" name="Rectangle 54"/>
          <p:cNvSpPr/>
          <p:nvPr/>
        </p:nvSpPr>
        <p:spPr>
          <a:xfrm>
            <a:off x="3447382" y="1061654"/>
            <a:ext cx="1467645" cy="414791"/>
          </a:xfrm>
          <a:prstGeom prst="rect">
            <a:avLst/>
          </a:prstGeom>
          <a:solidFill>
            <a:srgbClr val="0066FF"/>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smtClean="0">
                <a:solidFill>
                  <a:srgbClr val="FFFFFF"/>
                </a:solidFill>
              </a:rPr>
              <a:t>Tuberculose</a:t>
            </a:r>
          </a:p>
        </p:txBody>
      </p:sp>
      <p:sp>
        <p:nvSpPr>
          <p:cNvPr id="56" name="Rectangle 55"/>
          <p:cNvSpPr/>
          <p:nvPr/>
        </p:nvSpPr>
        <p:spPr>
          <a:xfrm>
            <a:off x="1852030" y="1061654"/>
            <a:ext cx="1467645" cy="414791"/>
          </a:xfrm>
          <a:prstGeom prst="rect">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smtClean="0">
                <a:solidFill>
                  <a:srgbClr val="000000"/>
                </a:solidFill>
              </a:rPr>
              <a:t>Paludisme</a:t>
            </a:r>
          </a:p>
        </p:txBody>
      </p:sp>
      <p:sp>
        <p:nvSpPr>
          <p:cNvPr id="67" name="Rectangle 66"/>
          <p:cNvSpPr/>
          <p:nvPr/>
        </p:nvSpPr>
        <p:spPr>
          <a:xfrm>
            <a:off x="384478" y="1072108"/>
            <a:ext cx="1332839" cy="365052"/>
          </a:xfrm>
          <a:prstGeom prst="rect">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smtClean="0">
                <a:solidFill>
                  <a:srgbClr val="FFFFFF"/>
                </a:solidFill>
              </a:rPr>
              <a:t>Modules</a:t>
            </a:r>
          </a:p>
        </p:txBody>
      </p:sp>
      <p:sp>
        <p:nvSpPr>
          <p:cNvPr id="68" name="Rectangle 67"/>
          <p:cNvSpPr/>
          <p:nvPr/>
        </p:nvSpPr>
        <p:spPr>
          <a:xfrm>
            <a:off x="384478" y="1509167"/>
            <a:ext cx="1332839" cy="3744416"/>
          </a:xfrm>
          <a:prstGeom prst="rect">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smtClean="0">
                <a:solidFill>
                  <a:srgbClr val="FFFFFF"/>
                </a:solidFill>
              </a:rPr>
              <a:t>Modules</a:t>
            </a:r>
          </a:p>
          <a:p>
            <a:pPr algn="ctr"/>
            <a:r>
              <a:rPr lang="en-US" sz="1600" b="1" i="0" dirty="0" smtClean="0">
                <a:solidFill>
                  <a:srgbClr val="FFFFFF"/>
                </a:solidFill>
              </a:rPr>
              <a:t> spécifiques  à la maladie (ou au RSS)</a:t>
            </a:r>
          </a:p>
        </p:txBody>
      </p:sp>
      <p:sp>
        <p:nvSpPr>
          <p:cNvPr id="71" name="Rectangle 70"/>
          <p:cNvSpPr/>
          <p:nvPr/>
        </p:nvSpPr>
        <p:spPr>
          <a:xfrm>
            <a:off x="384479" y="5325593"/>
            <a:ext cx="1332839" cy="936102"/>
          </a:xfrm>
          <a:prstGeom prst="rect">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smtClean="0">
                <a:solidFill>
                  <a:srgbClr val="FFFFFF"/>
                </a:solidFill>
              </a:rPr>
              <a:t>Modules courants</a:t>
            </a:r>
          </a:p>
        </p:txBody>
      </p:sp>
      <p:sp>
        <p:nvSpPr>
          <p:cNvPr id="40" name="Pentagon 39"/>
          <p:cNvSpPr/>
          <p:nvPr/>
        </p:nvSpPr>
        <p:spPr>
          <a:xfrm rot="5400000">
            <a:off x="5423014" y="2999237"/>
            <a:ext cx="5088190" cy="1676005"/>
          </a:xfrm>
          <a:prstGeom prst="homePlate">
            <a:avLst>
              <a:gd name="adj" fmla="val 21570"/>
            </a:avLst>
          </a:prstGeom>
          <a:solidFill>
            <a:srgbClr val="33CC33">
              <a:alpha val="3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rgbClr val="000000"/>
              </a:solidFill>
            </a:endParaRPr>
          </a:p>
        </p:txBody>
      </p:sp>
      <p:sp>
        <p:nvSpPr>
          <p:cNvPr id="49" name="Rectangle 48"/>
          <p:cNvSpPr/>
          <p:nvPr/>
        </p:nvSpPr>
        <p:spPr>
          <a:xfrm>
            <a:off x="7032712" y="1061654"/>
            <a:ext cx="1859768" cy="414791"/>
          </a:xfrm>
          <a:prstGeom prst="rect">
            <a:avLst/>
          </a:prstGeom>
          <a:solidFill>
            <a:srgbClr val="33CC33"/>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smtClean="0">
                <a:solidFill>
                  <a:srgbClr val="FFFFFF"/>
                </a:solidFill>
              </a:rPr>
              <a:t>RSS</a:t>
            </a:r>
          </a:p>
        </p:txBody>
      </p:sp>
      <p:sp>
        <p:nvSpPr>
          <p:cNvPr id="41" name="Rectangle 40"/>
          <p:cNvSpPr/>
          <p:nvPr/>
        </p:nvSpPr>
        <p:spPr>
          <a:xfrm>
            <a:off x="7032691" y="1581175"/>
            <a:ext cx="1861130" cy="500338"/>
          </a:xfrm>
          <a:prstGeom prst="rect">
            <a:avLst/>
          </a:prstGeom>
          <a:solidFill>
            <a:schemeClr val="bg1"/>
          </a:solidFill>
          <a:ln w="9525">
            <a:solidFill>
              <a:srgbClr val="33CC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i="0" dirty="0" smtClean="0">
                <a:solidFill>
                  <a:srgbClr val="000000"/>
                </a:solidFill>
              </a:rPr>
              <a:t>Gestion des achats et des stocks</a:t>
            </a:r>
          </a:p>
        </p:txBody>
      </p:sp>
      <p:sp>
        <p:nvSpPr>
          <p:cNvPr id="42" name="Rectangle 41"/>
          <p:cNvSpPr/>
          <p:nvPr/>
        </p:nvSpPr>
        <p:spPr>
          <a:xfrm>
            <a:off x="7032691" y="2159914"/>
            <a:ext cx="1861130" cy="500338"/>
          </a:xfrm>
          <a:prstGeom prst="rect">
            <a:avLst/>
          </a:prstGeom>
          <a:solidFill>
            <a:schemeClr val="bg1"/>
          </a:solidFill>
          <a:ln w="9525">
            <a:solidFill>
              <a:srgbClr val="33CC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i="0" dirty="0" smtClean="0">
                <a:solidFill>
                  <a:srgbClr val="000000"/>
                </a:solidFill>
              </a:rPr>
              <a:t>Système d'information sanitaire et S&amp;E</a:t>
            </a:r>
          </a:p>
        </p:txBody>
      </p:sp>
      <p:sp>
        <p:nvSpPr>
          <p:cNvPr id="43" name="Rectangle 42"/>
          <p:cNvSpPr/>
          <p:nvPr/>
        </p:nvSpPr>
        <p:spPr>
          <a:xfrm>
            <a:off x="7032691" y="2738653"/>
            <a:ext cx="1861130" cy="500338"/>
          </a:xfrm>
          <a:prstGeom prst="rect">
            <a:avLst/>
          </a:prstGeom>
          <a:solidFill>
            <a:schemeClr val="bg1"/>
          </a:solidFill>
          <a:ln w="9525">
            <a:solidFill>
              <a:srgbClr val="33CC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i="0" dirty="0" smtClean="0">
                <a:solidFill>
                  <a:srgbClr val="000000"/>
                </a:solidFill>
              </a:rPr>
              <a:t>Effectif des personnels de santé et de la communauté</a:t>
            </a:r>
          </a:p>
        </p:txBody>
      </p:sp>
      <p:sp>
        <p:nvSpPr>
          <p:cNvPr id="44" name="Rectangle 43"/>
          <p:cNvSpPr/>
          <p:nvPr/>
        </p:nvSpPr>
        <p:spPr>
          <a:xfrm>
            <a:off x="7032691" y="3317392"/>
            <a:ext cx="1861130" cy="280562"/>
          </a:xfrm>
          <a:prstGeom prst="rect">
            <a:avLst/>
          </a:prstGeom>
          <a:solidFill>
            <a:schemeClr val="bg1"/>
          </a:solidFill>
          <a:ln w="9525">
            <a:solidFill>
              <a:srgbClr val="33CC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i="0" dirty="0" smtClean="0">
                <a:solidFill>
                  <a:srgbClr val="000000"/>
                </a:solidFill>
              </a:rPr>
              <a:t>Prestation des services</a:t>
            </a:r>
          </a:p>
        </p:txBody>
      </p:sp>
      <p:sp>
        <p:nvSpPr>
          <p:cNvPr id="45" name="Rectangle 44"/>
          <p:cNvSpPr/>
          <p:nvPr/>
        </p:nvSpPr>
        <p:spPr>
          <a:xfrm>
            <a:off x="7032691" y="3676363"/>
            <a:ext cx="1861130" cy="280563"/>
          </a:xfrm>
          <a:prstGeom prst="rect">
            <a:avLst/>
          </a:prstGeom>
          <a:solidFill>
            <a:schemeClr val="bg1"/>
          </a:solidFill>
          <a:ln w="9525">
            <a:solidFill>
              <a:srgbClr val="33CC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i="0" dirty="0" smtClean="0">
                <a:solidFill>
                  <a:srgbClr val="000000"/>
                </a:solidFill>
              </a:rPr>
              <a:t>Gestion financière</a:t>
            </a:r>
          </a:p>
        </p:txBody>
      </p:sp>
      <p:sp>
        <p:nvSpPr>
          <p:cNvPr id="47" name="Rectangle 46"/>
          <p:cNvSpPr/>
          <p:nvPr/>
        </p:nvSpPr>
        <p:spPr>
          <a:xfrm>
            <a:off x="7032691" y="4035360"/>
            <a:ext cx="1861130" cy="280563"/>
          </a:xfrm>
          <a:prstGeom prst="rect">
            <a:avLst/>
          </a:prstGeom>
          <a:solidFill>
            <a:schemeClr val="bg1"/>
          </a:solidFill>
          <a:ln w="9525">
            <a:solidFill>
              <a:srgbClr val="33CC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i="0" dirty="0" smtClean="0">
                <a:solidFill>
                  <a:srgbClr val="000000"/>
                </a:solidFill>
              </a:rPr>
              <a:t>Politique et gouvernance</a:t>
            </a:r>
          </a:p>
        </p:txBody>
      </p:sp>
      <p:sp>
        <p:nvSpPr>
          <p:cNvPr id="48" name="Rectangle 47"/>
          <p:cNvSpPr/>
          <p:nvPr/>
        </p:nvSpPr>
        <p:spPr>
          <a:xfrm>
            <a:off x="7032691" y="4394324"/>
            <a:ext cx="1861130" cy="280563"/>
          </a:xfrm>
          <a:prstGeom prst="rect">
            <a:avLst/>
          </a:prstGeom>
          <a:solidFill>
            <a:schemeClr val="bg1"/>
          </a:solidFill>
          <a:ln w="9525">
            <a:solidFill>
              <a:srgbClr val="33CC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i="0" dirty="0" smtClean="0">
                <a:solidFill>
                  <a:srgbClr val="000000"/>
                </a:solidFill>
              </a:rPr>
              <a:t>Financement de la santé</a:t>
            </a:r>
          </a:p>
        </p:txBody>
      </p:sp>
      <p:sp>
        <p:nvSpPr>
          <p:cNvPr id="50" name="Rectangle 49"/>
          <p:cNvSpPr/>
          <p:nvPr/>
        </p:nvSpPr>
        <p:spPr>
          <a:xfrm>
            <a:off x="7031350" y="4753245"/>
            <a:ext cx="1861130" cy="500338"/>
          </a:xfrm>
          <a:prstGeom prst="rect">
            <a:avLst/>
          </a:prstGeom>
          <a:solidFill>
            <a:schemeClr val="bg1"/>
          </a:solidFill>
          <a:ln w="9525">
            <a:solidFill>
              <a:srgbClr val="33CC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i="0" dirty="0" smtClean="0">
                <a:solidFill>
                  <a:srgbClr val="000000"/>
                </a:solidFill>
              </a:rPr>
              <a:t>Levée des obstacles à l'accès</a:t>
            </a:r>
          </a:p>
        </p:txBody>
      </p:sp>
      <p:sp>
        <p:nvSpPr>
          <p:cNvPr id="4" name="Pentagon 3"/>
          <p:cNvSpPr/>
          <p:nvPr/>
        </p:nvSpPr>
        <p:spPr>
          <a:xfrm>
            <a:off x="1846774" y="5325591"/>
            <a:ext cx="7097820" cy="288032"/>
          </a:xfrm>
          <a:prstGeom prst="homePlate">
            <a:avLst/>
          </a:prstGeom>
          <a:solidFill>
            <a:srgbClr val="33CC33"/>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i="0" dirty="0" smtClean="0">
                <a:solidFill>
                  <a:srgbClr val="000000"/>
                </a:solidFill>
              </a:rPr>
              <a:t>RSS</a:t>
            </a:r>
          </a:p>
        </p:txBody>
      </p:sp>
      <p:sp>
        <p:nvSpPr>
          <p:cNvPr id="7" name="Pentagon 6"/>
          <p:cNvSpPr/>
          <p:nvPr/>
        </p:nvSpPr>
        <p:spPr>
          <a:xfrm>
            <a:off x="1846774" y="5973663"/>
            <a:ext cx="6958338" cy="288032"/>
          </a:xfrm>
          <a:prstGeom prst="homePlat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i="0" dirty="0" smtClean="0">
                <a:solidFill>
                  <a:srgbClr val="000000"/>
                </a:solidFill>
              </a:rPr>
              <a:t>Programme de gestion</a:t>
            </a:r>
          </a:p>
        </p:txBody>
      </p:sp>
      <p:sp>
        <p:nvSpPr>
          <p:cNvPr id="46" name="Pentagon 45"/>
          <p:cNvSpPr/>
          <p:nvPr/>
        </p:nvSpPr>
        <p:spPr>
          <a:xfrm>
            <a:off x="1846774" y="5649627"/>
            <a:ext cx="5184576" cy="288032"/>
          </a:xfrm>
          <a:prstGeom prst="homePlat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i="0" dirty="0" smtClean="0">
                <a:solidFill>
                  <a:srgbClr val="000000"/>
                </a:solidFill>
              </a:rPr>
              <a:t>Renforcement des systèmes communautaires</a:t>
            </a:r>
          </a:p>
        </p:txBody>
      </p:sp>
      <p:sp>
        <p:nvSpPr>
          <p:cNvPr id="58" name="Rounded Rectangular Callout 57"/>
          <p:cNvSpPr/>
          <p:nvPr/>
        </p:nvSpPr>
        <p:spPr>
          <a:xfrm>
            <a:off x="6372200" y="5445224"/>
            <a:ext cx="2378526" cy="756664"/>
          </a:xfrm>
          <a:prstGeom prst="wedgeRoundRectCallout">
            <a:avLst>
              <a:gd name="adj1" fmla="val -16827"/>
              <a:gd name="adj2" fmla="val -50661"/>
              <a:gd name="adj3" fmla="val 16667"/>
            </a:avLst>
          </a:prstGeom>
          <a:solidFill>
            <a:schemeClr val="accent2"/>
          </a:solidFill>
          <a:ln w="9525">
            <a:solidFill>
              <a:srgbClr val="F9EF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i="0" dirty="0" smtClean="0">
                <a:solidFill>
                  <a:srgbClr val="FFFFFF"/>
                </a:solidFill>
              </a:rPr>
              <a:t>Les modules RSS peuvent être inclus dans l'une des maladies ou constituer une note conceptuelle autonome</a:t>
            </a:r>
          </a:p>
        </p:txBody>
      </p:sp>
    </p:spTree>
    <p:extLst>
      <p:ext uri="{BB962C8B-B14F-4D97-AF65-F5344CB8AC3E}">
        <p14:creationId xmlns:p14="http://schemas.microsoft.com/office/powerpoint/2010/main" xmlns="" val="981926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i="0" dirty="0" smtClean="0">
                <a:solidFill>
                  <a:srgbClr val="000000"/>
                </a:solidFill>
              </a:rPr>
              <a:t>Modules et interventions liés au paludisme</a:t>
            </a:r>
          </a:p>
        </p:txBody>
      </p:sp>
      <p:sp>
        <p:nvSpPr>
          <p:cNvPr id="4" name="Rectangle 3"/>
          <p:cNvSpPr/>
          <p:nvPr/>
        </p:nvSpPr>
        <p:spPr>
          <a:xfrm>
            <a:off x="323534" y="1067594"/>
            <a:ext cx="1800200" cy="1368152"/>
          </a:xfrm>
          <a:prstGeom prst="rect">
            <a:avLst/>
          </a:prstGeom>
          <a:solidFill>
            <a:srgbClr val="FFCC55"/>
          </a:solidFill>
          <a:ln w="6350">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smtClean="0">
                <a:solidFill>
                  <a:srgbClr val="000000"/>
                </a:solidFill>
              </a:rPr>
              <a:t>Lutte antivectorielle</a:t>
            </a:r>
          </a:p>
        </p:txBody>
      </p:sp>
      <p:sp>
        <p:nvSpPr>
          <p:cNvPr id="6" name="Rectangle 5"/>
          <p:cNvSpPr/>
          <p:nvPr/>
        </p:nvSpPr>
        <p:spPr>
          <a:xfrm>
            <a:off x="323534" y="2492896"/>
            <a:ext cx="1800200" cy="2592288"/>
          </a:xfrm>
          <a:prstGeom prst="rect">
            <a:avLst/>
          </a:prstGeom>
          <a:solidFill>
            <a:srgbClr val="FFCC55"/>
          </a:solidFill>
          <a:ln w="6350">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smtClean="0">
                <a:solidFill>
                  <a:srgbClr val="000000"/>
                </a:solidFill>
              </a:rPr>
              <a:t>Prise en charge</a:t>
            </a:r>
          </a:p>
        </p:txBody>
      </p:sp>
      <p:sp>
        <p:nvSpPr>
          <p:cNvPr id="7" name="Rectangle 6"/>
          <p:cNvSpPr/>
          <p:nvPr/>
        </p:nvSpPr>
        <p:spPr>
          <a:xfrm>
            <a:off x="2123728" y="1067594"/>
            <a:ext cx="6696744" cy="1368152"/>
          </a:xfrm>
          <a:prstGeom prst="rect">
            <a:avLst/>
          </a:prstGeom>
          <a:noFill/>
          <a:ln w="6350">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buFont typeface="Arial" pitchFamily="34" charset="0"/>
              <a:buChar char="•"/>
              <a:defRPr/>
            </a:pPr>
            <a:r>
              <a:rPr lang="en-US" sz="1500" b="0" i="0" dirty="0" smtClean="0">
                <a:solidFill>
                  <a:srgbClr val="000000"/>
                </a:solidFill>
              </a:rPr>
              <a:t>Campagne de distribution massive des MIILD</a:t>
            </a:r>
          </a:p>
          <a:p>
            <a:pPr marL="177800" indent="-177800">
              <a:buFont typeface="Arial" pitchFamily="34" charset="0"/>
              <a:buChar char="•"/>
              <a:defRPr/>
            </a:pPr>
            <a:r>
              <a:rPr lang="en-US" sz="1500" b="0" i="0" dirty="0" smtClean="0">
                <a:solidFill>
                  <a:srgbClr val="000000"/>
                </a:solidFill>
              </a:rPr>
              <a:t>Distribution des MIILD</a:t>
            </a:r>
          </a:p>
          <a:p>
            <a:pPr marL="177800" indent="-177800">
              <a:buFont typeface="Arial" pitchFamily="34" charset="0"/>
              <a:buChar char="•"/>
              <a:defRPr/>
            </a:pPr>
            <a:r>
              <a:rPr lang="en-US" sz="1500" b="0" i="0" dirty="0" smtClean="0">
                <a:solidFill>
                  <a:srgbClr val="000000"/>
                </a:solidFill>
              </a:rPr>
              <a:t>PID</a:t>
            </a:r>
          </a:p>
          <a:p>
            <a:pPr marL="177800" indent="-177800">
              <a:buFont typeface="Arial" pitchFamily="34" charset="0"/>
              <a:buChar char="•"/>
              <a:defRPr/>
            </a:pPr>
            <a:r>
              <a:rPr lang="en-US" sz="1500" b="0" i="0" dirty="0" smtClean="0">
                <a:solidFill>
                  <a:srgbClr val="000000"/>
                </a:solidFill>
              </a:rPr>
              <a:t>Autres mesures de lutte vectorielle</a:t>
            </a:r>
          </a:p>
          <a:p>
            <a:pPr marL="177800" indent="-177800">
              <a:buFont typeface="Arial" pitchFamily="34" charset="0"/>
              <a:buChar char="•"/>
              <a:defRPr/>
            </a:pPr>
            <a:r>
              <a:rPr lang="en-US" sz="1500" b="0" i="0" dirty="0" smtClean="0">
                <a:solidFill>
                  <a:srgbClr val="000000"/>
                </a:solidFill>
              </a:rPr>
              <a:t>Suivi entomologique</a:t>
            </a:r>
          </a:p>
          <a:p>
            <a:pPr marL="177800" indent="-177800">
              <a:buFont typeface="Arial" pitchFamily="34" charset="0"/>
              <a:buChar char="•"/>
              <a:defRPr/>
            </a:pPr>
            <a:r>
              <a:rPr lang="en-US" sz="1500" b="0" i="0" dirty="0" smtClean="0">
                <a:solidFill>
                  <a:srgbClr val="000000"/>
                </a:solidFill>
              </a:rPr>
              <a:t>IEC/CCC</a:t>
            </a:r>
          </a:p>
        </p:txBody>
      </p:sp>
      <p:sp>
        <p:nvSpPr>
          <p:cNvPr id="9" name="Rectangle 8"/>
          <p:cNvSpPr/>
          <p:nvPr/>
        </p:nvSpPr>
        <p:spPr>
          <a:xfrm>
            <a:off x="2123728" y="2492896"/>
            <a:ext cx="6696744" cy="2592288"/>
          </a:xfrm>
          <a:prstGeom prst="rect">
            <a:avLst/>
          </a:prstGeom>
          <a:noFill/>
          <a:ln w="6350">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buFont typeface="Arial" pitchFamily="34" charset="0"/>
              <a:buChar char="•"/>
            </a:pPr>
            <a:r>
              <a:rPr lang="en-US" sz="1500" b="0" i="0" dirty="0" smtClean="0">
                <a:solidFill>
                  <a:srgbClr val="000000"/>
                </a:solidFill>
              </a:rPr>
              <a:t>Traitement en milieu hospitalier</a:t>
            </a:r>
          </a:p>
          <a:p>
            <a:pPr marL="177800" indent="-177800">
              <a:buFont typeface="Arial" pitchFamily="34" charset="0"/>
              <a:buChar char="•"/>
            </a:pPr>
            <a:r>
              <a:rPr lang="en-US" sz="1500" b="0" i="0" dirty="0" smtClean="0">
                <a:solidFill>
                  <a:srgbClr val="000000"/>
                </a:solidFill>
              </a:rPr>
              <a:t>Préparation et riposte à l'épidémie</a:t>
            </a:r>
          </a:p>
          <a:p>
            <a:pPr marL="177800" indent="-177800">
              <a:buFont typeface="Arial" pitchFamily="34" charset="0"/>
              <a:buChar char="•"/>
            </a:pPr>
            <a:r>
              <a:rPr lang="en-US" sz="1500" b="0" i="0" dirty="0" smtClean="0">
                <a:solidFill>
                  <a:srgbClr val="000000"/>
                </a:solidFill>
              </a:rPr>
              <a:t>Prise en charge communautaire intégrée (PCI)</a:t>
            </a:r>
          </a:p>
          <a:p>
            <a:pPr marL="177800" indent="-177800">
              <a:buFont typeface="Arial" pitchFamily="34" charset="0"/>
              <a:buChar char="•"/>
            </a:pPr>
            <a:r>
              <a:rPr lang="en-US" sz="1500" b="0" i="0" dirty="0" smtClean="0">
                <a:solidFill>
                  <a:srgbClr val="000000"/>
                </a:solidFill>
              </a:rPr>
              <a:t>Dépistage actif des cas et enquête (phase d'élimination)</a:t>
            </a:r>
          </a:p>
          <a:p>
            <a:pPr marL="177800" indent="-177800">
              <a:buFont typeface="Arial" pitchFamily="34" charset="0"/>
              <a:buChar char="•"/>
            </a:pPr>
            <a:r>
              <a:rPr lang="en-US" sz="1500" b="0" i="0" dirty="0" smtClean="0">
                <a:solidFill>
                  <a:srgbClr val="000000"/>
                </a:solidFill>
              </a:rPr>
              <a:t>Surveillance de l'efficacité thérapeutique</a:t>
            </a:r>
          </a:p>
          <a:p>
            <a:pPr marL="177800" indent="-177800">
              <a:buFont typeface="Arial" pitchFamily="34" charset="0"/>
              <a:buChar char="•"/>
            </a:pPr>
            <a:r>
              <a:rPr lang="en-US" sz="1500" b="0" i="0" dirty="0" smtClean="0">
                <a:solidFill>
                  <a:srgbClr val="000000"/>
                </a:solidFill>
              </a:rPr>
              <a:t>Paludisme grave</a:t>
            </a:r>
          </a:p>
          <a:p>
            <a:pPr marL="177800" indent="-177800">
              <a:buFont typeface="Arial" pitchFamily="34" charset="0"/>
              <a:buChar char="•"/>
            </a:pPr>
            <a:r>
              <a:rPr lang="en-US" sz="1500" b="0" i="0" dirty="0" smtClean="0">
                <a:solidFill>
                  <a:srgbClr val="000000"/>
                </a:solidFill>
              </a:rPr>
              <a:t>Mécanisme de subvention du secteur privé</a:t>
            </a:r>
          </a:p>
          <a:p>
            <a:pPr marL="177800" indent="-177800">
              <a:buFont typeface="Arial" pitchFamily="34" charset="0"/>
              <a:buChar char="•"/>
            </a:pPr>
            <a:r>
              <a:rPr lang="en-US" sz="1500" b="0" i="0" dirty="0" smtClean="0">
                <a:solidFill>
                  <a:srgbClr val="000000"/>
                </a:solidFill>
              </a:rPr>
              <a:t>Prise en charge du secteur privé (autre)</a:t>
            </a:r>
          </a:p>
          <a:p>
            <a:pPr marL="177800" indent="-177800">
              <a:buFont typeface="Arial" pitchFamily="34" charset="0"/>
              <a:buChar char="•"/>
            </a:pPr>
            <a:r>
              <a:rPr lang="en-US" sz="1500" b="0" i="0" dirty="0" smtClean="0">
                <a:solidFill>
                  <a:srgbClr val="000000"/>
                </a:solidFill>
              </a:rPr>
              <a:t>Garantir la qualité des médicaments</a:t>
            </a:r>
          </a:p>
          <a:p>
            <a:pPr marL="177800" indent="-177800">
              <a:buFont typeface="Arial" pitchFamily="34" charset="0"/>
              <a:buChar char="•"/>
            </a:pPr>
            <a:r>
              <a:rPr lang="en-US" sz="1500" b="0" i="0" dirty="0" smtClean="0">
                <a:solidFill>
                  <a:srgbClr val="000000"/>
                </a:solidFill>
              </a:rPr>
              <a:t>IEC/CCC</a:t>
            </a:r>
          </a:p>
          <a:p>
            <a:pPr marL="177800" indent="-177800">
              <a:buFont typeface="Arial" pitchFamily="34" charset="0"/>
              <a:buChar char="•"/>
            </a:pPr>
            <a:r>
              <a:rPr lang="en-US" sz="1500" b="0" i="0" dirty="0" smtClean="0">
                <a:solidFill>
                  <a:srgbClr val="000000"/>
                </a:solidFill>
              </a:rPr>
              <a:t>Autre</a:t>
            </a:r>
          </a:p>
        </p:txBody>
      </p:sp>
      <p:sp>
        <p:nvSpPr>
          <p:cNvPr id="10" name="Rectangle 9"/>
          <p:cNvSpPr/>
          <p:nvPr/>
        </p:nvSpPr>
        <p:spPr>
          <a:xfrm>
            <a:off x="323534" y="5172050"/>
            <a:ext cx="1800200" cy="1152128"/>
          </a:xfrm>
          <a:prstGeom prst="rect">
            <a:avLst/>
          </a:prstGeom>
          <a:solidFill>
            <a:srgbClr val="FFCC55"/>
          </a:solidFill>
          <a:ln w="6350">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smtClean="0">
                <a:solidFill>
                  <a:srgbClr val="000000"/>
                </a:solidFill>
              </a:rPr>
              <a:t>Interventions de prévention spécifiques</a:t>
            </a:r>
          </a:p>
        </p:txBody>
      </p:sp>
      <p:sp>
        <p:nvSpPr>
          <p:cNvPr id="11" name="Rectangle 10"/>
          <p:cNvSpPr/>
          <p:nvPr/>
        </p:nvSpPr>
        <p:spPr>
          <a:xfrm>
            <a:off x="2123728" y="5172050"/>
            <a:ext cx="6696744" cy="1152128"/>
          </a:xfrm>
          <a:prstGeom prst="rect">
            <a:avLst/>
          </a:prstGeom>
          <a:noFill/>
          <a:ln w="6350">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buFont typeface="Arial" pitchFamily="34" charset="0"/>
              <a:buChar char="•"/>
            </a:pPr>
            <a:r>
              <a:rPr lang="en-US" sz="1500" b="0" i="0" dirty="0" smtClean="0">
                <a:solidFill>
                  <a:srgbClr val="000000"/>
                </a:solidFill>
              </a:rPr>
              <a:t>Traitement préventif intermittent (TPI)- pendant la grossesse</a:t>
            </a:r>
          </a:p>
          <a:p>
            <a:pPr marL="177800" indent="-177800">
              <a:buFont typeface="Arial" pitchFamily="34" charset="0"/>
              <a:buChar char="•"/>
            </a:pPr>
            <a:r>
              <a:rPr lang="en-US" sz="1500" b="0" i="0" dirty="0" smtClean="0">
                <a:solidFill>
                  <a:srgbClr val="000000"/>
                </a:solidFill>
              </a:rPr>
              <a:t>Traitement préventif intermittent (TPI)- à la petite enfance</a:t>
            </a:r>
          </a:p>
          <a:p>
            <a:pPr marL="177800" indent="-177800">
              <a:buFont typeface="Arial" pitchFamily="34" charset="0"/>
              <a:buChar char="•"/>
            </a:pPr>
            <a:r>
              <a:rPr lang="en-US" sz="1500" b="0" i="0" dirty="0" smtClean="0">
                <a:solidFill>
                  <a:srgbClr val="000000"/>
                </a:solidFill>
              </a:rPr>
              <a:t>Chimioprophylaxie saisonnière du paludisme</a:t>
            </a:r>
          </a:p>
          <a:p>
            <a:pPr marL="177800" indent="-177800">
              <a:buFont typeface="Arial" pitchFamily="34" charset="0"/>
              <a:buChar char="•"/>
            </a:pPr>
            <a:r>
              <a:rPr lang="en-US" sz="1500" b="0" i="0" dirty="0" smtClean="0">
                <a:solidFill>
                  <a:srgbClr val="000000"/>
                </a:solidFill>
              </a:rPr>
              <a:t>IEC/CCC</a:t>
            </a:r>
          </a:p>
          <a:p>
            <a:pPr marL="177800" indent="-177800">
              <a:buFont typeface="Arial" pitchFamily="34" charset="0"/>
              <a:buChar char="•"/>
            </a:pPr>
            <a:r>
              <a:rPr lang="en-US" sz="1500" b="0" i="0" dirty="0" smtClean="0">
                <a:solidFill>
                  <a:srgbClr val="000000"/>
                </a:solidFill>
              </a:rPr>
              <a:t>Autre</a:t>
            </a:r>
          </a:p>
        </p:txBody>
      </p:sp>
    </p:spTree>
    <p:extLst>
      <p:ext uri="{BB962C8B-B14F-4D97-AF65-F5344CB8AC3E}">
        <p14:creationId xmlns:p14="http://schemas.microsoft.com/office/powerpoint/2010/main" xmlns="" val="630128866"/>
      </p:ext>
    </p:extLst>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i="0" dirty="0" smtClean="0">
                <a:solidFill>
                  <a:srgbClr val="000000"/>
                </a:solidFill>
              </a:rPr>
              <a:t>Modules et interventions liés à la tuberculose</a:t>
            </a:r>
          </a:p>
        </p:txBody>
      </p:sp>
      <p:sp>
        <p:nvSpPr>
          <p:cNvPr id="4" name="Rectangle 3"/>
          <p:cNvSpPr/>
          <p:nvPr/>
        </p:nvSpPr>
        <p:spPr>
          <a:xfrm>
            <a:off x="323534" y="1052737"/>
            <a:ext cx="1800200" cy="1872208"/>
          </a:xfrm>
          <a:prstGeom prst="rect">
            <a:avLst/>
          </a:prstGeom>
          <a:solidFill>
            <a:srgbClr val="0055AA"/>
          </a:solid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smtClean="0">
                <a:solidFill>
                  <a:srgbClr val="FFFFFF"/>
                </a:solidFill>
              </a:rPr>
              <a:t>Prise en charge et prévention de la TB</a:t>
            </a:r>
          </a:p>
        </p:txBody>
      </p:sp>
      <p:sp>
        <p:nvSpPr>
          <p:cNvPr id="6" name="Rectangle 5"/>
          <p:cNvSpPr/>
          <p:nvPr/>
        </p:nvSpPr>
        <p:spPr>
          <a:xfrm>
            <a:off x="323534" y="2996952"/>
            <a:ext cx="1800200" cy="1872208"/>
          </a:xfrm>
          <a:prstGeom prst="rect">
            <a:avLst/>
          </a:prstGeom>
          <a:solidFill>
            <a:srgbClr val="0055AA"/>
          </a:solid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smtClean="0">
                <a:solidFill>
                  <a:srgbClr val="FFFFFF"/>
                </a:solidFill>
              </a:rPr>
              <a:t>Kit de la TB multi-résistante</a:t>
            </a:r>
          </a:p>
        </p:txBody>
      </p:sp>
      <p:sp>
        <p:nvSpPr>
          <p:cNvPr id="7" name="Rectangle 6"/>
          <p:cNvSpPr/>
          <p:nvPr/>
        </p:nvSpPr>
        <p:spPr>
          <a:xfrm>
            <a:off x="2123728" y="1052737"/>
            <a:ext cx="6696744" cy="1872208"/>
          </a:xfrm>
          <a:prstGeom prst="rect">
            <a:avLst/>
          </a:prstGeom>
          <a:no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buFont typeface="Arial" pitchFamily="34" charset="0"/>
              <a:buChar char="•"/>
              <a:defRPr/>
            </a:pPr>
            <a:r>
              <a:rPr lang="en-US" sz="1500" b="0" i="0" dirty="0" smtClean="0">
                <a:solidFill>
                  <a:srgbClr val="000000"/>
                </a:solidFill>
              </a:rPr>
              <a:t>Dépistage &amp; diagnostic des cas</a:t>
            </a:r>
          </a:p>
          <a:p>
            <a:pPr marL="177800" indent="-177800">
              <a:buFont typeface="Arial" pitchFamily="34" charset="0"/>
              <a:buChar char="•"/>
              <a:defRPr/>
            </a:pPr>
            <a:r>
              <a:rPr lang="en-US" sz="1500" b="0" i="0" dirty="0" smtClean="0">
                <a:solidFill>
                  <a:srgbClr val="000000"/>
                </a:solidFill>
              </a:rPr>
              <a:t>Traitement</a:t>
            </a:r>
          </a:p>
          <a:p>
            <a:pPr marL="177800" indent="-177800">
              <a:buFont typeface="Arial" pitchFamily="34" charset="0"/>
              <a:buChar char="•"/>
              <a:defRPr/>
            </a:pPr>
            <a:r>
              <a:rPr lang="en-US" sz="1500" b="0" i="0" dirty="0" smtClean="0">
                <a:solidFill>
                  <a:srgbClr val="000000"/>
                </a:solidFill>
              </a:rPr>
              <a:t>Prévention</a:t>
            </a:r>
          </a:p>
          <a:p>
            <a:pPr marL="177800" indent="-177800">
              <a:buFont typeface="Arial" pitchFamily="34" charset="0"/>
              <a:buChar char="•"/>
              <a:defRPr/>
            </a:pPr>
            <a:r>
              <a:rPr lang="en-US" sz="1500" b="0" i="0" dirty="0" smtClean="0">
                <a:solidFill>
                  <a:srgbClr val="000000"/>
                </a:solidFill>
              </a:rPr>
              <a:t>Faire participer tous les prestataires de soins</a:t>
            </a:r>
          </a:p>
          <a:p>
            <a:pPr marL="177800" indent="-177800">
              <a:buFont typeface="Arial" pitchFamily="34" charset="0"/>
              <a:buChar char="•"/>
              <a:defRPr/>
            </a:pPr>
            <a:r>
              <a:rPr lang="en-US" sz="1500" b="0" i="0" dirty="0" smtClean="0">
                <a:solidFill>
                  <a:srgbClr val="000000"/>
                </a:solidFill>
              </a:rPr>
              <a:t>Prise en charge communautaire de la TB</a:t>
            </a:r>
          </a:p>
          <a:p>
            <a:pPr marL="177800" indent="-177800">
              <a:buFont typeface="Arial" pitchFamily="34" charset="0"/>
              <a:buChar char="•"/>
              <a:defRPr/>
            </a:pPr>
            <a:r>
              <a:rPr lang="en-US" sz="1500" b="0" i="0" dirty="0" smtClean="0">
                <a:solidFill>
                  <a:srgbClr val="000000"/>
                </a:solidFill>
              </a:rPr>
              <a:t>Populations clés affectées</a:t>
            </a:r>
          </a:p>
          <a:p>
            <a:pPr marL="177800" indent="-177800">
              <a:buFont typeface="Arial" pitchFamily="34" charset="0"/>
              <a:buChar char="•"/>
              <a:defRPr/>
            </a:pPr>
            <a:r>
              <a:rPr lang="en-US" sz="1500" b="0" i="0" dirty="0" smtClean="0">
                <a:solidFill>
                  <a:srgbClr val="000000"/>
                </a:solidFill>
              </a:rPr>
              <a:t>Activités concertées avec d'autres programmes et secteurs</a:t>
            </a:r>
          </a:p>
          <a:p>
            <a:pPr marL="177800" indent="-177800">
              <a:buFont typeface="Arial" pitchFamily="34" charset="0"/>
              <a:buChar char="•"/>
              <a:defRPr/>
            </a:pPr>
            <a:r>
              <a:rPr lang="en-US" sz="1500" b="0" i="0" dirty="0" smtClean="0">
                <a:solidFill>
                  <a:srgbClr val="000000"/>
                </a:solidFill>
              </a:rPr>
              <a:t>Autre</a:t>
            </a:r>
          </a:p>
        </p:txBody>
      </p:sp>
      <p:sp>
        <p:nvSpPr>
          <p:cNvPr id="9" name="Rectangle 8"/>
          <p:cNvSpPr/>
          <p:nvPr/>
        </p:nvSpPr>
        <p:spPr>
          <a:xfrm>
            <a:off x="2123728" y="2996952"/>
            <a:ext cx="6696744" cy="1872208"/>
          </a:xfrm>
          <a:prstGeom prst="rect">
            <a:avLst/>
          </a:prstGeom>
          <a:no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buFont typeface="Arial" pitchFamily="34" charset="0"/>
              <a:buChar char="•"/>
            </a:pPr>
            <a:r>
              <a:rPr lang="en-US" sz="1500" b="0" i="0" dirty="0" smtClean="0">
                <a:solidFill>
                  <a:srgbClr val="000000"/>
                </a:solidFill>
              </a:rPr>
              <a:t>Dépistage &amp; diagnostic des cas</a:t>
            </a:r>
          </a:p>
          <a:p>
            <a:pPr marL="177800" indent="-177800">
              <a:buFont typeface="Arial" pitchFamily="34" charset="0"/>
              <a:buChar char="•"/>
            </a:pPr>
            <a:r>
              <a:rPr lang="en-US" sz="1500" b="0" i="0" dirty="0" smtClean="0">
                <a:solidFill>
                  <a:srgbClr val="000000"/>
                </a:solidFill>
              </a:rPr>
              <a:t>Traitement</a:t>
            </a:r>
          </a:p>
          <a:p>
            <a:pPr marL="177800" indent="-177800">
              <a:buFont typeface="Arial" pitchFamily="34" charset="0"/>
              <a:buChar char="•"/>
            </a:pPr>
            <a:r>
              <a:rPr lang="en-US" sz="1500" b="0" i="0" dirty="0" smtClean="0">
                <a:solidFill>
                  <a:srgbClr val="000000"/>
                </a:solidFill>
              </a:rPr>
              <a:t>Prévention</a:t>
            </a:r>
          </a:p>
          <a:p>
            <a:pPr marL="177800" indent="-177800">
              <a:buFont typeface="Arial" pitchFamily="34" charset="0"/>
              <a:buChar char="•"/>
            </a:pPr>
            <a:r>
              <a:rPr lang="en-US" sz="1500" b="0" i="0" dirty="0" smtClean="0">
                <a:solidFill>
                  <a:srgbClr val="000000"/>
                </a:solidFill>
              </a:rPr>
              <a:t>Faire participer tous les prestataires de soins</a:t>
            </a:r>
          </a:p>
          <a:p>
            <a:pPr marL="177800" indent="-177800">
              <a:buFont typeface="Arial" pitchFamily="34" charset="0"/>
              <a:buChar char="•"/>
            </a:pPr>
            <a:r>
              <a:rPr lang="en-US" sz="1500" b="0" i="0" dirty="0" smtClean="0">
                <a:solidFill>
                  <a:srgbClr val="000000"/>
                </a:solidFill>
              </a:rPr>
              <a:t>Prise en charge communautaire de la TB</a:t>
            </a:r>
          </a:p>
          <a:p>
            <a:pPr marL="177800" indent="-177800">
              <a:buFont typeface="Arial" pitchFamily="34" charset="0"/>
              <a:buChar char="•"/>
            </a:pPr>
            <a:r>
              <a:rPr lang="en-US" sz="1500" b="0" i="0" dirty="0" smtClean="0">
                <a:solidFill>
                  <a:srgbClr val="000000"/>
                </a:solidFill>
              </a:rPr>
              <a:t>Populations clés affectées</a:t>
            </a:r>
          </a:p>
          <a:p>
            <a:pPr marL="177800" indent="-177800">
              <a:buFont typeface="Arial" pitchFamily="34" charset="0"/>
              <a:buChar char="•"/>
            </a:pPr>
            <a:r>
              <a:rPr lang="en-US" sz="1500" b="0" i="0" dirty="0" smtClean="0">
                <a:solidFill>
                  <a:srgbClr val="000000"/>
                </a:solidFill>
              </a:rPr>
              <a:t>Activités concertées avec d'autres programmes et secteurs</a:t>
            </a:r>
          </a:p>
          <a:p>
            <a:pPr marL="177800" indent="-177800">
              <a:buFont typeface="Arial" pitchFamily="34" charset="0"/>
              <a:buChar char="•"/>
            </a:pPr>
            <a:r>
              <a:rPr lang="en-US" sz="1500" b="0" i="0" dirty="0" smtClean="0">
                <a:solidFill>
                  <a:srgbClr val="000000"/>
                </a:solidFill>
              </a:rPr>
              <a:t>Autre</a:t>
            </a:r>
          </a:p>
        </p:txBody>
      </p:sp>
      <p:sp>
        <p:nvSpPr>
          <p:cNvPr id="10" name="Rectangle 9"/>
          <p:cNvSpPr/>
          <p:nvPr/>
        </p:nvSpPr>
        <p:spPr>
          <a:xfrm>
            <a:off x="323534" y="4969743"/>
            <a:ext cx="1800200" cy="1368152"/>
          </a:xfrm>
          <a:prstGeom prst="rect">
            <a:avLst/>
          </a:prstGeom>
          <a:solidFill>
            <a:srgbClr val="0055AA"/>
          </a:solid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smtClean="0">
                <a:solidFill>
                  <a:srgbClr val="FFFFFF"/>
                </a:solidFill>
              </a:rPr>
              <a:t>Kit</a:t>
            </a:r>
            <a:r>
              <a:rPr lang="en" sz="1600" dirty="0" smtClean="0"/>
              <a:t/>
            </a:r>
            <a:br>
              <a:rPr lang="en" sz="1600" dirty="0" smtClean="0"/>
            </a:br>
            <a:r>
              <a:rPr lang="en-US" sz="1600" b="1" i="0" dirty="0" smtClean="0">
                <a:solidFill>
                  <a:srgbClr val="FFFFFF"/>
                </a:solidFill>
              </a:rPr>
              <a:t>TB/VIH </a:t>
            </a:r>
          </a:p>
        </p:txBody>
      </p:sp>
      <p:sp>
        <p:nvSpPr>
          <p:cNvPr id="11" name="Rectangle 10"/>
          <p:cNvSpPr/>
          <p:nvPr/>
        </p:nvSpPr>
        <p:spPr>
          <a:xfrm>
            <a:off x="2123728" y="4969743"/>
            <a:ext cx="6696744" cy="1368152"/>
          </a:xfrm>
          <a:prstGeom prst="rect">
            <a:avLst/>
          </a:prstGeom>
          <a:no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buFont typeface="Arial" pitchFamily="34" charset="0"/>
              <a:buChar char="•"/>
            </a:pPr>
            <a:r>
              <a:rPr lang="en-US" sz="1500" b="0" i="0" dirty="0" smtClean="0">
                <a:solidFill>
                  <a:srgbClr val="000000"/>
                </a:solidFill>
              </a:rPr>
              <a:t>Interventions concertées de lutte contre la TB/VIH</a:t>
            </a:r>
          </a:p>
          <a:p>
            <a:pPr marL="177800" indent="-177800">
              <a:buFont typeface="Arial" pitchFamily="34" charset="0"/>
              <a:buChar char="•"/>
            </a:pPr>
            <a:r>
              <a:rPr lang="en-US" sz="1500" b="0" i="0" dirty="0" smtClean="0">
                <a:solidFill>
                  <a:srgbClr val="000000"/>
                </a:solidFill>
              </a:rPr>
              <a:t>Faire participer tous les prestataires de soins</a:t>
            </a:r>
          </a:p>
          <a:p>
            <a:pPr marL="177800" indent="-177800">
              <a:buFont typeface="Arial" pitchFamily="34" charset="0"/>
              <a:buChar char="•"/>
            </a:pPr>
            <a:r>
              <a:rPr lang="en-US" sz="1500" b="0" i="0" dirty="0" smtClean="0">
                <a:solidFill>
                  <a:srgbClr val="000000"/>
                </a:solidFill>
              </a:rPr>
              <a:t>Prise en charge communautaire de la TB</a:t>
            </a:r>
          </a:p>
          <a:p>
            <a:pPr marL="177800" indent="-177800">
              <a:buFont typeface="Arial" pitchFamily="34" charset="0"/>
              <a:buChar char="•"/>
            </a:pPr>
            <a:r>
              <a:rPr lang="en-US" sz="1500" b="0" i="0" dirty="0" smtClean="0">
                <a:solidFill>
                  <a:srgbClr val="000000"/>
                </a:solidFill>
              </a:rPr>
              <a:t>Populations clés affectées</a:t>
            </a:r>
          </a:p>
          <a:p>
            <a:pPr marL="177800" indent="-177800">
              <a:buFont typeface="Arial" pitchFamily="34" charset="0"/>
              <a:buChar char="•"/>
            </a:pPr>
            <a:r>
              <a:rPr lang="en-US" sz="1500" b="0" i="0" dirty="0" smtClean="0">
                <a:solidFill>
                  <a:srgbClr val="000000"/>
                </a:solidFill>
              </a:rPr>
              <a:t>Activités concertées avec d'autres programmes et secteurs</a:t>
            </a:r>
          </a:p>
          <a:p>
            <a:pPr marL="177800" indent="-177800">
              <a:buFont typeface="Arial" pitchFamily="34" charset="0"/>
              <a:buChar char="•"/>
            </a:pPr>
            <a:r>
              <a:rPr lang="en-US" sz="1500" b="0" i="0" dirty="0" smtClean="0">
                <a:solidFill>
                  <a:srgbClr val="000000"/>
                </a:solidFill>
              </a:rPr>
              <a:t>Autre</a:t>
            </a:r>
          </a:p>
        </p:txBody>
      </p:sp>
    </p:spTree>
    <p:extLst>
      <p:ext uri="{BB962C8B-B14F-4D97-AF65-F5344CB8AC3E}">
        <p14:creationId xmlns:p14="http://schemas.microsoft.com/office/powerpoint/2010/main" xmlns="" val="526334880"/>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i="0" dirty="0" smtClean="0">
                <a:solidFill>
                  <a:srgbClr val="000000"/>
                </a:solidFill>
              </a:rPr>
              <a:t>Modules et interventions liés au VIH (1/2)</a:t>
            </a:r>
          </a:p>
        </p:txBody>
      </p:sp>
      <p:sp>
        <p:nvSpPr>
          <p:cNvPr id="4" name="Rectangle 3"/>
          <p:cNvSpPr/>
          <p:nvPr/>
        </p:nvSpPr>
        <p:spPr>
          <a:xfrm>
            <a:off x="323534" y="980728"/>
            <a:ext cx="1800200" cy="1800200"/>
          </a:xfrm>
          <a:prstGeom prst="rect">
            <a:avLst/>
          </a:prstGeom>
          <a:solidFill>
            <a:srgbClr val="FF5555"/>
          </a:solid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smtClean="0">
                <a:solidFill>
                  <a:srgbClr val="000000"/>
                </a:solidFill>
              </a:rPr>
              <a:t>Programmes de prévention visant la population générale</a:t>
            </a:r>
          </a:p>
        </p:txBody>
      </p:sp>
      <p:sp>
        <p:nvSpPr>
          <p:cNvPr id="6" name="Rectangle 5"/>
          <p:cNvSpPr/>
          <p:nvPr/>
        </p:nvSpPr>
        <p:spPr>
          <a:xfrm>
            <a:off x="323534" y="2852936"/>
            <a:ext cx="1800200" cy="1800200"/>
          </a:xfrm>
          <a:prstGeom prst="rect">
            <a:avLst/>
          </a:prstGeom>
          <a:solidFill>
            <a:srgbClr val="FF5555"/>
          </a:solid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smtClean="0">
                <a:solidFill>
                  <a:srgbClr val="000000"/>
                </a:solidFill>
              </a:rPr>
              <a:t>Programmes de prévention visant les populations clés- </a:t>
            </a:r>
          </a:p>
          <a:p>
            <a:pPr algn="ctr"/>
            <a:r>
              <a:rPr lang="en-US" sz="1100" b="1" i="0" dirty="0" smtClean="0">
                <a:solidFill>
                  <a:srgbClr val="000000"/>
                </a:solidFill>
              </a:rPr>
              <a:t>Modules distincts pour chaque PC : HSH, TG, travailleurs du sexe, CDI</a:t>
            </a:r>
          </a:p>
        </p:txBody>
      </p:sp>
      <p:sp>
        <p:nvSpPr>
          <p:cNvPr id="7" name="Rectangle 6"/>
          <p:cNvSpPr/>
          <p:nvPr/>
        </p:nvSpPr>
        <p:spPr>
          <a:xfrm>
            <a:off x="2123728" y="980728"/>
            <a:ext cx="6840760" cy="1800200"/>
          </a:xfrm>
          <a:prstGeom prst="rect">
            <a:avLst/>
          </a:prstGeom>
          <a:no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buFont typeface="Arial" pitchFamily="34" charset="0"/>
              <a:buChar char="•"/>
              <a:defRPr/>
            </a:pPr>
            <a:r>
              <a:rPr lang="en-US" sz="1200" b="0" i="0" dirty="0" smtClean="0">
                <a:solidFill>
                  <a:srgbClr val="000000"/>
                </a:solidFill>
              </a:rPr>
              <a:t>Changement de comportement dans le cadre des programmes de la population générale</a:t>
            </a:r>
          </a:p>
          <a:p>
            <a:pPr marL="177800" indent="-177800">
              <a:buFont typeface="Arial" pitchFamily="34" charset="0"/>
              <a:buChar char="•"/>
              <a:defRPr/>
            </a:pPr>
            <a:r>
              <a:rPr lang="en-US" sz="1200" b="0" i="0" dirty="0" smtClean="0">
                <a:solidFill>
                  <a:srgbClr val="000000"/>
                </a:solidFill>
              </a:rPr>
              <a:t>Préservatifs dans le cadre des programmes de la population générale</a:t>
            </a:r>
          </a:p>
          <a:p>
            <a:pPr marL="177800" indent="-177800">
              <a:buFont typeface="Arial" pitchFamily="34" charset="0"/>
              <a:buChar char="•"/>
              <a:defRPr/>
            </a:pPr>
            <a:r>
              <a:rPr lang="en-US" sz="1200" b="0" i="0" dirty="0" smtClean="0">
                <a:solidFill>
                  <a:srgbClr val="000000"/>
                </a:solidFill>
              </a:rPr>
              <a:t>Circoncision masculine</a:t>
            </a:r>
          </a:p>
          <a:p>
            <a:pPr marL="177800" indent="-177800">
              <a:buFont typeface="Arial" pitchFamily="34" charset="0"/>
              <a:buChar char="•"/>
              <a:defRPr/>
            </a:pPr>
            <a:r>
              <a:rPr lang="en-US" sz="1200" b="0" i="0" dirty="0" smtClean="0">
                <a:solidFill>
                  <a:srgbClr val="000000"/>
                </a:solidFill>
              </a:rPr>
              <a:t>Conseil et dépistage du VIH dans le cadre des programmes de la population générale</a:t>
            </a:r>
          </a:p>
          <a:p>
            <a:pPr marL="177800" indent="-177800">
              <a:buFont typeface="Arial" pitchFamily="34" charset="0"/>
              <a:buChar char="•"/>
              <a:defRPr/>
            </a:pPr>
            <a:r>
              <a:rPr lang="en-US" sz="1200" b="0" i="0" dirty="0" smtClean="0">
                <a:solidFill>
                  <a:srgbClr val="000000"/>
                </a:solidFill>
              </a:rPr>
              <a:t>Diagnostic et traitement dans le cadre des programmes de la population générale</a:t>
            </a:r>
          </a:p>
          <a:p>
            <a:pPr marL="177800" indent="-177800">
              <a:buFont typeface="Arial" pitchFamily="34" charset="0"/>
              <a:buChar char="•"/>
              <a:defRPr/>
            </a:pPr>
            <a:r>
              <a:rPr lang="en-US" sz="1200" b="0" i="0" dirty="0" smtClean="0">
                <a:solidFill>
                  <a:srgbClr val="000000"/>
                </a:solidFill>
              </a:rPr>
              <a:t>Sécurité transfusionnelle</a:t>
            </a:r>
          </a:p>
          <a:p>
            <a:pPr marL="177800" indent="-177800">
              <a:buFont typeface="Arial" pitchFamily="34" charset="0"/>
              <a:buChar char="•"/>
              <a:defRPr/>
            </a:pPr>
            <a:r>
              <a:rPr lang="en-US" sz="1200" b="0" i="0" dirty="0" smtClean="0">
                <a:solidFill>
                  <a:srgbClr val="000000"/>
                </a:solidFill>
              </a:rPr>
              <a:t>Kit Orphelins et enfants vulnérables (OEV)</a:t>
            </a:r>
          </a:p>
          <a:p>
            <a:pPr marL="177800" indent="-177800">
              <a:buFont typeface="Arial" pitchFamily="34" charset="0"/>
              <a:buChar char="•"/>
              <a:defRPr/>
            </a:pPr>
            <a:r>
              <a:rPr lang="en-US" sz="1200" b="0" i="0" dirty="0" smtClean="0">
                <a:solidFill>
                  <a:srgbClr val="000000"/>
                </a:solidFill>
              </a:rPr>
              <a:t>Liens avec la (SGMNI) et violence sexiste</a:t>
            </a:r>
          </a:p>
          <a:p>
            <a:pPr marL="177800" indent="-177800">
              <a:buFont typeface="Arial" pitchFamily="34" charset="0"/>
              <a:buChar char="•"/>
              <a:defRPr/>
            </a:pPr>
            <a:r>
              <a:rPr lang="en-US" sz="1200" b="0" i="0" dirty="0" smtClean="0">
                <a:solidFill>
                  <a:srgbClr val="000000"/>
                </a:solidFill>
              </a:rPr>
              <a:t>Autre </a:t>
            </a:r>
          </a:p>
        </p:txBody>
      </p:sp>
      <p:sp>
        <p:nvSpPr>
          <p:cNvPr id="9" name="Rectangle 8"/>
          <p:cNvSpPr/>
          <p:nvPr/>
        </p:nvSpPr>
        <p:spPr>
          <a:xfrm>
            <a:off x="2123728" y="2852936"/>
            <a:ext cx="6840760" cy="1800200"/>
          </a:xfrm>
          <a:prstGeom prst="rect">
            <a:avLst/>
          </a:prstGeom>
          <a:no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buFont typeface="Arial" pitchFamily="34" charset="0"/>
              <a:buChar char="•"/>
              <a:defRPr/>
            </a:pPr>
            <a:r>
              <a:rPr lang="en-US" sz="1200" b="0" i="0" dirty="0" smtClean="0">
                <a:solidFill>
                  <a:srgbClr val="000000"/>
                </a:solidFill>
              </a:rPr>
              <a:t>Changement de comportement dans le cadre des programmes visant la population générale</a:t>
            </a:r>
          </a:p>
          <a:p>
            <a:pPr marL="177800" indent="-177800">
              <a:buFont typeface="Arial" pitchFamily="34" charset="0"/>
              <a:buChar char="•"/>
              <a:defRPr/>
            </a:pPr>
            <a:r>
              <a:rPr lang="en-US" sz="1200" b="0" i="0" dirty="0" smtClean="0">
                <a:solidFill>
                  <a:srgbClr val="000000"/>
                </a:solidFill>
              </a:rPr>
              <a:t>Préservatifs dans le cadre des programmes visant la population générale</a:t>
            </a:r>
          </a:p>
          <a:p>
            <a:pPr marL="177800" indent="-177800">
              <a:buFont typeface="Arial" pitchFamily="34" charset="0"/>
              <a:buChar char="•"/>
              <a:defRPr/>
            </a:pPr>
            <a:r>
              <a:rPr lang="en-US" sz="1200" b="0" i="0" dirty="0" smtClean="0">
                <a:solidFill>
                  <a:srgbClr val="000000"/>
                </a:solidFill>
              </a:rPr>
              <a:t>Conseil et dépistage du VIH dans le cadre des programmes visant la population générale</a:t>
            </a:r>
          </a:p>
          <a:p>
            <a:pPr marL="177800" indent="-177800">
              <a:buFont typeface="Arial" pitchFamily="34" charset="0"/>
              <a:buChar char="•"/>
              <a:defRPr/>
            </a:pPr>
            <a:r>
              <a:rPr lang="en-US" sz="1200" b="0" i="0" dirty="0" smtClean="0">
                <a:solidFill>
                  <a:srgbClr val="000000"/>
                </a:solidFill>
              </a:rPr>
              <a:t>Diagnostic et traitement des IST dans le cadre des programmes visant la population générale</a:t>
            </a:r>
          </a:p>
          <a:p>
            <a:pPr marL="177800" indent="-177800">
              <a:buFont typeface="Arial" pitchFamily="34" charset="0"/>
              <a:buChar char="•"/>
              <a:defRPr/>
            </a:pPr>
            <a:r>
              <a:rPr lang="en-US" sz="1200" b="0" i="0" dirty="0" smtClean="0">
                <a:solidFill>
                  <a:srgbClr val="000000"/>
                </a:solidFill>
              </a:rPr>
              <a:t>Programmes de distribution d'aiguilles et de seringues</a:t>
            </a:r>
          </a:p>
          <a:p>
            <a:pPr marL="177800" indent="-177800">
              <a:buFont typeface="Arial" pitchFamily="34" charset="0"/>
              <a:buChar char="•"/>
              <a:defRPr/>
            </a:pPr>
            <a:r>
              <a:rPr lang="en-US" sz="1200" b="0" i="0" dirty="0" smtClean="0">
                <a:solidFill>
                  <a:srgbClr val="000000"/>
                </a:solidFill>
              </a:rPr>
              <a:t>Traitements de substitution aux opiacés</a:t>
            </a:r>
          </a:p>
          <a:p>
            <a:pPr marL="177800" indent="-177800">
              <a:buFont typeface="Arial" pitchFamily="34" charset="0"/>
              <a:buChar char="•"/>
              <a:defRPr/>
            </a:pPr>
            <a:r>
              <a:rPr lang="en-US" sz="1200" b="0" i="0" dirty="0" smtClean="0">
                <a:solidFill>
                  <a:srgbClr val="000000"/>
                </a:solidFill>
              </a:rPr>
              <a:t>Réduction des méfaits dans le cadre des programmes visant les travailleurs du sexe </a:t>
            </a:r>
          </a:p>
          <a:p>
            <a:pPr marL="177800" indent="-177800">
              <a:buFont typeface="Arial" pitchFamily="34" charset="0"/>
              <a:buChar char="•"/>
              <a:defRPr/>
            </a:pPr>
            <a:r>
              <a:rPr lang="en-US" sz="1200" b="0" i="0" dirty="0" smtClean="0">
                <a:solidFill>
                  <a:srgbClr val="000000"/>
                </a:solidFill>
              </a:rPr>
              <a:t>Diagnostic et traitement de l'hépatite virale</a:t>
            </a:r>
          </a:p>
          <a:p>
            <a:pPr marL="177800" indent="-177800">
              <a:buFont typeface="Arial" pitchFamily="34" charset="0"/>
              <a:buChar char="•"/>
              <a:defRPr/>
            </a:pPr>
            <a:r>
              <a:rPr lang="en-US" sz="1200" b="0" i="0" dirty="0" smtClean="0">
                <a:solidFill>
                  <a:srgbClr val="000000"/>
                </a:solidFill>
              </a:rPr>
              <a:t>Autre</a:t>
            </a:r>
          </a:p>
        </p:txBody>
      </p:sp>
      <p:sp>
        <p:nvSpPr>
          <p:cNvPr id="10" name="Rectangle 9"/>
          <p:cNvSpPr/>
          <p:nvPr/>
        </p:nvSpPr>
        <p:spPr>
          <a:xfrm>
            <a:off x="323534" y="4725144"/>
            <a:ext cx="1800200" cy="1584176"/>
          </a:xfrm>
          <a:prstGeom prst="rect">
            <a:avLst/>
          </a:prstGeom>
          <a:solidFill>
            <a:srgbClr val="FF5555"/>
          </a:solid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smtClean="0">
                <a:solidFill>
                  <a:srgbClr val="000000"/>
                </a:solidFill>
              </a:rPr>
              <a:t>Programmes de prévention visant les adolescents et les jeunes- </a:t>
            </a:r>
          </a:p>
          <a:p>
            <a:pPr algn="ctr"/>
            <a:r>
              <a:rPr lang="en-US" sz="1100" b="1" i="0" dirty="0" smtClean="0">
                <a:solidFill>
                  <a:srgbClr val="000000"/>
                </a:solidFill>
              </a:rPr>
              <a:t>scolarisés et non scolarisés</a:t>
            </a:r>
          </a:p>
        </p:txBody>
      </p:sp>
      <p:sp>
        <p:nvSpPr>
          <p:cNvPr id="11" name="Rectangle 10"/>
          <p:cNvSpPr/>
          <p:nvPr/>
        </p:nvSpPr>
        <p:spPr>
          <a:xfrm>
            <a:off x="2123728" y="4725144"/>
            <a:ext cx="6840760" cy="1584176"/>
          </a:xfrm>
          <a:prstGeom prst="rect">
            <a:avLst/>
          </a:prstGeom>
          <a:solidFill>
            <a:schemeClr val="bg1"/>
          </a:solid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buFont typeface="Arial" pitchFamily="34" charset="0"/>
              <a:buChar char="•"/>
              <a:defRPr/>
            </a:pPr>
            <a:r>
              <a:rPr lang="en-US" sz="1200" b="0" i="0" dirty="0" smtClean="0">
                <a:solidFill>
                  <a:srgbClr val="000000"/>
                </a:solidFill>
              </a:rPr>
              <a:t>Changement de comportement dans le cadre des programmes visant les adolescents et les jeunes</a:t>
            </a:r>
          </a:p>
          <a:p>
            <a:pPr marL="177800" indent="-177800">
              <a:buFont typeface="Arial" pitchFamily="34" charset="0"/>
              <a:buChar char="•"/>
              <a:defRPr/>
            </a:pPr>
            <a:r>
              <a:rPr lang="en-US" sz="1200" b="0" i="0" dirty="0" smtClean="0">
                <a:solidFill>
                  <a:srgbClr val="000000"/>
                </a:solidFill>
              </a:rPr>
              <a:t>Préservatifs dans le cadre des programmes visant les adolescents et les jeunes</a:t>
            </a:r>
          </a:p>
          <a:p>
            <a:pPr marL="177800" indent="-177800">
              <a:buFont typeface="Arial" pitchFamily="34" charset="0"/>
              <a:buChar char="•"/>
              <a:defRPr/>
            </a:pPr>
            <a:r>
              <a:rPr lang="en-US" sz="1200" b="0" i="0" dirty="0" smtClean="0">
                <a:solidFill>
                  <a:srgbClr val="000000"/>
                </a:solidFill>
              </a:rPr>
              <a:t>Conseils et dépistage du VIH dans le cadre des programmes visant les adolescents et les jeunes</a:t>
            </a:r>
          </a:p>
          <a:p>
            <a:pPr marL="177800" indent="-177800">
              <a:buFont typeface="Arial" pitchFamily="34" charset="0"/>
              <a:buChar char="•"/>
              <a:defRPr/>
            </a:pPr>
            <a:r>
              <a:rPr lang="en-US" sz="1200" b="0" i="0" dirty="0" smtClean="0">
                <a:solidFill>
                  <a:srgbClr val="000000"/>
                </a:solidFill>
              </a:rPr>
              <a:t>Liens avec la (SGMNI) et violence sexiste</a:t>
            </a:r>
          </a:p>
          <a:p>
            <a:pPr marL="177800" indent="-177800">
              <a:buFont typeface="Arial" pitchFamily="34" charset="0"/>
              <a:buChar char="•"/>
              <a:defRPr/>
            </a:pPr>
            <a:r>
              <a:rPr lang="en-US" sz="1200" b="0" i="0" dirty="0" smtClean="0">
                <a:solidFill>
                  <a:srgbClr val="000000"/>
                </a:solidFill>
              </a:rPr>
              <a:t>Interventions sur les populations clés dans le cadre des programmes visant les adolescents et les jeunes</a:t>
            </a:r>
          </a:p>
          <a:p>
            <a:pPr marL="177800" indent="-177800">
              <a:buFont typeface="Arial" pitchFamily="34" charset="0"/>
              <a:buChar char="•"/>
              <a:defRPr/>
            </a:pPr>
            <a:r>
              <a:rPr lang="en-US" sz="1200" b="0" i="0" dirty="0" smtClean="0">
                <a:solidFill>
                  <a:srgbClr val="000000"/>
                </a:solidFill>
              </a:rPr>
              <a:t>Autre</a:t>
            </a:r>
          </a:p>
        </p:txBody>
      </p:sp>
    </p:spTree>
    <p:extLst>
      <p:ext uri="{BB962C8B-B14F-4D97-AF65-F5344CB8AC3E}">
        <p14:creationId xmlns:p14="http://schemas.microsoft.com/office/powerpoint/2010/main" xmlns="" val="3990881942"/>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i="0" dirty="0" smtClean="0">
                <a:solidFill>
                  <a:srgbClr val="000000"/>
                </a:solidFill>
              </a:rPr>
              <a:t>Modules et interventions liés au VIH (2/2)</a:t>
            </a:r>
          </a:p>
        </p:txBody>
      </p:sp>
      <p:sp>
        <p:nvSpPr>
          <p:cNvPr id="4" name="Rectangle 3"/>
          <p:cNvSpPr/>
          <p:nvPr/>
        </p:nvSpPr>
        <p:spPr>
          <a:xfrm>
            <a:off x="323534" y="1052736"/>
            <a:ext cx="1800200" cy="1440160"/>
          </a:xfrm>
          <a:prstGeom prst="rect">
            <a:avLst/>
          </a:prstGeom>
          <a:solidFill>
            <a:srgbClr val="FF5555"/>
          </a:solid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smtClean="0">
                <a:solidFill>
                  <a:srgbClr val="000000"/>
                </a:solidFill>
              </a:rPr>
              <a:t>Programmes de prévention visant les autres populations vulnérables</a:t>
            </a:r>
          </a:p>
        </p:txBody>
      </p:sp>
      <p:sp>
        <p:nvSpPr>
          <p:cNvPr id="6" name="Rectangle 5"/>
          <p:cNvSpPr/>
          <p:nvPr/>
        </p:nvSpPr>
        <p:spPr>
          <a:xfrm>
            <a:off x="323534" y="2564904"/>
            <a:ext cx="1800200" cy="1368152"/>
          </a:xfrm>
          <a:prstGeom prst="rect">
            <a:avLst/>
          </a:prstGeom>
          <a:solidFill>
            <a:srgbClr val="FF5555"/>
          </a:solid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smtClean="0">
                <a:solidFill>
                  <a:srgbClr val="000000"/>
                </a:solidFill>
              </a:rPr>
              <a:t>PTME</a:t>
            </a:r>
          </a:p>
        </p:txBody>
      </p:sp>
      <p:sp>
        <p:nvSpPr>
          <p:cNvPr id="7" name="Rectangle 6"/>
          <p:cNvSpPr/>
          <p:nvPr/>
        </p:nvSpPr>
        <p:spPr>
          <a:xfrm>
            <a:off x="2123728" y="1052736"/>
            <a:ext cx="6696744" cy="1440160"/>
          </a:xfrm>
          <a:prstGeom prst="rect">
            <a:avLst/>
          </a:prstGeom>
          <a:no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buFont typeface="Arial" pitchFamily="34" charset="0"/>
              <a:buChar char="•"/>
              <a:defRPr/>
            </a:pPr>
            <a:r>
              <a:rPr lang="en-US" sz="1200" b="0" i="0" dirty="0" smtClean="0">
                <a:solidFill>
                  <a:srgbClr val="000000"/>
                </a:solidFill>
              </a:rPr>
              <a:t>Changement de comportement dans le cadre des programmes visant les populations clés</a:t>
            </a:r>
          </a:p>
          <a:p>
            <a:pPr marL="177800" indent="-177800">
              <a:buFont typeface="Arial" pitchFamily="34" charset="0"/>
              <a:buChar char="•"/>
              <a:defRPr/>
            </a:pPr>
            <a:r>
              <a:rPr lang="en-US" sz="1200" b="0" i="0" dirty="0" smtClean="0">
                <a:solidFill>
                  <a:srgbClr val="000000"/>
                </a:solidFill>
              </a:rPr>
              <a:t>Préservatifs dans le cadre des programmes visant d'autres populations vulnérables</a:t>
            </a:r>
          </a:p>
          <a:p>
            <a:pPr marL="177800" indent="-177800">
              <a:buFont typeface="Arial" pitchFamily="34" charset="0"/>
              <a:buChar char="•"/>
              <a:defRPr/>
            </a:pPr>
            <a:r>
              <a:rPr lang="en-US" sz="1200" b="0" i="0" dirty="0" smtClean="0">
                <a:solidFill>
                  <a:srgbClr val="000000"/>
                </a:solidFill>
              </a:rPr>
              <a:t>Conseil et dépistage du VIH dans le cadre des programmes visant les populations clés</a:t>
            </a:r>
          </a:p>
          <a:p>
            <a:pPr marL="177800" indent="-177800">
              <a:buFont typeface="Arial" pitchFamily="34" charset="0"/>
              <a:buChar char="•"/>
              <a:defRPr/>
            </a:pPr>
            <a:r>
              <a:rPr lang="en-US" sz="1200" b="0" i="0" dirty="0" smtClean="0">
                <a:solidFill>
                  <a:srgbClr val="000000"/>
                </a:solidFill>
              </a:rPr>
              <a:t>Diagnostic et traitement des IST dans le cadre des programmes visant d'autres populations vulnérables</a:t>
            </a:r>
          </a:p>
          <a:p>
            <a:pPr marL="177800" indent="-177800">
              <a:buFont typeface="Arial" pitchFamily="34" charset="0"/>
              <a:buChar char="•"/>
              <a:defRPr/>
            </a:pPr>
            <a:r>
              <a:rPr lang="en-US" sz="1200" b="0" i="0" dirty="0" smtClean="0">
                <a:solidFill>
                  <a:srgbClr val="000000"/>
                </a:solidFill>
              </a:rPr>
              <a:t>Autre </a:t>
            </a:r>
          </a:p>
        </p:txBody>
      </p:sp>
      <p:sp>
        <p:nvSpPr>
          <p:cNvPr id="9" name="Rectangle 8"/>
          <p:cNvSpPr/>
          <p:nvPr/>
        </p:nvSpPr>
        <p:spPr>
          <a:xfrm>
            <a:off x="2123728" y="2564904"/>
            <a:ext cx="6696744" cy="1368152"/>
          </a:xfrm>
          <a:prstGeom prst="rect">
            <a:avLst/>
          </a:prstGeom>
          <a:no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buFont typeface="Arial" pitchFamily="34" charset="0"/>
              <a:buChar char="•"/>
              <a:defRPr/>
            </a:pPr>
            <a:r>
              <a:rPr lang="en-US" sz="1200" b="0" i="0" dirty="0" smtClean="0">
                <a:solidFill>
                  <a:srgbClr val="000000"/>
                </a:solidFill>
              </a:rPr>
              <a:t>Prévention primaire du VIH chez les femmes en âge de procréer</a:t>
            </a:r>
          </a:p>
          <a:p>
            <a:pPr marL="177800" indent="-177800">
              <a:buFont typeface="Arial" pitchFamily="34" charset="0"/>
              <a:buChar char="•"/>
              <a:defRPr/>
            </a:pPr>
            <a:r>
              <a:rPr lang="en-US" sz="1200" b="0" i="0" dirty="0" smtClean="0">
                <a:solidFill>
                  <a:srgbClr val="000000"/>
                </a:solidFill>
              </a:rPr>
              <a:t>Prévention des grossesses non désirées chez les femmes vivant avec le VIH</a:t>
            </a:r>
          </a:p>
          <a:p>
            <a:pPr marL="177800" indent="-177800">
              <a:buFont typeface="Arial" pitchFamily="34" charset="0"/>
              <a:buChar char="•"/>
              <a:defRPr/>
            </a:pPr>
            <a:r>
              <a:rPr lang="en-US" sz="1200" b="0" i="0" dirty="0" smtClean="0">
                <a:solidFill>
                  <a:srgbClr val="000000"/>
                </a:solidFill>
              </a:rPr>
              <a:t>Prévention de la transmission verticale du VIH</a:t>
            </a:r>
          </a:p>
          <a:p>
            <a:pPr marL="177800" indent="-177800">
              <a:buFont typeface="Arial" pitchFamily="34" charset="0"/>
              <a:buChar char="•"/>
              <a:defRPr/>
            </a:pPr>
            <a:r>
              <a:rPr lang="en-US" sz="1200" b="0" i="0" dirty="0" smtClean="0">
                <a:solidFill>
                  <a:srgbClr val="000000"/>
                </a:solidFill>
              </a:rPr>
              <a:t>Traitement, prise en charge, soutien aux mères vivant avec le VIH et leurs familles</a:t>
            </a:r>
          </a:p>
          <a:p>
            <a:pPr marL="177800" indent="-177800">
              <a:buFont typeface="Arial" pitchFamily="34" charset="0"/>
              <a:buChar char="•"/>
              <a:defRPr/>
            </a:pPr>
            <a:r>
              <a:rPr lang="en-US" sz="1200" b="0" i="0" dirty="0" smtClean="0">
                <a:solidFill>
                  <a:srgbClr val="000000"/>
                </a:solidFill>
              </a:rPr>
              <a:t>Autre</a:t>
            </a:r>
          </a:p>
        </p:txBody>
      </p:sp>
      <p:sp>
        <p:nvSpPr>
          <p:cNvPr id="10" name="Rectangle 9"/>
          <p:cNvSpPr/>
          <p:nvPr/>
        </p:nvSpPr>
        <p:spPr>
          <a:xfrm>
            <a:off x="323534" y="4005064"/>
            <a:ext cx="1800200" cy="1368152"/>
          </a:xfrm>
          <a:prstGeom prst="rect">
            <a:avLst/>
          </a:prstGeom>
          <a:solidFill>
            <a:srgbClr val="FF5555"/>
          </a:solid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smtClean="0">
                <a:solidFill>
                  <a:srgbClr val="000000"/>
                </a:solidFill>
              </a:rPr>
              <a:t>Traitement, prise en charge et soutien</a:t>
            </a:r>
          </a:p>
        </p:txBody>
      </p:sp>
      <p:sp>
        <p:nvSpPr>
          <p:cNvPr id="11" name="Rectangle 10"/>
          <p:cNvSpPr/>
          <p:nvPr/>
        </p:nvSpPr>
        <p:spPr>
          <a:xfrm>
            <a:off x="2123728" y="4005064"/>
            <a:ext cx="6696744" cy="1368152"/>
          </a:xfrm>
          <a:prstGeom prst="rect">
            <a:avLst/>
          </a:prstGeom>
          <a:no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buFont typeface="Arial" pitchFamily="34" charset="0"/>
              <a:buChar char="•"/>
              <a:defRPr/>
            </a:pPr>
            <a:r>
              <a:rPr lang="en-US" sz="1400" b="0" i="0" dirty="0" smtClean="0">
                <a:solidFill>
                  <a:srgbClr val="000000"/>
                </a:solidFill>
              </a:rPr>
              <a:t>Pré-traitement ARV</a:t>
            </a:r>
          </a:p>
          <a:p>
            <a:pPr marL="177800" indent="-177800">
              <a:buFont typeface="Arial" pitchFamily="34" charset="0"/>
              <a:buChar char="•"/>
              <a:defRPr/>
            </a:pPr>
            <a:r>
              <a:rPr lang="en-US" sz="1400" b="0" i="0" dirty="0" smtClean="0">
                <a:solidFill>
                  <a:srgbClr val="000000"/>
                </a:solidFill>
              </a:rPr>
              <a:t>Traitement antirétroviral (TARV)</a:t>
            </a:r>
          </a:p>
          <a:p>
            <a:pPr marL="177800" indent="-177800">
              <a:buFont typeface="Arial" pitchFamily="34" charset="0"/>
              <a:buChar char="•"/>
              <a:defRPr/>
            </a:pPr>
            <a:r>
              <a:rPr lang="en-US" sz="1400" b="0" i="0" dirty="0" smtClean="0">
                <a:solidFill>
                  <a:srgbClr val="000000"/>
                </a:solidFill>
              </a:rPr>
              <a:t>Suivi du traitement</a:t>
            </a:r>
          </a:p>
          <a:p>
            <a:pPr marL="177800" indent="-177800">
              <a:buFont typeface="Arial" pitchFamily="34" charset="0"/>
              <a:buChar char="•"/>
              <a:defRPr/>
            </a:pPr>
            <a:r>
              <a:rPr lang="en-US" sz="1400" b="0" i="0" dirty="0" smtClean="0">
                <a:solidFill>
                  <a:srgbClr val="000000"/>
                </a:solidFill>
              </a:rPr>
              <a:t>Observance du traitement</a:t>
            </a:r>
          </a:p>
          <a:p>
            <a:pPr marL="177800" indent="-177800">
              <a:buFont typeface="Arial" pitchFamily="34" charset="0"/>
              <a:buChar char="•"/>
              <a:defRPr/>
            </a:pPr>
            <a:r>
              <a:rPr lang="en-US" sz="1400" b="0" i="0" dirty="0" smtClean="0">
                <a:solidFill>
                  <a:srgbClr val="000000"/>
                </a:solidFill>
              </a:rPr>
              <a:t>Prévention, diagnostic et traitement </a:t>
            </a:r>
          </a:p>
          <a:p>
            <a:pPr>
              <a:defRPr/>
            </a:pPr>
            <a:r>
              <a:rPr lang="en-US" sz="1400" b="0" i="0" dirty="0" smtClean="0">
                <a:solidFill>
                  <a:srgbClr val="000000"/>
                </a:solidFill>
              </a:rPr>
              <a:t>des infections opportunistes</a:t>
            </a:r>
          </a:p>
        </p:txBody>
      </p:sp>
      <p:graphicFrame>
        <p:nvGraphicFramePr>
          <p:cNvPr id="3" name="Table 2"/>
          <p:cNvGraphicFramePr>
            <a:graphicFrameLocks noGrp="1"/>
          </p:cNvGraphicFramePr>
          <p:nvPr>
            <p:extLst>
              <p:ext uri="{D42A27DB-BD31-4B8C-83A1-F6EECF244321}">
                <p14:modId xmlns:p14="http://schemas.microsoft.com/office/powerpoint/2010/main" xmlns="" val="2606882209"/>
              </p:ext>
            </p:extLst>
          </p:nvPr>
        </p:nvGraphicFramePr>
        <p:xfrm>
          <a:off x="2179119" y="4005064"/>
          <a:ext cx="6696744" cy="1209416"/>
        </p:xfrm>
        <a:graphic>
          <a:graphicData uri="http://schemas.openxmlformats.org/drawingml/2006/table">
            <a:tbl>
              <a:tblPr firstRow="1" bandRow="1">
                <a:tableStyleId>{5C22544A-7EE6-4342-B048-85BDC9FD1C3A}</a:tableStyleId>
              </a:tblPr>
              <a:tblGrid>
                <a:gridCol w="3348372"/>
                <a:gridCol w="3348372"/>
              </a:tblGrid>
              <a:tr h="1209416">
                <a:tc>
                  <a:txBody>
                    <a:bodyPr/>
                    <a:lstStyle/>
                    <a:p>
                      <a:endParaRPr lang="en-GB" sz="1200" dirty="0"/>
                    </a:p>
                  </a:txBody>
                  <a:tcPr marL="84406" marR="84406">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177800" indent="-177800">
                        <a:buFont typeface="Arial" pitchFamily="34" charset="0"/>
                        <a:buChar char="•"/>
                        <a:defRPr/>
                      </a:pPr>
                      <a:r>
                        <a:rPr lang="en-US" sz="1200" b="0" i="0" dirty="0" smtClean="0">
                          <a:solidFill>
                            <a:srgbClr val="000000"/>
                          </a:solidFill>
                        </a:rPr>
                        <a:t>Conseil et soutien psycho-social</a:t>
                      </a:r>
                    </a:p>
                    <a:p>
                      <a:pPr marL="177800" indent="-177800">
                        <a:buFont typeface="Arial" pitchFamily="34" charset="0"/>
                        <a:buChar char="•"/>
                        <a:defRPr/>
                      </a:pPr>
                      <a:r>
                        <a:rPr lang="en-US" sz="1200" b="0" i="0" dirty="0" smtClean="0">
                          <a:solidFill>
                            <a:srgbClr val="000000"/>
                          </a:solidFill>
                        </a:rPr>
                        <a:t>Soins ambulatoires</a:t>
                      </a:r>
                    </a:p>
                    <a:p>
                      <a:pPr marL="177800" indent="-177800">
                        <a:buFont typeface="Arial" pitchFamily="34" charset="0"/>
                        <a:buChar char="•"/>
                        <a:defRPr/>
                      </a:pPr>
                      <a:r>
                        <a:rPr lang="en-US" sz="1200" b="0" i="0" dirty="0" smtClean="0">
                          <a:solidFill>
                            <a:srgbClr val="000000"/>
                          </a:solidFill>
                        </a:rPr>
                        <a:t>Soins en consultation interne</a:t>
                      </a:r>
                    </a:p>
                    <a:p>
                      <a:pPr marL="177800" indent="-177800">
                        <a:buFont typeface="Arial" pitchFamily="34" charset="0"/>
                        <a:buChar char="•"/>
                        <a:defRPr/>
                      </a:pPr>
                      <a:r>
                        <a:rPr lang="en-US" sz="1200" b="0" i="0" dirty="0" smtClean="0">
                          <a:solidFill>
                            <a:srgbClr val="000000"/>
                          </a:solidFill>
                        </a:rPr>
                        <a:t>autre</a:t>
                      </a:r>
                    </a:p>
                    <a:p>
                      <a:endParaRPr lang="en-GB" sz="1200" dirty="0"/>
                    </a:p>
                  </a:txBody>
                  <a:tcPr marL="84406" marR="84406"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bl>
          </a:graphicData>
        </a:graphic>
      </p:graphicFrame>
      <p:sp>
        <p:nvSpPr>
          <p:cNvPr id="12" name="Rectangle 11"/>
          <p:cNvSpPr/>
          <p:nvPr/>
        </p:nvSpPr>
        <p:spPr>
          <a:xfrm>
            <a:off x="317990" y="5445224"/>
            <a:ext cx="1800200" cy="864096"/>
          </a:xfrm>
          <a:prstGeom prst="rect">
            <a:avLst/>
          </a:prstGeom>
          <a:solidFill>
            <a:srgbClr val="FF5555"/>
          </a:solid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smtClean="0">
                <a:solidFill>
                  <a:srgbClr val="000000"/>
                </a:solidFill>
              </a:rPr>
              <a:t>TB/VIH</a:t>
            </a:r>
          </a:p>
        </p:txBody>
      </p:sp>
      <p:sp>
        <p:nvSpPr>
          <p:cNvPr id="13" name="Rectangle 12"/>
          <p:cNvSpPr/>
          <p:nvPr/>
        </p:nvSpPr>
        <p:spPr>
          <a:xfrm>
            <a:off x="2118188" y="5445224"/>
            <a:ext cx="6696744" cy="864096"/>
          </a:xfrm>
          <a:prstGeom prst="rect">
            <a:avLst/>
          </a:prstGeom>
          <a:no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buFont typeface="Arial" pitchFamily="34" charset="0"/>
              <a:buChar char="•"/>
              <a:defRPr/>
            </a:pPr>
            <a:r>
              <a:rPr lang="en-US" sz="1200" b="0" i="0" dirty="0" smtClean="0">
                <a:solidFill>
                  <a:srgbClr val="000000"/>
                </a:solidFill>
              </a:rPr>
              <a:t>Interventions concertées de lutte contre la TB/VIH</a:t>
            </a:r>
          </a:p>
          <a:p>
            <a:pPr marL="177800" indent="-177800">
              <a:buFont typeface="Arial" pitchFamily="34" charset="0"/>
              <a:buChar char="•"/>
              <a:defRPr/>
            </a:pPr>
            <a:r>
              <a:rPr lang="en-US" sz="1200" b="0" i="0" dirty="0" smtClean="0">
                <a:solidFill>
                  <a:srgbClr val="000000"/>
                </a:solidFill>
              </a:rPr>
              <a:t>Faire participer tous les prestataires de soins</a:t>
            </a:r>
          </a:p>
          <a:p>
            <a:pPr marL="177800" indent="-177800">
              <a:buFont typeface="Arial" pitchFamily="34" charset="0"/>
              <a:buChar char="•"/>
              <a:defRPr/>
            </a:pPr>
            <a:r>
              <a:rPr lang="en-US" sz="1200" b="0" i="0" dirty="0" smtClean="0">
                <a:solidFill>
                  <a:srgbClr val="000000"/>
                </a:solidFill>
              </a:rPr>
              <a:t>Prise en charge communautaire de la TB</a:t>
            </a:r>
          </a:p>
          <a:p>
            <a:pPr marL="177800" indent="-177800">
              <a:buFont typeface="Arial" pitchFamily="34" charset="0"/>
              <a:buChar char="•"/>
              <a:defRPr/>
            </a:pPr>
            <a:r>
              <a:rPr lang="en-US" sz="1200" b="0" i="0" dirty="0" smtClean="0">
                <a:solidFill>
                  <a:srgbClr val="000000"/>
                </a:solidFill>
              </a:rPr>
              <a:t>Populations clés touchées</a:t>
            </a:r>
          </a:p>
        </p:txBody>
      </p:sp>
      <p:graphicFrame>
        <p:nvGraphicFramePr>
          <p:cNvPr id="5" name="Table 4"/>
          <p:cNvGraphicFramePr>
            <a:graphicFrameLocks noGrp="1"/>
          </p:cNvGraphicFramePr>
          <p:nvPr>
            <p:extLst>
              <p:ext uri="{D42A27DB-BD31-4B8C-83A1-F6EECF244321}">
                <p14:modId xmlns:p14="http://schemas.microsoft.com/office/powerpoint/2010/main" xmlns="" val="2766302818"/>
              </p:ext>
            </p:extLst>
          </p:nvPr>
        </p:nvGraphicFramePr>
        <p:xfrm>
          <a:off x="2406220" y="5445224"/>
          <a:ext cx="6702284" cy="864096"/>
        </p:xfrm>
        <a:graphic>
          <a:graphicData uri="http://schemas.openxmlformats.org/drawingml/2006/table">
            <a:tbl>
              <a:tblPr firstRow="1" bandRow="1">
                <a:tableStyleId>{5C22544A-7EE6-4342-B048-85BDC9FD1C3A}</a:tableStyleId>
              </a:tblPr>
              <a:tblGrid>
                <a:gridCol w="3351142"/>
                <a:gridCol w="3351142"/>
              </a:tblGrid>
              <a:tr h="864096">
                <a:tc>
                  <a:txBody>
                    <a:bodyPr/>
                    <a:lstStyle/>
                    <a:p>
                      <a:endParaRPr lang="en-GB" sz="1200" b="0" dirty="0">
                        <a:solidFill>
                          <a:schemeClr val="tx1"/>
                        </a:solidFill>
                      </a:endParaRPr>
                    </a:p>
                  </a:txBody>
                  <a:tcPr marL="84406" marR="84406">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177800" indent="-177800">
                        <a:buFont typeface="Arial" pitchFamily="34" charset="0"/>
                        <a:buChar char="•"/>
                        <a:defRPr/>
                      </a:pPr>
                      <a:r>
                        <a:rPr lang="en-US" sz="1200" b="0" i="0" dirty="0" smtClean="0">
                          <a:solidFill>
                            <a:srgbClr val="000000"/>
                          </a:solidFill>
                        </a:rPr>
                        <a:t>Activités concertées avec d'autres programmes et secteurs</a:t>
                      </a:r>
                    </a:p>
                    <a:p>
                      <a:pPr marL="177800" indent="-177800">
                        <a:buFont typeface="Arial" pitchFamily="34" charset="0"/>
                        <a:buChar char="•"/>
                        <a:defRPr/>
                      </a:pPr>
                      <a:r>
                        <a:rPr lang="en-US" sz="1200" b="0" i="0" dirty="0" smtClean="0">
                          <a:solidFill>
                            <a:srgbClr val="000000"/>
                          </a:solidFill>
                        </a:rPr>
                        <a:t>Autre</a:t>
                      </a:r>
                    </a:p>
                  </a:txBody>
                  <a:tcPr marL="84406" marR="84406">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xmlns="" val="82003444"/>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2511456" y="5733256"/>
            <a:ext cx="6309016" cy="585589"/>
          </a:xfrm>
          <a:prstGeom prst="rect">
            <a:avLst/>
          </a:prstGeom>
          <a:solidFill>
            <a:schemeClr val="bg1"/>
          </a:solid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buFont typeface="Arial" pitchFamily="34" charset="0"/>
              <a:buChar char="•"/>
            </a:pPr>
            <a:r>
              <a:rPr lang="en-US" sz="1200" b="0" i="0" dirty="0" smtClean="0">
                <a:solidFill>
                  <a:srgbClr val="000000"/>
                </a:solidFill>
              </a:rPr>
              <a:t>Suivi communautaire des droits juridiques          </a:t>
            </a:r>
          </a:p>
          <a:p>
            <a:pPr marL="177800" indent="-177800">
              <a:buFont typeface="Arial" pitchFamily="34" charset="0"/>
              <a:buChar char="•"/>
            </a:pPr>
            <a:r>
              <a:rPr lang="en-US" sz="1200" b="0" i="0" dirty="0" smtClean="0">
                <a:solidFill>
                  <a:srgbClr val="000000"/>
                </a:solidFill>
              </a:rPr>
              <a:t>Services d'assistance juridique et culture juridique</a:t>
            </a:r>
          </a:p>
          <a:p>
            <a:pPr marL="177800" indent="-177800">
              <a:buFont typeface="Arial" pitchFamily="34" charset="0"/>
              <a:buChar char="•"/>
            </a:pPr>
            <a:r>
              <a:rPr lang="en-US" sz="1200" b="0" i="0" dirty="0" smtClean="0">
                <a:solidFill>
                  <a:srgbClr val="000000"/>
                </a:solidFill>
              </a:rPr>
              <a:t>Plaidoyer politique sur les droits juridiques</a:t>
            </a:r>
          </a:p>
        </p:txBody>
      </p:sp>
      <p:sp>
        <p:nvSpPr>
          <p:cNvPr id="2" name="Title 1"/>
          <p:cNvSpPr>
            <a:spLocks noGrp="1"/>
          </p:cNvSpPr>
          <p:nvPr>
            <p:ph type="title"/>
          </p:nvPr>
        </p:nvSpPr>
        <p:spPr>
          <a:xfrm>
            <a:off x="384458" y="188640"/>
            <a:ext cx="8301046" cy="660944"/>
          </a:xfrm>
        </p:spPr>
        <p:txBody>
          <a:bodyPr/>
          <a:lstStyle/>
          <a:p>
            <a:r>
              <a:rPr lang="en-US" sz="3200" b="1" i="0" dirty="0" smtClean="0">
                <a:solidFill>
                  <a:srgbClr val="000000"/>
                </a:solidFill>
              </a:rPr>
              <a:t>Modules et interventions liés au RSS</a:t>
            </a:r>
          </a:p>
        </p:txBody>
      </p:sp>
      <p:sp>
        <p:nvSpPr>
          <p:cNvPr id="4" name="Rectangle 3"/>
          <p:cNvSpPr/>
          <p:nvPr/>
        </p:nvSpPr>
        <p:spPr>
          <a:xfrm>
            <a:off x="323555" y="1063924"/>
            <a:ext cx="2187935" cy="751142"/>
          </a:xfrm>
          <a:prstGeom prst="rect">
            <a:avLst/>
          </a:prstGeom>
          <a:solidFill>
            <a:srgbClr val="00E266"/>
          </a:solid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i="0" dirty="0" smtClean="0">
                <a:solidFill>
                  <a:srgbClr val="000000"/>
                </a:solidFill>
              </a:rPr>
              <a:t>Gestion de la chaîne des achats et des stocks</a:t>
            </a:r>
          </a:p>
        </p:txBody>
      </p:sp>
      <p:sp>
        <p:nvSpPr>
          <p:cNvPr id="6" name="Rectangle 5"/>
          <p:cNvSpPr/>
          <p:nvPr/>
        </p:nvSpPr>
        <p:spPr>
          <a:xfrm>
            <a:off x="323556" y="1868279"/>
            <a:ext cx="2187935" cy="688547"/>
          </a:xfrm>
          <a:prstGeom prst="rect">
            <a:avLst/>
          </a:prstGeom>
          <a:solidFill>
            <a:srgbClr val="00E266"/>
          </a:solid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i="0" dirty="0" smtClean="0">
                <a:solidFill>
                  <a:srgbClr val="000000"/>
                </a:solidFill>
              </a:rPr>
              <a:t>Système d'information sanitaire et S&amp;E</a:t>
            </a:r>
          </a:p>
        </p:txBody>
      </p:sp>
      <p:sp>
        <p:nvSpPr>
          <p:cNvPr id="7" name="Rectangle 6"/>
          <p:cNvSpPr/>
          <p:nvPr/>
        </p:nvSpPr>
        <p:spPr>
          <a:xfrm>
            <a:off x="2511465" y="1063924"/>
            <a:ext cx="6309007" cy="751142"/>
          </a:xfrm>
          <a:prstGeom prst="rect">
            <a:avLst/>
          </a:prstGeom>
          <a:no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buFont typeface="Arial" pitchFamily="34" charset="0"/>
              <a:buChar char="•"/>
              <a:defRPr/>
            </a:pPr>
            <a:r>
              <a:rPr lang="en-US" sz="1000" b="0" i="0" dirty="0" smtClean="0">
                <a:solidFill>
                  <a:srgbClr val="000000"/>
                </a:solidFill>
              </a:rPr>
              <a:t>Opérationnalisation du système de gestion de la chaîne des achats et des stocks</a:t>
            </a:r>
          </a:p>
          <a:p>
            <a:pPr marL="177800" indent="-177800">
              <a:buFont typeface="Arial" pitchFamily="34" charset="0"/>
              <a:buChar char="•"/>
              <a:defRPr/>
            </a:pPr>
            <a:r>
              <a:rPr lang="en-US" sz="1000" b="0" i="0" dirty="0" smtClean="0">
                <a:solidFill>
                  <a:srgbClr val="000000"/>
                </a:solidFill>
              </a:rPr>
              <a:t>Amélioration de l'infrastructure du système gestion de la chaîne des achats et des stocks et élaboration des outils</a:t>
            </a:r>
          </a:p>
          <a:p>
            <a:pPr marL="177800" indent="-177800">
              <a:buFont typeface="Arial" pitchFamily="34" charset="0"/>
              <a:buChar char="•"/>
              <a:defRPr/>
            </a:pPr>
            <a:r>
              <a:rPr lang="en-US" sz="1000" b="0" i="0" dirty="0" smtClean="0">
                <a:solidFill>
                  <a:srgbClr val="000000"/>
                </a:solidFill>
              </a:rPr>
              <a:t>Autre</a:t>
            </a:r>
          </a:p>
        </p:txBody>
      </p:sp>
      <p:sp>
        <p:nvSpPr>
          <p:cNvPr id="9" name="Rectangle 8"/>
          <p:cNvSpPr/>
          <p:nvPr/>
        </p:nvSpPr>
        <p:spPr>
          <a:xfrm>
            <a:off x="2511468" y="1868187"/>
            <a:ext cx="6303468" cy="688547"/>
          </a:xfrm>
          <a:prstGeom prst="rect">
            <a:avLst/>
          </a:prstGeom>
          <a:no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buFont typeface="Arial" pitchFamily="34" charset="0"/>
              <a:buChar char="•"/>
            </a:pPr>
            <a:r>
              <a:rPr lang="en-US" sz="1200" b="0" i="0" dirty="0" smtClean="0">
                <a:solidFill>
                  <a:srgbClr val="000000"/>
                </a:solidFill>
              </a:rPr>
              <a:t>Communication de l'information de routine</a:t>
            </a:r>
          </a:p>
          <a:p>
            <a:pPr marL="177800" indent="-177800">
              <a:buFont typeface="Arial" pitchFamily="34" charset="0"/>
              <a:buChar char="•"/>
            </a:pPr>
            <a:r>
              <a:rPr lang="en-US" sz="1200" b="0" i="0" dirty="0" smtClean="0">
                <a:solidFill>
                  <a:srgbClr val="000000"/>
                </a:solidFill>
              </a:rPr>
              <a:t>Analyse, examen et transparence</a:t>
            </a:r>
          </a:p>
          <a:p>
            <a:pPr marL="177800" indent="-177800">
              <a:buFont typeface="Arial" pitchFamily="34" charset="0"/>
              <a:buChar char="•"/>
            </a:pPr>
            <a:r>
              <a:rPr lang="en-US" sz="1200" b="0" i="0" dirty="0" smtClean="0">
                <a:solidFill>
                  <a:srgbClr val="000000"/>
                </a:solidFill>
              </a:rPr>
              <a:t>Enquête</a:t>
            </a:r>
          </a:p>
        </p:txBody>
      </p:sp>
      <p:sp>
        <p:nvSpPr>
          <p:cNvPr id="10" name="Rectangle 9"/>
          <p:cNvSpPr/>
          <p:nvPr/>
        </p:nvSpPr>
        <p:spPr>
          <a:xfrm>
            <a:off x="323555" y="2600408"/>
            <a:ext cx="2187935" cy="751142"/>
          </a:xfrm>
          <a:prstGeom prst="rect">
            <a:avLst/>
          </a:prstGeom>
          <a:solidFill>
            <a:srgbClr val="00E266"/>
          </a:solid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i="0" dirty="0" smtClean="0">
                <a:solidFill>
                  <a:srgbClr val="000000"/>
                </a:solidFill>
              </a:rPr>
              <a:t>Effectif des personnels de santé et de la communauté</a:t>
            </a:r>
          </a:p>
        </p:txBody>
      </p:sp>
      <p:sp>
        <p:nvSpPr>
          <p:cNvPr id="11" name="Rectangle 10"/>
          <p:cNvSpPr/>
          <p:nvPr/>
        </p:nvSpPr>
        <p:spPr>
          <a:xfrm>
            <a:off x="2511465" y="2600229"/>
            <a:ext cx="6309007" cy="751142"/>
          </a:xfrm>
          <a:prstGeom prst="rect">
            <a:avLst/>
          </a:prstGeom>
          <a:no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buFont typeface="Arial" pitchFamily="34" charset="0"/>
              <a:buChar char="•"/>
            </a:pPr>
            <a:r>
              <a:rPr lang="en-US" sz="1200" b="0" i="0" dirty="0" smtClean="0">
                <a:solidFill>
                  <a:srgbClr val="000000"/>
                </a:solidFill>
              </a:rPr>
              <a:t>Renforcement des capacités des personnels de santé et de la communauté</a:t>
            </a:r>
          </a:p>
          <a:p>
            <a:pPr marL="177800" indent="-177800">
              <a:buFont typeface="Arial" pitchFamily="34" charset="0"/>
              <a:buChar char="•"/>
            </a:pPr>
            <a:r>
              <a:rPr lang="en-US" sz="1200" b="0" i="0" dirty="0" smtClean="0">
                <a:solidFill>
                  <a:srgbClr val="000000"/>
                </a:solidFill>
              </a:rPr>
              <a:t>Intensification des personnels de santé et de la communauté</a:t>
            </a:r>
          </a:p>
          <a:p>
            <a:pPr marL="177800" indent="-177800">
              <a:buFont typeface="Arial" pitchFamily="34" charset="0"/>
              <a:buChar char="•"/>
            </a:pPr>
            <a:r>
              <a:rPr lang="en-US" sz="1200" b="0" i="0" dirty="0" smtClean="0">
                <a:solidFill>
                  <a:srgbClr val="000000"/>
                </a:solidFill>
              </a:rPr>
              <a:t>Rétention et distribution des personnels de santé et de la communauté</a:t>
            </a:r>
          </a:p>
          <a:p>
            <a:pPr marL="177800" indent="-177800">
              <a:buFont typeface="Arial" pitchFamily="34" charset="0"/>
              <a:buChar char="•"/>
            </a:pPr>
            <a:r>
              <a:rPr lang="en-US" sz="1200" b="0" i="0" dirty="0" smtClean="0">
                <a:solidFill>
                  <a:srgbClr val="000000"/>
                </a:solidFill>
              </a:rPr>
              <a:t>Autre</a:t>
            </a:r>
          </a:p>
        </p:txBody>
      </p:sp>
      <p:sp>
        <p:nvSpPr>
          <p:cNvPr id="12" name="Rectangle 11"/>
          <p:cNvSpPr/>
          <p:nvPr/>
        </p:nvSpPr>
        <p:spPr>
          <a:xfrm>
            <a:off x="327515" y="3414236"/>
            <a:ext cx="2193474" cy="563357"/>
          </a:xfrm>
          <a:prstGeom prst="rect">
            <a:avLst/>
          </a:prstGeom>
          <a:solidFill>
            <a:srgbClr val="00E266"/>
          </a:solid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i="0" dirty="0" smtClean="0">
                <a:solidFill>
                  <a:srgbClr val="000000"/>
                </a:solidFill>
              </a:rPr>
              <a:t>Prestation des services</a:t>
            </a:r>
          </a:p>
        </p:txBody>
      </p:sp>
      <p:sp>
        <p:nvSpPr>
          <p:cNvPr id="13" name="Rectangle 12"/>
          <p:cNvSpPr/>
          <p:nvPr/>
        </p:nvSpPr>
        <p:spPr>
          <a:xfrm>
            <a:off x="2511468" y="3414575"/>
            <a:ext cx="6303468" cy="563357"/>
          </a:xfrm>
          <a:prstGeom prst="rect">
            <a:avLst/>
          </a:prstGeom>
          <a:no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buFont typeface="Arial" pitchFamily="34" charset="0"/>
              <a:buChar char="•"/>
            </a:pPr>
            <a:r>
              <a:rPr lang="en-US" sz="1200" b="0" i="0" dirty="0" smtClean="0">
                <a:solidFill>
                  <a:srgbClr val="000000"/>
                </a:solidFill>
              </a:rPr>
              <a:t>Gestion de l'organisation et du </a:t>
            </a:r>
          </a:p>
          <a:p>
            <a:r>
              <a:rPr lang="en-US" sz="1200" b="0" i="0" dirty="0" smtClean="0">
                <a:solidFill>
                  <a:srgbClr val="000000"/>
                </a:solidFill>
              </a:rPr>
              <a:t>mécanisme de service</a:t>
            </a:r>
          </a:p>
          <a:p>
            <a:pPr marL="177800" indent="-177800">
              <a:buFont typeface="Arial" pitchFamily="34" charset="0"/>
              <a:buChar char="•"/>
            </a:pPr>
            <a:r>
              <a:rPr lang="en-US" sz="1200" b="0" i="0" dirty="0" smtClean="0">
                <a:solidFill>
                  <a:srgbClr val="000000"/>
                </a:solidFill>
              </a:rPr>
              <a:t>Améliorer les systèmes de laboratoires</a:t>
            </a:r>
          </a:p>
        </p:txBody>
      </p:sp>
      <p:sp>
        <p:nvSpPr>
          <p:cNvPr id="15" name="Rectangle 14"/>
          <p:cNvSpPr/>
          <p:nvPr/>
        </p:nvSpPr>
        <p:spPr>
          <a:xfrm>
            <a:off x="323529" y="4025577"/>
            <a:ext cx="2187936" cy="576331"/>
          </a:xfrm>
          <a:prstGeom prst="rect">
            <a:avLst/>
          </a:prstGeom>
          <a:solidFill>
            <a:srgbClr val="00E266"/>
          </a:solid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i="0" dirty="0" smtClean="0">
                <a:solidFill>
                  <a:srgbClr val="000000"/>
                </a:solidFill>
              </a:rPr>
              <a:t>Gestion financière</a:t>
            </a:r>
          </a:p>
        </p:txBody>
      </p:sp>
      <p:sp>
        <p:nvSpPr>
          <p:cNvPr id="16" name="Rectangle 15"/>
          <p:cNvSpPr/>
          <p:nvPr/>
        </p:nvSpPr>
        <p:spPr>
          <a:xfrm>
            <a:off x="2511470" y="4025218"/>
            <a:ext cx="6309008" cy="576331"/>
          </a:xfrm>
          <a:prstGeom prst="rect">
            <a:avLst/>
          </a:prstGeom>
          <a:no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buFont typeface="Arial" pitchFamily="34" charset="0"/>
              <a:buChar char="•"/>
              <a:defRPr/>
            </a:pPr>
            <a:r>
              <a:rPr lang="en-US" sz="1200" b="0" i="0" dirty="0" smtClean="0">
                <a:solidFill>
                  <a:srgbClr val="000000"/>
                </a:solidFill>
              </a:rPr>
              <a:t>Renforcer les résultats, la transparence et la responsabilité de la gestion des finances publiques</a:t>
            </a:r>
          </a:p>
          <a:p>
            <a:pPr marL="177800" indent="-177800">
              <a:buFont typeface="Arial" pitchFamily="34" charset="0"/>
              <a:buChar char="•"/>
              <a:defRPr/>
            </a:pPr>
            <a:r>
              <a:rPr lang="en-US" sz="1200" b="0" i="0" dirty="0" smtClean="0">
                <a:solidFill>
                  <a:srgbClr val="000000"/>
                </a:solidFill>
              </a:rPr>
              <a:t>Autre</a:t>
            </a:r>
          </a:p>
        </p:txBody>
      </p:sp>
      <p:sp>
        <p:nvSpPr>
          <p:cNvPr id="17" name="Rectangle 16"/>
          <p:cNvSpPr/>
          <p:nvPr/>
        </p:nvSpPr>
        <p:spPr>
          <a:xfrm>
            <a:off x="323555" y="4626134"/>
            <a:ext cx="2187937" cy="554199"/>
          </a:xfrm>
          <a:prstGeom prst="rect">
            <a:avLst/>
          </a:prstGeom>
          <a:solidFill>
            <a:srgbClr val="00E266"/>
          </a:solid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i="0" dirty="0" smtClean="0">
                <a:solidFill>
                  <a:srgbClr val="000000"/>
                </a:solidFill>
              </a:rPr>
              <a:t>Politique et gouvernance</a:t>
            </a:r>
          </a:p>
        </p:txBody>
      </p:sp>
      <p:sp>
        <p:nvSpPr>
          <p:cNvPr id="18" name="Rectangle 17"/>
          <p:cNvSpPr/>
          <p:nvPr/>
        </p:nvSpPr>
        <p:spPr>
          <a:xfrm>
            <a:off x="2511471" y="4623040"/>
            <a:ext cx="6309006" cy="554199"/>
          </a:xfrm>
          <a:prstGeom prst="rect">
            <a:avLst/>
          </a:prstGeom>
          <a:no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buFont typeface="Arial" pitchFamily="34" charset="0"/>
              <a:buChar char="•"/>
            </a:pPr>
            <a:r>
              <a:rPr lang="en-US" sz="1050" b="0" i="0" dirty="0" smtClean="0">
                <a:solidFill>
                  <a:srgbClr val="000000"/>
                </a:solidFill>
              </a:rPr>
              <a:t>Élaboration et mise en œuvre de la législation, des stratégies et politiques en matière de santé</a:t>
            </a:r>
          </a:p>
          <a:p>
            <a:pPr marL="177800" indent="-177800">
              <a:buFont typeface="Arial" pitchFamily="34" charset="0"/>
              <a:buChar char="•"/>
            </a:pPr>
            <a:r>
              <a:rPr lang="en-US" sz="1050" b="0" i="0" dirty="0" smtClean="0">
                <a:solidFill>
                  <a:srgbClr val="000000"/>
                </a:solidFill>
              </a:rPr>
              <a:t>Assurer le suivi et rendre compte de l'application des lois et politiques </a:t>
            </a:r>
          </a:p>
          <a:p>
            <a:pPr marL="177800" indent="-177800">
              <a:buFont typeface="Arial" pitchFamily="34" charset="0"/>
              <a:buChar char="•"/>
            </a:pPr>
            <a:r>
              <a:rPr lang="en-US" sz="1050" b="0" i="0" dirty="0" smtClean="0">
                <a:solidFill>
                  <a:srgbClr val="000000"/>
                </a:solidFill>
              </a:rPr>
              <a:t>Autre</a:t>
            </a:r>
          </a:p>
        </p:txBody>
      </p:sp>
      <p:sp>
        <p:nvSpPr>
          <p:cNvPr id="19" name="Rectangle 18"/>
          <p:cNvSpPr/>
          <p:nvPr/>
        </p:nvSpPr>
        <p:spPr>
          <a:xfrm>
            <a:off x="323555" y="5223915"/>
            <a:ext cx="2187935" cy="469464"/>
          </a:xfrm>
          <a:prstGeom prst="rect">
            <a:avLst/>
          </a:prstGeom>
          <a:solidFill>
            <a:srgbClr val="00E266"/>
          </a:solid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i="0" dirty="0" smtClean="0">
                <a:solidFill>
                  <a:srgbClr val="000000"/>
                </a:solidFill>
              </a:rPr>
              <a:t>Financement de la santé</a:t>
            </a:r>
          </a:p>
        </p:txBody>
      </p:sp>
      <p:sp>
        <p:nvSpPr>
          <p:cNvPr id="20" name="Rectangle 19"/>
          <p:cNvSpPr/>
          <p:nvPr/>
        </p:nvSpPr>
        <p:spPr>
          <a:xfrm>
            <a:off x="2511471" y="5223915"/>
            <a:ext cx="6309006" cy="469464"/>
          </a:xfrm>
          <a:prstGeom prst="rect">
            <a:avLst/>
          </a:prstGeom>
          <a:solidFill>
            <a:schemeClr val="bg1"/>
          </a:solid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buFont typeface="Arial" pitchFamily="34" charset="0"/>
              <a:buChar char="•"/>
            </a:pPr>
            <a:r>
              <a:rPr lang="en-US" sz="1200" b="0" i="0" dirty="0" smtClean="0">
                <a:solidFill>
                  <a:srgbClr val="000000"/>
                </a:solidFill>
              </a:rPr>
              <a:t>Viabilité financière</a:t>
            </a:r>
          </a:p>
          <a:p>
            <a:pPr marL="177800" indent="-177800">
              <a:buFont typeface="Arial" pitchFamily="34" charset="0"/>
              <a:buChar char="•"/>
            </a:pPr>
            <a:r>
              <a:rPr lang="en-US" sz="1200" b="0" i="0" dirty="0" smtClean="0">
                <a:solidFill>
                  <a:srgbClr val="000000"/>
                </a:solidFill>
              </a:rPr>
              <a:t>Équité du financement de la santé</a:t>
            </a:r>
          </a:p>
        </p:txBody>
      </p:sp>
      <p:graphicFrame>
        <p:nvGraphicFramePr>
          <p:cNvPr id="3" name="Table 2"/>
          <p:cNvGraphicFramePr>
            <a:graphicFrameLocks noGrp="1"/>
          </p:cNvGraphicFramePr>
          <p:nvPr>
            <p:extLst>
              <p:ext uri="{D42A27DB-BD31-4B8C-83A1-F6EECF244321}">
                <p14:modId xmlns:p14="http://schemas.microsoft.com/office/powerpoint/2010/main" xmlns="" val="1812439261"/>
              </p:ext>
            </p:extLst>
          </p:nvPr>
        </p:nvGraphicFramePr>
        <p:xfrm>
          <a:off x="2520992" y="3356992"/>
          <a:ext cx="6303467" cy="640080"/>
        </p:xfrm>
        <a:graphic>
          <a:graphicData uri="http://schemas.openxmlformats.org/drawingml/2006/table">
            <a:tbl>
              <a:tblPr firstRow="1" bandRow="1">
                <a:tableStyleId>{5C22544A-7EE6-4342-B048-85BDC9FD1C3A}</a:tableStyleId>
              </a:tblPr>
              <a:tblGrid>
                <a:gridCol w="2775786"/>
                <a:gridCol w="3527681"/>
              </a:tblGrid>
              <a:tr h="370840">
                <a:tc>
                  <a:txBody>
                    <a:bodyPr/>
                    <a:lstStyle/>
                    <a:p>
                      <a:endParaRPr lang="en-GB" sz="1600" dirty="0"/>
                    </a:p>
                  </a:txBody>
                  <a:tcPr marL="84406" marR="84406">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177800" indent="-177800">
                        <a:buFont typeface="Arial" pitchFamily="34" charset="0"/>
                        <a:buChar char="•"/>
                      </a:pPr>
                      <a:r>
                        <a:rPr lang="en-US" sz="1200" b="0" i="0" dirty="0" smtClean="0">
                          <a:solidFill>
                            <a:srgbClr val="000000"/>
                          </a:solidFill>
                        </a:rPr>
                        <a:t>Améliorer l'infrastructure de prestation des services</a:t>
                      </a:r>
                    </a:p>
                    <a:p>
                      <a:pPr marL="177800" indent="-177800">
                        <a:buFont typeface="Arial" pitchFamily="34" charset="0"/>
                        <a:buChar char="•"/>
                      </a:pPr>
                      <a:r>
                        <a:rPr lang="en-US" sz="1200" b="0" i="0" dirty="0" smtClean="0">
                          <a:solidFill>
                            <a:srgbClr val="000000"/>
                          </a:solidFill>
                        </a:rPr>
                        <a:t>Autre</a:t>
                      </a:r>
                    </a:p>
                  </a:txBody>
                  <a:tcPr marL="84406" marR="84406">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xmlns="" val="497947932"/>
              </p:ext>
            </p:extLst>
          </p:nvPr>
        </p:nvGraphicFramePr>
        <p:xfrm>
          <a:off x="2511463" y="1882491"/>
          <a:ext cx="6303469" cy="571500"/>
        </p:xfrm>
        <a:graphic>
          <a:graphicData uri="http://schemas.openxmlformats.org/drawingml/2006/table">
            <a:tbl>
              <a:tblPr firstRow="1" bandRow="1">
                <a:tableStyleId>{5C22544A-7EE6-4342-B048-85BDC9FD1C3A}</a:tableStyleId>
              </a:tblPr>
              <a:tblGrid>
                <a:gridCol w="2769877"/>
                <a:gridCol w="3533592"/>
              </a:tblGrid>
              <a:tr h="370840">
                <a:tc>
                  <a:txBody>
                    <a:bodyPr/>
                    <a:lstStyle/>
                    <a:p>
                      <a:endParaRPr lang="en-GB" sz="1050" dirty="0"/>
                    </a:p>
                  </a:txBody>
                  <a:tcPr marL="84406" marR="84406">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177800" indent="-177800">
                        <a:buFont typeface="Arial" pitchFamily="34" charset="0"/>
                        <a:buChar char="•"/>
                      </a:pPr>
                      <a:r>
                        <a:rPr lang="en-US" sz="1050" b="0" i="0" dirty="0" smtClean="0">
                          <a:solidFill>
                            <a:srgbClr val="000000"/>
                          </a:solidFill>
                        </a:rPr>
                        <a:t>Sources de données administratives et financières</a:t>
                      </a:r>
                    </a:p>
                    <a:p>
                      <a:pPr marL="177800" indent="-177800">
                        <a:buFont typeface="Arial" pitchFamily="34" charset="0"/>
                        <a:buChar char="•"/>
                      </a:pPr>
                      <a:r>
                        <a:rPr lang="en-US" sz="1050" b="0" i="0" dirty="0" smtClean="0">
                          <a:solidFill>
                            <a:srgbClr val="000000"/>
                          </a:solidFill>
                        </a:rPr>
                        <a:t>Système de registre d’état civil</a:t>
                      </a:r>
                    </a:p>
                    <a:p>
                      <a:pPr marL="177800" indent="-177800">
                        <a:buFont typeface="Arial" pitchFamily="34" charset="0"/>
                        <a:buChar char="•"/>
                      </a:pPr>
                      <a:r>
                        <a:rPr lang="en-US" sz="1050" b="0" i="0" dirty="0" smtClean="0">
                          <a:solidFill>
                            <a:srgbClr val="000000"/>
                          </a:solidFill>
                        </a:rPr>
                        <a:t>Autre</a:t>
                      </a:r>
                    </a:p>
                  </a:txBody>
                  <a:tcPr marL="84406" marR="84406">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bl>
          </a:graphicData>
        </a:graphic>
      </p:graphicFrame>
      <p:sp>
        <p:nvSpPr>
          <p:cNvPr id="22" name="Rectangle 21"/>
          <p:cNvSpPr/>
          <p:nvPr/>
        </p:nvSpPr>
        <p:spPr>
          <a:xfrm>
            <a:off x="323552" y="5733256"/>
            <a:ext cx="2187935" cy="585589"/>
          </a:xfrm>
          <a:prstGeom prst="rect">
            <a:avLst/>
          </a:prstGeom>
          <a:solidFill>
            <a:srgbClr val="00E266"/>
          </a:solid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i="0" dirty="0" smtClean="0">
                <a:solidFill>
                  <a:srgbClr val="000000"/>
                </a:solidFill>
              </a:rPr>
              <a:t>Levée des obstacles à l'accès</a:t>
            </a:r>
          </a:p>
        </p:txBody>
      </p:sp>
    </p:spTree>
    <p:extLst>
      <p:ext uri="{BB962C8B-B14F-4D97-AF65-F5344CB8AC3E}">
        <p14:creationId xmlns:p14="http://schemas.microsoft.com/office/powerpoint/2010/main" xmlns="" val="3705334328"/>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539" y="53752"/>
            <a:ext cx="8289925" cy="998984"/>
          </a:xfrm>
        </p:spPr>
        <p:txBody>
          <a:bodyPr/>
          <a:lstStyle/>
          <a:p>
            <a:r>
              <a:rPr lang="en-US" sz="2800" b="1" i="0" dirty="0" smtClean="0">
                <a:solidFill>
                  <a:srgbClr val="000000"/>
                </a:solidFill>
              </a:rPr>
              <a:t>Considérations clés pour les ICN lors du remplissage du document-type modulaire (1/2)</a:t>
            </a:r>
          </a:p>
        </p:txBody>
      </p:sp>
      <p:sp>
        <p:nvSpPr>
          <p:cNvPr id="3" name="Content Placeholder 2"/>
          <p:cNvSpPr>
            <a:spLocks noGrp="1"/>
          </p:cNvSpPr>
          <p:nvPr>
            <p:ph idx="1"/>
          </p:nvPr>
        </p:nvSpPr>
        <p:spPr>
          <a:xfrm>
            <a:off x="251520" y="1129328"/>
            <a:ext cx="8553326" cy="5179992"/>
          </a:xfrm>
        </p:spPr>
        <p:txBody>
          <a:bodyPr>
            <a:normAutofit fontScale="92500"/>
          </a:bodyPr>
          <a:lstStyle/>
          <a:p>
            <a:pPr lvl="1" indent="-230400" fontAlgn="base">
              <a:spcBef>
                <a:spcPts val="384"/>
              </a:spcBef>
              <a:buClrTx/>
              <a:buSzPct val="100000"/>
              <a:buFont typeface="Arial"/>
              <a:buChar char="•"/>
            </a:pPr>
            <a:r>
              <a:rPr lang="en-US" sz="1800" b="1" i="0" dirty="0" smtClean="0">
                <a:solidFill>
                  <a:srgbClr val="000000"/>
                </a:solidFill>
              </a:rPr>
              <a:t>Les indicateurs, modules et interventions sont choisis dans un menu intégré</a:t>
            </a:r>
            <a:r>
              <a:rPr lang="en-US" sz="1800" b="0" i="0" dirty="0" smtClean="0">
                <a:solidFill>
                  <a:srgbClr val="000000"/>
                </a:solidFill>
              </a:rPr>
              <a:t> élaboré par le Fonds mondial et ses partenaires</a:t>
            </a:r>
          </a:p>
          <a:p>
            <a:pPr lvl="2" indent="-230400" fontAlgn="base">
              <a:spcBef>
                <a:spcPts val="384"/>
              </a:spcBef>
              <a:buClrTx/>
              <a:buSzPct val="100000"/>
              <a:buFont typeface="Arial"/>
              <a:buChar char="–"/>
            </a:pPr>
            <a:r>
              <a:rPr lang="en-US" sz="1800" b="0" i="0" dirty="0" smtClean="0">
                <a:solidFill>
                  <a:srgbClr val="000000"/>
                </a:solidFill>
              </a:rPr>
              <a:t>Dans des cas exceptionnels, lorsque les listes actuelles ne sont pas adaptées aux zones proposées par les candidats, des modules, interventions et indicateurs supplémentaires pourraient être ajoutés</a:t>
            </a:r>
          </a:p>
          <a:p>
            <a:pPr lvl="2" indent="-230400" fontAlgn="base">
              <a:spcBef>
                <a:spcPts val="384"/>
              </a:spcBef>
              <a:buClrTx/>
              <a:buSzPct val="100000"/>
              <a:buFont typeface="Arial"/>
              <a:buChar char="–"/>
            </a:pPr>
            <a:r>
              <a:rPr lang="en-US" sz="1800" b="1" i="0" dirty="0" smtClean="0">
                <a:solidFill>
                  <a:srgbClr val="000000"/>
                </a:solidFill>
              </a:rPr>
              <a:t>Pas de 10 premiers indicateurs </a:t>
            </a:r>
            <a:r>
              <a:rPr lang="en-US" sz="1800" b="0" i="0" dirty="0" smtClean="0">
                <a:solidFill>
                  <a:srgbClr val="000000"/>
                </a:solidFill>
              </a:rPr>
              <a:t>- pondération égale de tous les indicateurs</a:t>
            </a:r>
          </a:p>
          <a:p>
            <a:pPr lvl="1" indent="-230400" fontAlgn="base">
              <a:spcBef>
                <a:spcPts val="384"/>
              </a:spcBef>
              <a:buClrTx/>
              <a:buSzPct val="100000"/>
              <a:buFont typeface="Arial"/>
              <a:buChar char="•"/>
            </a:pPr>
            <a:endParaRPr lang="en-GB" sz="1800" dirty="0" smtClean="0">
              <a:solidFill>
                <a:srgbClr val="000000"/>
              </a:solidFill>
            </a:endParaRPr>
          </a:p>
          <a:p>
            <a:pPr lvl="1" indent="-230400" fontAlgn="base">
              <a:spcBef>
                <a:spcPts val="384"/>
              </a:spcBef>
              <a:buClrTx/>
              <a:buSzPct val="100000"/>
              <a:buFont typeface="Arial"/>
              <a:buChar char="•"/>
            </a:pPr>
            <a:r>
              <a:rPr lang="en-US" sz="1800" b="0" i="0" dirty="0" smtClean="0">
                <a:solidFill>
                  <a:srgbClr val="000000"/>
                </a:solidFill>
              </a:rPr>
              <a:t>Nécessite une </a:t>
            </a:r>
            <a:r>
              <a:rPr lang="en-US" sz="1800" b="1" i="0" dirty="0" smtClean="0">
                <a:solidFill>
                  <a:srgbClr val="000000"/>
                </a:solidFill>
              </a:rPr>
              <a:t>analyse des lacunes programmatiques dans trois à six modules prioritaires </a:t>
            </a:r>
            <a:r>
              <a:rPr lang="en-US" sz="1800" b="0" i="0" dirty="0" smtClean="0">
                <a:solidFill>
                  <a:srgbClr val="000000"/>
                </a:solidFill>
              </a:rPr>
              <a:t>dans la demande de financement du candidat</a:t>
            </a:r>
          </a:p>
          <a:p>
            <a:pPr lvl="2" indent="-230400" fontAlgn="base">
              <a:spcBef>
                <a:spcPts val="384"/>
              </a:spcBef>
              <a:buClrTx/>
              <a:buSzPct val="100000"/>
              <a:buFont typeface="Arial"/>
              <a:buChar char="–"/>
            </a:pPr>
            <a:r>
              <a:rPr lang="en-US" sz="1800" b="0" i="0" dirty="0" smtClean="0">
                <a:solidFill>
                  <a:srgbClr val="000000"/>
                </a:solidFill>
              </a:rPr>
              <a:t>Les niveaux de couverture des modules prioritaires sélectionnés devraient être conformes aux cibles de couverture de la section D du modèle modulaire</a:t>
            </a:r>
          </a:p>
          <a:p>
            <a:pPr lvl="1" indent="-230400" fontAlgn="base">
              <a:spcBef>
                <a:spcPts val="384"/>
              </a:spcBef>
              <a:buClrTx/>
              <a:buSzPct val="100000"/>
              <a:buFont typeface="Arial"/>
              <a:buChar char="•"/>
            </a:pPr>
            <a:endParaRPr lang="en-US" sz="1800" dirty="0" smtClean="0">
              <a:solidFill>
                <a:srgbClr val="000000"/>
              </a:solidFill>
            </a:endParaRPr>
          </a:p>
          <a:p>
            <a:pPr lvl="1" indent="-230400" fontAlgn="base">
              <a:spcBef>
                <a:spcPts val="384"/>
              </a:spcBef>
              <a:buClrTx/>
              <a:buSzPct val="100000"/>
              <a:buFont typeface="Arial"/>
              <a:buChar char="•"/>
            </a:pPr>
            <a:r>
              <a:rPr lang="en-US" sz="1800" b="0" i="0" dirty="0" smtClean="0">
                <a:solidFill>
                  <a:srgbClr val="000000"/>
                </a:solidFill>
              </a:rPr>
              <a:t>Si les bases de référence et les dénominateurs ne sont pas disponibles, le </a:t>
            </a:r>
            <a:r>
              <a:rPr lang="en-US" sz="1800" b="1" i="0" dirty="0" smtClean="0">
                <a:solidFill>
                  <a:srgbClr val="000000"/>
                </a:solidFill>
              </a:rPr>
              <a:t>plan d'action devrait être convenu avec le RP</a:t>
            </a:r>
            <a:r>
              <a:rPr lang="en-US" sz="1800" b="0" i="0" dirty="0" smtClean="0">
                <a:solidFill>
                  <a:srgbClr val="000000"/>
                </a:solidFill>
              </a:rPr>
              <a:t> sur leur collecte dans les délais bien définis</a:t>
            </a:r>
          </a:p>
          <a:p>
            <a:pPr lvl="1" indent="-230400" fontAlgn="base">
              <a:spcBef>
                <a:spcPts val="384"/>
              </a:spcBef>
              <a:buClrTx/>
              <a:buSzPct val="100000"/>
              <a:buFont typeface="Arial"/>
              <a:buChar char="•"/>
            </a:pPr>
            <a:endParaRPr lang="en-US" sz="1800" dirty="0" smtClean="0">
              <a:solidFill>
                <a:srgbClr val="000000"/>
              </a:solidFill>
            </a:endParaRPr>
          </a:p>
          <a:p>
            <a:pPr lvl="1" indent="-230400" fontAlgn="base">
              <a:spcBef>
                <a:spcPts val="384"/>
              </a:spcBef>
              <a:buClrTx/>
              <a:buSzPct val="100000"/>
              <a:buFont typeface="Arial"/>
              <a:buChar char="•"/>
            </a:pPr>
            <a:r>
              <a:rPr lang="en-US" sz="1800" b="1" i="0" dirty="0" smtClean="0">
                <a:solidFill>
                  <a:srgbClr val="000000"/>
                </a:solidFill>
              </a:rPr>
              <a:t>Les interventions</a:t>
            </a:r>
            <a:r>
              <a:rPr lang="en-US" sz="1800" b="0" i="0" dirty="0" smtClean="0">
                <a:solidFill>
                  <a:srgbClr val="000000"/>
                </a:solidFill>
              </a:rPr>
              <a:t> doivent être décrites brièvement, </a:t>
            </a:r>
            <a:r>
              <a:rPr lang="en-US" sz="1800" b="1" i="0" dirty="0" smtClean="0">
                <a:solidFill>
                  <a:srgbClr val="000000"/>
                </a:solidFill>
              </a:rPr>
              <a:t>y compris la population cible et l'approche de mise en œuvre</a:t>
            </a:r>
          </a:p>
        </p:txBody>
      </p:sp>
    </p:spTree>
    <p:extLst>
      <p:ext uri="{BB962C8B-B14F-4D97-AF65-F5344CB8AC3E}">
        <p14:creationId xmlns:p14="http://schemas.microsoft.com/office/powerpoint/2010/main" xmlns="" val="39414747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539" y="53752"/>
            <a:ext cx="8289925" cy="998984"/>
          </a:xfrm>
        </p:spPr>
        <p:txBody>
          <a:bodyPr/>
          <a:lstStyle/>
          <a:p>
            <a:r>
              <a:rPr lang="en-US" sz="2800" b="1" i="0" dirty="0" smtClean="0">
                <a:solidFill>
                  <a:srgbClr val="000000"/>
                </a:solidFill>
              </a:rPr>
              <a:t>Considérations clés pour les ICN lors du remplissage du document-type modulaire (2/2)</a:t>
            </a:r>
          </a:p>
        </p:txBody>
      </p:sp>
      <p:sp>
        <p:nvSpPr>
          <p:cNvPr id="3" name="Content Placeholder 2"/>
          <p:cNvSpPr>
            <a:spLocks noGrp="1"/>
          </p:cNvSpPr>
          <p:nvPr>
            <p:ph idx="1"/>
          </p:nvPr>
        </p:nvSpPr>
        <p:spPr>
          <a:xfrm>
            <a:off x="251520" y="1129328"/>
            <a:ext cx="8553326" cy="4176464"/>
          </a:xfrm>
        </p:spPr>
        <p:txBody>
          <a:bodyPr>
            <a:normAutofit fontScale="92500" lnSpcReduction="20000"/>
          </a:bodyPr>
          <a:lstStyle/>
          <a:p>
            <a:pPr lvl="1" indent="-230400" fontAlgn="base">
              <a:spcBef>
                <a:spcPts val="384"/>
              </a:spcBef>
              <a:buClrTx/>
              <a:buSzPct val="100000"/>
              <a:buFont typeface="Arial"/>
              <a:buChar char="•"/>
            </a:pPr>
            <a:r>
              <a:rPr lang="en-US" sz="1800" b="0" i="0" dirty="0" smtClean="0">
                <a:solidFill>
                  <a:srgbClr val="000000"/>
                </a:solidFill>
              </a:rPr>
              <a:t>Identifier les indicateurs pour lesquels les résultats désagrégés seront demandés et </a:t>
            </a:r>
            <a:r>
              <a:rPr lang="en-US" sz="1800" b="1" i="0" dirty="0" smtClean="0">
                <a:solidFill>
                  <a:srgbClr val="000000"/>
                </a:solidFill>
              </a:rPr>
              <a:t>fournir les valeurs de référence</a:t>
            </a:r>
          </a:p>
          <a:p>
            <a:pPr marL="226800" lvl="1" indent="0" fontAlgn="base">
              <a:spcBef>
                <a:spcPts val="384"/>
              </a:spcBef>
              <a:buClrTx/>
              <a:buSzPct val="100000"/>
              <a:buNone/>
            </a:pPr>
            <a:endParaRPr lang="en-GB" sz="1800" dirty="0" smtClean="0">
              <a:solidFill>
                <a:srgbClr val="000000"/>
              </a:solidFill>
            </a:endParaRPr>
          </a:p>
          <a:p>
            <a:pPr lvl="1" indent="-230400" fontAlgn="base">
              <a:spcBef>
                <a:spcPts val="384"/>
              </a:spcBef>
              <a:buClrTx/>
              <a:buSzPct val="100000"/>
              <a:buFont typeface="Arial"/>
              <a:buChar char="•"/>
            </a:pPr>
            <a:r>
              <a:rPr lang="en-US" sz="1800" b="1" i="0" dirty="0" smtClean="0">
                <a:solidFill>
                  <a:srgbClr val="000000"/>
                </a:solidFill>
              </a:rPr>
              <a:t>Fournir des information sur</a:t>
            </a:r>
          </a:p>
          <a:p>
            <a:pPr lvl="2" indent="-230400" fontAlgn="base">
              <a:spcBef>
                <a:spcPts val="384"/>
              </a:spcBef>
              <a:buClrTx/>
              <a:buSzPct val="100000"/>
              <a:buFont typeface="Arial"/>
              <a:buChar char="–"/>
            </a:pPr>
            <a:r>
              <a:rPr lang="en-US" sz="1800" b="0" i="0" dirty="0" smtClean="0">
                <a:solidFill>
                  <a:srgbClr val="000000"/>
                </a:solidFill>
              </a:rPr>
              <a:t>Couverture géographique/zone cible</a:t>
            </a:r>
          </a:p>
          <a:p>
            <a:pPr lvl="2" indent="-230400" fontAlgn="base">
              <a:spcBef>
                <a:spcPts val="384"/>
              </a:spcBef>
              <a:buClrTx/>
              <a:buSzPct val="100000"/>
              <a:buFont typeface="Arial"/>
              <a:buChar char="–"/>
            </a:pPr>
            <a:r>
              <a:rPr lang="en-US" sz="1800" b="0" i="0" dirty="0" smtClean="0">
                <a:solidFill>
                  <a:srgbClr val="000000"/>
                </a:solidFill>
              </a:rPr>
              <a:t>Populations cibles</a:t>
            </a:r>
          </a:p>
          <a:p>
            <a:pPr lvl="2" indent="-230400" fontAlgn="base">
              <a:spcBef>
                <a:spcPts val="384"/>
              </a:spcBef>
              <a:buClrTx/>
              <a:buSzPct val="100000"/>
              <a:buFont typeface="Arial"/>
              <a:buChar char="–"/>
            </a:pPr>
            <a:r>
              <a:rPr lang="en-US" sz="1800" b="0" i="0" dirty="0" smtClean="0">
                <a:solidFill>
                  <a:srgbClr val="000000"/>
                </a:solidFill>
              </a:rPr>
              <a:t>Hypothèses cibles</a:t>
            </a:r>
          </a:p>
          <a:p>
            <a:pPr lvl="1" indent="-230400" fontAlgn="base">
              <a:spcBef>
                <a:spcPts val="384"/>
              </a:spcBef>
              <a:buClrTx/>
              <a:buSzPct val="100000"/>
              <a:buFont typeface="Arial"/>
              <a:buChar char="•"/>
            </a:pPr>
            <a:endParaRPr lang="en-GB" sz="1800" dirty="0" smtClean="0">
              <a:solidFill>
                <a:srgbClr val="000000"/>
              </a:solidFill>
            </a:endParaRPr>
          </a:p>
          <a:p>
            <a:pPr lvl="1" indent="-230400" fontAlgn="base">
              <a:spcBef>
                <a:spcPts val="384"/>
              </a:spcBef>
              <a:buClrTx/>
              <a:buSzPct val="100000"/>
              <a:buFont typeface="Arial"/>
              <a:buChar char="•"/>
            </a:pPr>
            <a:r>
              <a:rPr lang="en-US" sz="1800" b="0" i="0" dirty="0" smtClean="0">
                <a:solidFill>
                  <a:srgbClr val="000000"/>
                </a:solidFill>
              </a:rPr>
              <a:t>S'entendre sur les </a:t>
            </a:r>
            <a:r>
              <a:rPr lang="en-US" sz="1800" b="1" i="0" dirty="0" smtClean="0">
                <a:solidFill>
                  <a:srgbClr val="000000"/>
                </a:solidFill>
              </a:rPr>
              <a:t>sources de données et la fréquence des communications de l'information</a:t>
            </a:r>
          </a:p>
          <a:p>
            <a:pPr lvl="1" indent="-230400" fontAlgn="base">
              <a:spcBef>
                <a:spcPts val="384"/>
              </a:spcBef>
              <a:buClrTx/>
              <a:buSzPct val="100000"/>
              <a:buFont typeface="Arial"/>
              <a:buChar char="•"/>
            </a:pPr>
            <a:endParaRPr lang="en-GB" sz="1800" dirty="0">
              <a:solidFill>
                <a:srgbClr val="000000"/>
              </a:solidFill>
            </a:endParaRPr>
          </a:p>
          <a:p>
            <a:pPr lvl="1" indent="-230400" fontAlgn="base">
              <a:spcBef>
                <a:spcPts val="384"/>
              </a:spcBef>
              <a:buClrTx/>
              <a:buSzPct val="100000"/>
              <a:buFont typeface="Arial"/>
              <a:buChar char="•"/>
            </a:pPr>
            <a:r>
              <a:rPr lang="en-US" sz="1800" b="0" i="0" dirty="0" smtClean="0">
                <a:solidFill>
                  <a:srgbClr val="000000"/>
                </a:solidFill>
              </a:rPr>
              <a:t>Aligner la communication de l'information sur le cycle programmatique national de communication de l'information</a:t>
            </a:r>
          </a:p>
          <a:p>
            <a:pPr lvl="1" indent="-230400" fontAlgn="base">
              <a:spcBef>
                <a:spcPts val="384"/>
              </a:spcBef>
              <a:buClrTx/>
              <a:buSzPct val="100000"/>
              <a:buFont typeface="Arial"/>
              <a:buChar char="•"/>
            </a:pPr>
            <a:endParaRPr lang="en-US" sz="1800" dirty="0" smtClean="0">
              <a:solidFill>
                <a:srgbClr val="000000"/>
              </a:solidFill>
            </a:endParaRPr>
          </a:p>
          <a:p>
            <a:pPr lvl="1" indent="-230400" fontAlgn="base">
              <a:spcBef>
                <a:spcPts val="384"/>
              </a:spcBef>
              <a:buClrTx/>
              <a:buSzPct val="100000"/>
              <a:buFont typeface="Arial"/>
              <a:buChar char="•"/>
            </a:pPr>
            <a:r>
              <a:rPr lang="en-US" sz="1800" b="0" i="0" dirty="0" smtClean="0">
                <a:solidFill>
                  <a:srgbClr val="000000"/>
                </a:solidFill>
              </a:rPr>
              <a:t>Nécessite les </a:t>
            </a:r>
            <a:r>
              <a:rPr lang="en-US" sz="1800" b="1" i="0" dirty="0" smtClean="0">
                <a:solidFill>
                  <a:srgbClr val="000000"/>
                </a:solidFill>
              </a:rPr>
              <a:t>bases de calcul préliminaires</a:t>
            </a:r>
            <a:r>
              <a:rPr lang="en-US" sz="1800" b="0" i="0" dirty="0" smtClean="0">
                <a:solidFill>
                  <a:srgbClr val="000000"/>
                </a:solidFill>
              </a:rPr>
              <a:t> de l'investissement pour l'intensification des interventions</a:t>
            </a:r>
          </a:p>
          <a:p>
            <a:pPr lvl="1" indent="-230400" fontAlgn="base">
              <a:spcBef>
                <a:spcPts val="384"/>
              </a:spcBef>
              <a:buClr>
                <a:srgbClr val="177B57"/>
              </a:buClr>
              <a:buSzPct val="100000"/>
              <a:buFont typeface="Arial"/>
              <a:buChar char="•"/>
            </a:pPr>
            <a:endParaRPr lang="en-GB" sz="1800" dirty="0" smtClean="0">
              <a:solidFill>
                <a:srgbClr val="000000"/>
              </a:solidFill>
            </a:endParaRPr>
          </a:p>
          <a:p>
            <a:pPr lvl="1" indent="-230400" fontAlgn="base">
              <a:spcBef>
                <a:spcPts val="384"/>
              </a:spcBef>
              <a:buClr>
                <a:srgbClr val="177B57"/>
              </a:buClr>
              <a:buSzPct val="100000"/>
              <a:buFont typeface="Arial"/>
              <a:buChar char="•"/>
            </a:pPr>
            <a:endParaRPr lang="en-GB" sz="1800" dirty="0" smtClean="0">
              <a:solidFill>
                <a:srgbClr val="000000"/>
              </a:solidFill>
            </a:endParaRPr>
          </a:p>
          <a:p>
            <a:pPr lvl="1" indent="-230400" fontAlgn="base">
              <a:spcBef>
                <a:spcPts val="384"/>
              </a:spcBef>
              <a:buClr>
                <a:srgbClr val="177B57"/>
              </a:buClr>
              <a:buSzPct val="100000"/>
              <a:buFont typeface="Arial"/>
              <a:buChar char="•"/>
            </a:pPr>
            <a:endParaRPr lang="en-US" sz="1800" dirty="0" smtClean="0">
              <a:solidFill>
                <a:srgbClr val="000000"/>
              </a:solidFill>
            </a:endParaRPr>
          </a:p>
          <a:p>
            <a:endParaRPr lang="en-GB" sz="1800" dirty="0"/>
          </a:p>
        </p:txBody>
      </p:sp>
    </p:spTree>
    <p:extLst>
      <p:ext uri="{BB962C8B-B14F-4D97-AF65-F5344CB8AC3E}">
        <p14:creationId xmlns:p14="http://schemas.microsoft.com/office/powerpoint/2010/main" xmlns="" val="21298910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i="0" dirty="0" smtClean="0">
                <a:solidFill>
                  <a:srgbClr val="000000"/>
                </a:solidFill>
              </a:rPr>
              <a:t>Contenu</a:t>
            </a:r>
          </a:p>
        </p:txBody>
      </p:sp>
      <p:sp>
        <p:nvSpPr>
          <p:cNvPr id="5" name="Rectangle 3"/>
          <p:cNvSpPr>
            <a:spLocks noChangeArrowheads="1"/>
          </p:cNvSpPr>
          <p:nvPr/>
        </p:nvSpPr>
        <p:spPr bwMode="gray">
          <a:xfrm>
            <a:off x="566913" y="1556792"/>
            <a:ext cx="8259103" cy="3384376"/>
          </a:xfrm>
          <a:prstGeom prst="rect">
            <a:avLst/>
          </a:prstGeom>
          <a:solidFill>
            <a:schemeClr val="bg1"/>
          </a:solidFill>
          <a:ln w="9525" algn="ctr">
            <a:noFill/>
            <a:prstDash val="solid"/>
            <a:miter lim="800000"/>
            <a:headEnd type="none" w="lg" len="lg"/>
            <a:tailEnd type="none" w="lg" len="lg"/>
          </a:ln>
        </p:spPr>
        <p:txBody>
          <a:bodyPr tIns="91440" bIns="91440" anchor="ctr" anchorCtr="0"/>
          <a:lstStyle/>
          <a:p>
            <a:r>
              <a:rPr lang="en-US" sz="2000" b="1" i="0" dirty="0" smtClean="0">
                <a:solidFill>
                  <a:srgbClr val="D1D1D1"/>
                </a:solidFill>
              </a:rPr>
              <a:t>Le </a:t>
            </a:r>
            <a:r>
              <a:rPr lang="en-US" sz="2000" b="1" i="0" dirty="0" smtClean="0">
                <a:solidFill>
                  <a:srgbClr val="D9D9D9"/>
                </a:solidFill>
              </a:rPr>
              <a:t>document-type </a:t>
            </a:r>
            <a:r>
              <a:rPr lang="en-US" sz="2000" b="1" i="0" dirty="0" smtClean="0">
                <a:solidFill>
                  <a:srgbClr val="D1D1D1"/>
                </a:solidFill>
              </a:rPr>
              <a:t>modulaire</a:t>
            </a:r>
          </a:p>
          <a:p>
            <a:endParaRPr lang="en-US" sz="2000" b="1" dirty="0">
              <a:solidFill>
                <a:srgbClr val="000000"/>
              </a:solidFill>
              <a:latin typeface="Arial"/>
            </a:endParaRPr>
          </a:p>
          <a:p>
            <a:endParaRPr lang="en-US" sz="2000" b="1" dirty="0" smtClean="0">
              <a:solidFill>
                <a:srgbClr val="000000"/>
              </a:solidFill>
              <a:latin typeface="Arial"/>
            </a:endParaRPr>
          </a:p>
          <a:p>
            <a:r>
              <a:rPr lang="en-US" sz="2000" b="1" i="0" dirty="0" smtClean="0">
                <a:solidFill>
                  <a:srgbClr val="000000"/>
                </a:solidFill>
              </a:rPr>
              <a:t>Budgétisation à l'étape de la note conceptuelle</a:t>
            </a:r>
          </a:p>
          <a:p>
            <a:endParaRPr lang="en-US" sz="2000" b="1" dirty="0">
              <a:solidFill>
                <a:srgbClr val="000000"/>
              </a:solidFill>
              <a:latin typeface="Arial"/>
            </a:endParaRPr>
          </a:p>
          <a:p>
            <a:endParaRPr lang="en-US" sz="2000" b="1" dirty="0" smtClean="0">
              <a:solidFill>
                <a:srgbClr val="000000"/>
              </a:solidFill>
              <a:latin typeface="Arial"/>
            </a:endParaRPr>
          </a:p>
          <a:p>
            <a:r>
              <a:rPr lang="en-US" sz="2000" b="1" i="0" dirty="0" smtClean="0">
                <a:solidFill>
                  <a:srgbClr val="D1D1D1"/>
                </a:solidFill>
              </a:rPr>
              <a:t>Budgétisation de l'établissement des subventions</a:t>
            </a:r>
          </a:p>
        </p:txBody>
      </p:sp>
      <p:sp>
        <p:nvSpPr>
          <p:cNvPr id="18" name="NumberBall"/>
          <p:cNvSpPr>
            <a:spLocks noChangeArrowheads="1"/>
          </p:cNvSpPr>
          <p:nvPr/>
        </p:nvSpPr>
        <p:spPr bwMode="gray">
          <a:xfrm>
            <a:off x="311303" y="2165433"/>
            <a:ext cx="272562" cy="295275"/>
          </a:xfrm>
          <a:prstGeom prst="ellipse">
            <a:avLst/>
          </a:prstGeom>
          <a:solidFill>
            <a:schemeClr val="accent2"/>
          </a:solidFill>
          <a:ln w="9525" algn="ctr">
            <a:noFill/>
            <a:round/>
            <a:headEnd/>
            <a:tailEnd/>
          </a:ln>
        </p:spPr>
        <p:txBody>
          <a:bodyPr wrap="none" lIns="0" tIns="0" rIns="0" bIns="0" anchor="ctr"/>
          <a:lstStyle/>
          <a:p>
            <a:pPr algn="ctr"/>
            <a:r>
              <a:rPr lang="en-GB" sz="1400" b="1" dirty="0" smtClean="0">
                <a:solidFill>
                  <a:srgbClr val="FFFFFF"/>
                </a:solidFill>
                <a:latin typeface="Arial" pitchFamily="34" charset="0"/>
                <a:cs typeface="Arial" pitchFamily="34" charset="0"/>
              </a:rPr>
              <a:t>1</a:t>
            </a:r>
            <a:endParaRPr lang="en-GB" sz="1400" b="1" dirty="0">
              <a:solidFill>
                <a:srgbClr val="FFFFFF"/>
              </a:solidFill>
              <a:latin typeface="Arial" pitchFamily="34" charset="0"/>
              <a:cs typeface="Arial" pitchFamily="34" charset="0"/>
            </a:endParaRPr>
          </a:p>
        </p:txBody>
      </p:sp>
      <p:sp>
        <p:nvSpPr>
          <p:cNvPr id="19" name="NumberBall"/>
          <p:cNvSpPr>
            <a:spLocks noChangeArrowheads="1"/>
          </p:cNvSpPr>
          <p:nvPr/>
        </p:nvSpPr>
        <p:spPr bwMode="gray">
          <a:xfrm>
            <a:off x="311303" y="3068993"/>
            <a:ext cx="272562" cy="295275"/>
          </a:xfrm>
          <a:prstGeom prst="ellipse">
            <a:avLst/>
          </a:prstGeom>
          <a:solidFill>
            <a:schemeClr val="accent2"/>
          </a:solidFill>
          <a:ln w="9525" algn="ctr">
            <a:noFill/>
            <a:round/>
            <a:headEnd/>
            <a:tailEnd/>
          </a:ln>
        </p:spPr>
        <p:txBody>
          <a:bodyPr wrap="none" lIns="0" tIns="0" rIns="0" bIns="0" anchor="ctr"/>
          <a:lstStyle/>
          <a:p>
            <a:pPr algn="ctr"/>
            <a:r>
              <a:rPr lang="en-GB" sz="1400" b="1" dirty="0" smtClean="0">
                <a:solidFill>
                  <a:srgbClr val="FFFFFF"/>
                </a:solidFill>
                <a:latin typeface="Arial" pitchFamily="34" charset="0"/>
                <a:cs typeface="Arial" pitchFamily="34" charset="0"/>
              </a:rPr>
              <a:t>2</a:t>
            </a:r>
            <a:endParaRPr lang="en-GB" sz="1400" b="1" dirty="0">
              <a:solidFill>
                <a:srgbClr val="FFFFFF"/>
              </a:solidFill>
              <a:latin typeface="Arial" pitchFamily="34" charset="0"/>
              <a:cs typeface="Arial" pitchFamily="34" charset="0"/>
            </a:endParaRPr>
          </a:p>
        </p:txBody>
      </p:sp>
      <p:sp>
        <p:nvSpPr>
          <p:cNvPr id="20" name="NumberBall"/>
          <p:cNvSpPr>
            <a:spLocks noChangeArrowheads="1"/>
          </p:cNvSpPr>
          <p:nvPr/>
        </p:nvSpPr>
        <p:spPr bwMode="gray">
          <a:xfrm>
            <a:off x="311303" y="4005065"/>
            <a:ext cx="272562" cy="295275"/>
          </a:xfrm>
          <a:prstGeom prst="ellipse">
            <a:avLst/>
          </a:prstGeom>
          <a:solidFill>
            <a:schemeClr val="accent2"/>
          </a:solidFill>
          <a:ln w="9525" algn="ctr">
            <a:noFill/>
            <a:round/>
            <a:headEnd/>
            <a:tailEnd/>
          </a:ln>
        </p:spPr>
        <p:txBody>
          <a:bodyPr wrap="none" lIns="0" tIns="0" rIns="0" bIns="0" anchor="ctr"/>
          <a:lstStyle/>
          <a:p>
            <a:pPr algn="ctr"/>
            <a:r>
              <a:rPr lang="en-GB" sz="1400" b="1" dirty="0" smtClean="0">
                <a:solidFill>
                  <a:srgbClr val="FFFFFF"/>
                </a:solidFill>
                <a:latin typeface="Arial" pitchFamily="34" charset="0"/>
                <a:cs typeface="Arial" pitchFamily="34" charset="0"/>
              </a:rPr>
              <a:t>3</a:t>
            </a:r>
            <a:endParaRPr lang="en-GB" sz="1400" b="1" dirty="0">
              <a:solidFill>
                <a:srgbClr val="FFFFFF"/>
              </a:solidFill>
              <a:latin typeface="Arial" pitchFamily="34" charset="0"/>
              <a:cs typeface="Arial" pitchFamily="34" charset="0"/>
            </a:endParaRPr>
          </a:p>
        </p:txBody>
      </p:sp>
      <p:pic>
        <p:nvPicPr>
          <p:cNvPr id="8" name="Picture 3"/>
          <p:cNvPicPr>
            <a:picLocks noChangeAspect="1" noChangeArrowheads="1"/>
          </p:cNvPicPr>
          <p:nvPr/>
        </p:nvPicPr>
        <p:blipFill>
          <a:blip r:embed="rId3" cstate="email"/>
          <a:srcRect/>
          <a:stretch>
            <a:fillRect/>
          </a:stretch>
        </p:blipFill>
        <p:spPr bwMode="auto">
          <a:xfrm>
            <a:off x="7308304" y="3861048"/>
            <a:ext cx="1412814" cy="2161677"/>
          </a:xfrm>
          <a:prstGeom prst="rect">
            <a:avLst/>
          </a:prstGeom>
          <a:noFill/>
          <a:ln w="9525">
            <a:noFill/>
            <a:miter lim="800000"/>
            <a:headEnd/>
            <a:tailEnd/>
          </a:ln>
        </p:spPr>
      </p:pic>
    </p:spTree>
    <p:extLst>
      <p:ext uri="{BB962C8B-B14F-4D97-AF65-F5344CB8AC3E}">
        <p14:creationId xmlns:p14="http://schemas.microsoft.com/office/powerpoint/2010/main" xmlns="" val="22974502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i="0" dirty="0" smtClean="0">
                <a:solidFill>
                  <a:srgbClr val="000000"/>
                </a:solidFill>
              </a:rPr>
              <a:t>Budgétisation à l'étape de la note conceptuelle -  </a:t>
            </a:r>
            <a:r>
              <a:rPr lang="en" sz="2800" dirty="0" smtClean="0"/>
              <a:t/>
            </a:r>
            <a:br>
              <a:rPr lang="en" sz="2800" dirty="0" smtClean="0"/>
            </a:br>
            <a:r>
              <a:rPr lang="en-US" sz="2800" b="1" i="0" dirty="0" smtClean="0">
                <a:solidFill>
                  <a:srgbClr val="000000"/>
                </a:solidFill>
              </a:rPr>
              <a:t>Principes clés</a:t>
            </a:r>
          </a:p>
        </p:txBody>
      </p:sp>
      <p:sp>
        <p:nvSpPr>
          <p:cNvPr id="3" name="Text Placeholder 2"/>
          <p:cNvSpPr>
            <a:spLocks noGrp="1"/>
          </p:cNvSpPr>
          <p:nvPr>
            <p:ph type="body" sz="quarter" idx="10"/>
          </p:nvPr>
        </p:nvSpPr>
        <p:spPr>
          <a:xfrm>
            <a:off x="422031" y="1412776"/>
            <a:ext cx="8305566" cy="4686272"/>
          </a:xfrm>
        </p:spPr>
        <p:txBody>
          <a:bodyPr>
            <a:normAutofit/>
          </a:bodyPr>
          <a:lstStyle/>
          <a:p>
            <a:pPr marL="288925" lvl="1" indent="-174625" fontAlgn="base">
              <a:buSzPct val="100000"/>
              <a:buFont typeface="Arial"/>
              <a:buChar char="•"/>
            </a:pPr>
            <a:r>
              <a:rPr lang="en-US" sz="1800" b="0" i="0" dirty="0" smtClean="0">
                <a:solidFill>
                  <a:srgbClr val="000000"/>
                </a:solidFill>
              </a:rPr>
              <a:t>La description de l'intervention devrait établir un lien clair entre l'intervention et les activités budgétisées</a:t>
            </a:r>
          </a:p>
          <a:p>
            <a:pPr marL="288925" lvl="1" indent="-174625" fontAlgn="base">
              <a:buSzPct val="100000"/>
              <a:buFont typeface="Arial"/>
              <a:buChar char="•"/>
            </a:pPr>
            <a:endParaRPr lang="en-US" sz="1800" dirty="0">
              <a:solidFill>
                <a:srgbClr val="000000"/>
              </a:solidFill>
            </a:endParaRPr>
          </a:p>
          <a:p>
            <a:pPr marL="288925" lvl="1" indent="-174625" fontAlgn="base">
              <a:buSzPct val="100000"/>
              <a:buFont typeface="Arial"/>
              <a:buChar char="•"/>
            </a:pPr>
            <a:r>
              <a:rPr lang="en-US" sz="1800" b="0" i="0" dirty="0" smtClean="0">
                <a:solidFill>
                  <a:srgbClr val="000000"/>
                </a:solidFill>
              </a:rPr>
              <a:t>Le budget doit être présenté et ventilé par année</a:t>
            </a:r>
          </a:p>
          <a:p>
            <a:pPr marL="288925" lvl="1" indent="-174625" fontAlgn="base">
              <a:buSzPct val="100000"/>
              <a:buFont typeface="Arial"/>
              <a:buChar char="•"/>
            </a:pPr>
            <a:endParaRPr lang="en-US" sz="1800" dirty="0">
              <a:solidFill>
                <a:srgbClr val="000000"/>
              </a:solidFill>
            </a:endParaRPr>
          </a:p>
          <a:p>
            <a:pPr marL="288925" lvl="1" indent="-174625" fontAlgn="base">
              <a:buSzPct val="100000"/>
              <a:buFont typeface="Arial"/>
              <a:buChar char="•"/>
            </a:pPr>
            <a:r>
              <a:rPr lang="en-US" sz="1800" b="0" i="0" dirty="0" smtClean="0">
                <a:solidFill>
                  <a:srgbClr val="000000"/>
                </a:solidFill>
              </a:rPr>
              <a:t>Pour chaque module, un budget est arrêté et réparti dans les principales interventions</a:t>
            </a:r>
          </a:p>
          <a:p>
            <a:pPr marL="288925" lvl="1" indent="-174625" fontAlgn="base">
              <a:buSzPct val="100000"/>
              <a:buFont typeface="Arial"/>
              <a:buChar char="•"/>
            </a:pPr>
            <a:endParaRPr lang="en-US" sz="1800" dirty="0">
              <a:solidFill>
                <a:srgbClr val="000000"/>
              </a:solidFill>
            </a:endParaRPr>
          </a:p>
          <a:p>
            <a:pPr marL="288925" lvl="1" indent="-174625" fontAlgn="base">
              <a:buSzPct val="100000"/>
              <a:buFont typeface="Arial"/>
              <a:buChar char="•"/>
            </a:pPr>
            <a:r>
              <a:rPr lang="en-US" sz="1800" b="0" i="0" dirty="0" smtClean="0">
                <a:solidFill>
                  <a:srgbClr val="000000"/>
                </a:solidFill>
              </a:rPr>
              <a:t>Les interventions sont soutenues par des hypothèses de coûts de haut niveau</a:t>
            </a:r>
          </a:p>
          <a:p>
            <a:pPr marL="288925" lvl="1" indent="-174625" fontAlgn="base">
              <a:buSzPct val="100000"/>
              <a:buFont typeface="Arial"/>
              <a:buChar char="•"/>
            </a:pPr>
            <a:endParaRPr lang="en-US" sz="1800" dirty="0">
              <a:solidFill>
                <a:srgbClr val="000000"/>
              </a:solidFill>
            </a:endParaRPr>
          </a:p>
          <a:p>
            <a:pPr marL="288925" lvl="1" indent="-174625" fontAlgn="base">
              <a:buSzPct val="100000"/>
              <a:buFont typeface="Arial"/>
              <a:buChar char="•"/>
            </a:pPr>
            <a:r>
              <a:rPr lang="en-US" sz="1800" b="0" i="0" dirty="0" smtClean="0">
                <a:solidFill>
                  <a:srgbClr val="000000"/>
                </a:solidFill>
              </a:rPr>
              <a:t>Le coût de chaque intervention doit clairement identifier le financement indicatif et le financement au-delà du montant indicatif</a:t>
            </a:r>
          </a:p>
          <a:p>
            <a:pPr marL="288925" lvl="1" indent="-174625" fontAlgn="base">
              <a:buSzPct val="100000"/>
              <a:buFont typeface="Arial"/>
              <a:buChar char="•"/>
            </a:pPr>
            <a:endParaRPr lang="en-US" sz="1800" dirty="0">
              <a:solidFill>
                <a:srgbClr val="000000"/>
              </a:solidFill>
            </a:endParaRPr>
          </a:p>
          <a:p>
            <a:pPr marL="288925" lvl="1" indent="-174625" fontAlgn="base">
              <a:buSzPct val="100000"/>
              <a:buFont typeface="Arial"/>
              <a:buChar char="•"/>
            </a:pPr>
            <a:r>
              <a:rPr lang="en-US" sz="1800" b="0" i="0" dirty="0" smtClean="0">
                <a:solidFill>
                  <a:srgbClr val="000000"/>
                </a:solidFill>
              </a:rPr>
              <a:t>Le total du budget indicatif ne devrait pas dépasser la somme allouée finale</a:t>
            </a:r>
          </a:p>
          <a:p>
            <a:endParaRPr lang="en-US" dirty="0">
              <a:latin typeface="Arial" panose="020B0604020202020204" pitchFamily="34" charset="0"/>
              <a:cs typeface="Arial" panose="020B0604020202020204" pitchFamily="34" charset="0"/>
            </a:endParaRPr>
          </a:p>
          <a:p>
            <a:endParaRPr lang="en-US" dirty="0" smtClean="0"/>
          </a:p>
          <a:p>
            <a:endParaRPr lang="en-US" dirty="0"/>
          </a:p>
        </p:txBody>
      </p:sp>
    </p:spTree>
    <p:extLst>
      <p:ext uri="{BB962C8B-B14F-4D97-AF65-F5344CB8AC3E}">
        <p14:creationId xmlns:p14="http://schemas.microsoft.com/office/powerpoint/2010/main" xmlns="" val="4327312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i="0" dirty="0" smtClean="0">
                <a:solidFill>
                  <a:srgbClr val="000000"/>
                </a:solidFill>
              </a:rPr>
              <a:t>Le budget du module</a:t>
            </a:r>
          </a:p>
        </p:txBody>
      </p:sp>
      <p:pic>
        <p:nvPicPr>
          <p:cNvPr id="12290"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79512" y="1052736"/>
            <a:ext cx="8792605" cy="51845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Rounded Rectangular Callout 5"/>
          <p:cNvSpPr/>
          <p:nvPr/>
        </p:nvSpPr>
        <p:spPr>
          <a:xfrm>
            <a:off x="211485" y="3895109"/>
            <a:ext cx="2991102" cy="504056"/>
          </a:xfrm>
          <a:prstGeom prst="wedgeRoundRectCallout">
            <a:avLst>
              <a:gd name="adj1" fmla="val 68592"/>
              <a:gd name="adj2" fmla="val -66582"/>
              <a:gd name="adj3" fmla="val 16667"/>
            </a:avLst>
          </a:prstGeom>
          <a:solidFill>
            <a:srgbClr val="F9EFBD"/>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i="0" dirty="0" smtClean="0">
                <a:solidFill>
                  <a:srgbClr val="000000"/>
                </a:solidFill>
              </a:rPr>
              <a:t>Des lignes séparées pour </a:t>
            </a:r>
            <a:r>
              <a:rPr lang="fr-CH" sz="1100" b="1" i="0" dirty="0" smtClean="0">
                <a:solidFill>
                  <a:srgbClr val="000000"/>
                </a:solidFill>
              </a:rPr>
              <a:t>différents</a:t>
            </a:r>
            <a:r>
              <a:rPr lang="en-US" sz="1100" b="1" i="0" dirty="0" smtClean="0">
                <a:solidFill>
                  <a:srgbClr val="000000"/>
                </a:solidFill>
              </a:rPr>
              <a:t> </a:t>
            </a:r>
            <a:r>
              <a:rPr lang="en-US" sz="1100" b="1" dirty="0" smtClean="0">
                <a:solidFill>
                  <a:srgbClr val="000000"/>
                </a:solidFill>
              </a:rPr>
              <a:t>R</a:t>
            </a:r>
            <a:r>
              <a:rPr lang="en-US" sz="1100" b="1" i="0" dirty="0" smtClean="0">
                <a:solidFill>
                  <a:srgbClr val="000000"/>
                </a:solidFill>
              </a:rPr>
              <a:t>P bien qu'il s'agisse de la même intervention</a:t>
            </a:r>
          </a:p>
        </p:txBody>
      </p:sp>
      <p:sp>
        <p:nvSpPr>
          <p:cNvPr id="7" name="Rounded Rectangular Callout 6"/>
          <p:cNvSpPr/>
          <p:nvPr/>
        </p:nvSpPr>
        <p:spPr>
          <a:xfrm>
            <a:off x="5148064" y="3391053"/>
            <a:ext cx="2991102" cy="504056"/>
          </a:xfrm>
          <a:prstGeom prst="wedgeRoundRectCallout">
            <a:avLst>
              <a:gd name="adj1" fmla="val -68620"/>
              <a:gd name="adj2" fmla="val -3300"/>
              <a:gd name="adj3" fmla="val 16667"/>
            </a:avLst>
          </a:prstGeom>
          <a:solidFill>
            <a:srgbClr val="F9EFBD"/>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i="0" dirty="0" smtClean="0">
                <a:solidFill>
                  <a:srgbClr val="000000"/>
                </a:solidFill>
              </a:rPr>
              <a:t>Demande du financement indicatif séparée de la demande du financement au-delà du financement indicatif</a:t>
            </a:r>
          </a:p>
        </p:txBody>
      </p:sp>
    </p:spTree>
    <p:extLst>
      <p:ext uri="{BB962C8B-B14F-4D97-AF65-F5344CB8AC3E}">
        <p14:creationId xmlns:p14="http://schemas.microsoft.com/office/powerpoint/2010/main" xmlns="" val="922495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nvGraphicFramePr>
        <p:xfrm>
          <a:off x="1493" y="1645"/>
          <a:ext cx="1465" cy="1587"/>
        </p:xfrm>
        <a:graphic>
          <a:graphicData uri="http://schemas.openxmlformats.org/presentationml/2006/ole">
            <p:oleObj spid="_x0000_s2149" name="think-cell Slide" r:id="rId7" imgW="360" imgH="360" progId="">
              <p:embed/>
            </p:oleObj>
          </a:graphicData>
        </a:graphic>
      </p:graphicFrame>
      <p:sp>
        <p:nvSpPr>
          <p:cNvPr id="27" name="Rectangle 26"/>
          <p:cNvSpPr/>
          <p:nvPr/>
        </p:nvSpPr>
        <p:spPr>
          <a:xfrm>
            <a:off x="3690776" y="3444552"/>
            <a:ext cx="1994068" cy="1496616"/>
          </a:xfrm>
          <a:prstGeom prst="rect">
            <a:avLst/>
          </a:prstGeom>
          <a:solidFill>
            <a:srgbClr val="F9EFBD"/>
          </a:solidFill>
          <a:ln w="9525">
            <a:solidFill>
              <a:srgbClr val="F9EFBD"/>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US" sz="1600" b="0" i="0" dirty="0" smtClean="0">
                <a:solidFill>
                  <a:srgbClr val="000000"/>
                </a:solidFill>
              </a:rPr>
              <a:t>Budgétisation de haut niveau – équilibre entre l'approximation et les détails</a:t>
            </a:r>
          </a:p>
        </p:txBody>
      </p:sp>
      <p:sp>
        <p:nvSpPr>
          <p:cNvPr id="2" name="Title 1"/>
          <p:cNvSpPr>
            <a:spLocks noGrp="1"/>
          </p:cNvSpPr>
          <p:nvPr>
            <p:ph type="title"/>
          </p:nvPr>
        </p:nvSpPr>
        <p:spPr/>
        <p:txBody>
          <a:bodyPr/>
          <a:lstStyle/>
          <a:p>
            <a:r>
              <a:rPr lang="en-US" sz="3200" b="1" i="0" dirty="0" smtClean="0">
                <a:solidFill>
                  <a:srgbClr val="000000"/>
                </a:solidFill>
              </a:rPr>
              <a:t>Le budget de haut niveau / hypothèses de coût dans le document-type modulaire</a:t>
            </a:r>
          </a:p>
        </p:txBody>
      </p:sp>
      <p:sp>
        <p:nvSpPr>
          <p:cNvPr id="5" name="Rectangle 4"/>
          <p:cNvSpPr/>
          <p:nvPr/>
        </p:nvSpPr>
        <p:spPr>
          <a:xfrm>
            <a:off x="6767322" y="1124744"/>
            <a:ext cx="2252557" cy="1440160"/>
          </a:xfrm>
          <a:prstGeom prst="rect">
            <a:avLst/>
          </a:prstGeom>
          <a:solidFill>
            <a:srgbClr val="F9EFBD"/>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US" sz="1600" b="1" i="0" dirty="0" smtClean="0">
                <a:solidFill>
                  <a:srgbClr val="000000"/>
                </a:solidFill>
              </a:rPr>
              <a:t>Budgétisation trop détaillée à l'étape de soumission de la note conceptuelle</a:t>
            </a:r>
          </a:p>
        </p:txBody>
      </p:sp>
      <p:sp>
        <p:nvSpPr>
          <p:cNvPr id="6" name="Rectangle 5"/>
          <p:cNvSpPr/>
          <p:nvPr/>
        </p:nvSpPr>
        <p:spPr>
          <a:xfrm>
            <a:off x="273676" y="1124744"/>
            <a:ext cx="1994068" cy="1311693"/>
          </a:xfrm>
          <a:prstGeom prst="rect">
            <a:avLst/>
          </a:prstGeom>
          <a:solidFill>
            <a:srgbClr val="F9EFBD"/>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US" sz="2000" b="1" i="0" dirty="0" smtClean="0">
                <a:solidFill>
                  <a:srgbClr val="000000"/>
                </a:solidFill>
              </a:rPr>
              <a:t>Estimation globale</a:t>
            </a:r>
          </a:p>
        </p:txBody>
      </p:sp>
      <p:sp>
        <p:nvSpPr>
          <p:cNvPr id="4" name="Left-Right Arrow 3"/>
          <p:cNvSpPr/>
          <p:nvPr/>
        </p:nvSpPr>
        <p:spPr>
          <a:xfrm>
            <a:off x="2267744" y="1500187"/>
            <a:ext cx="4499578" cy="1224136"/>
          </a:xfrm>
          <a:prstGeom prst="leftRightArrow">
            <a:avLst/>
          </a:prstGeom>
          <a:gradFill flip="none" rotWithShape="1">
            <a:gsLst>
              <a:gs pos="0">
                <a:srgbClr val="3366CC"/>
              </a:gs>
              <a:gs pos="50000">
                <a:schemeClr val="accent2">
                  <a:lumMod val="40000"/>
                  <a:lumOff val="60000"/>
                </a:schemeClr>
              </a:gs>
              <a:gs pos="100000">
                <a:srgbClr val="3366CC"/>
              </a:gs>
            </a:gsLst>
            <a:lin ang="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rgbClr val="000000"/>
              </a:solidFill>
            </a:endParaRPr>
          </a:p>
        </p:txBody>
      </p:sp>
      <p:sp>
        <p:nvSpPr>
          <p:cNvPr id="8" name="Right Arrow 7"/>
          <p:cNvSpPr/>
          <p:nvPr/>
        </p:nvSpPr>
        <p:spPr>
          <a:xfrm rot="5400000">
            <a:off x="1035414" y="2256916"/>
            <a:ext cx="504056" cy="864096"/>
          </a:xfrm>
          <a:prstGeom prst="rightArrow">
            <a:avLst/>
          </a:prstGeom>
          <a:solidFill>
            <a:srgbClr val="B2B2B2"/>
          </a:solidFill>
          <a:ln w="9525">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rgbClr val="000000"/>
              </a:solidFill>
            </a:endParaRPr>
          </a:p>
        </p:txBody>
      </p:sp>
      <p:sp>
        <p:nvSpPr>
          <p:cNvPr id="13" name="Right Arrow 12"/>
          <p:cNvSpPr/>
          <p:nvPr/>
        </p:nvSpPr>
        <p:spPr>
          <a:xfrm rot="5400000">
            <a:off x="7743122" y="2256916"/>
            <a:ext cx="504056" cy="864096"/>
          </a:xfrm>
          <a:prstGeom prst="rightArrow">
            <a:avLst/>
          </a:prstGeom>
          <a:solidFill>
            <a:srgbClr val="B2B2B2"/>
          </a:solidFill>
          <a:ln w="9525">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rgbClr val="000000"/>
              </a:solidFill>
            </a:endParaRPr>
          </a:p>
        </p:txBody>
      </p:sp>
      <p:sp>
        <p:nvSpPr>
          <p:cNvPr id="14" name="Rectangle 13"/>
          <p:cNvSpPr/>
          <p:nvPr/>
        </p:nvSpPr>
        <p:spPr>
          <a:xfrm>
            <a:off x="6734088" y="2941645"/>
            <a:ext cx="2252557" cy="1926821"/>
          </a:xfrm>
          <a:prstGeom prst="rect">
            <a:avLst/>
          </a:prstGeom>
          <a:solidFill>
            <a:srgbClr val="F9EFBD"/>
          </a:solidFill>
          <a:ln w="9525">
            <a:solidFill>
              <a:srgbClr val="F9EFBD"/>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US" sz="1600" b="0" i="0" dirty="0" smtClean="0">
                <a:solidFill>
                  <a:srgbClr val="000000"/>
                </a:solidFill>
              </a:rPr>
              <a:t>Possibilité de revenir sur le budget détaillé après les commentaires du CTEP ou en raison de l'attribution du financement d'encouragement par le conseil d'administration</a:t>
            </a:r>
          </a:p>
        </p:txBody>
      </p:sp>
      <p:sp>
        <p:nvSpPr>
          <p:cNvPr id="15" name="Rectangle 14"/>
          <p:cNvSpPr/>
          <p:nvPr/>
        </p:nvSpPr>
        <p:spPr>
          <a:xfrm>
            <a:off x="306400" y="2941645"/>
            <a:ext cx="1994068" cy="1926821"/>
          </a:xfrm>
          <a:prstGeom prst="rect">
            <a:avLst/>
          </a:prstGeom>
          <a:solidFill>
            <a:srgbClr val="F9EFBD"/>
          </a:solidFill>
          <a:ln w="9525">
            <a:solidFill>
              <a:srgbClr val="F9EFBD"/>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US" sz="1600" b="0" i="0" dirty="0" smtClean="0">
                <a:solidFill>
                  <a:srgbClr val="000000"/>
                </a:solidFill>
              </a:rPr>
              <a:t>La sous-estimation ou surestimation peut engendrer des problèmes lors de l'établissement de la subvention</a:t>
            </a:r>
          </a:p>
        </p:txBody>
      </p:sp>
      <p:cxnSp>
        <p:nvCxnSpPr>
          <p:cNvPr id="19" name="Straight Connector 18"/>
          <p:cNvCxnSpPr>
            <a:endCxn id="21" idx="0"/>
          </p:cNvCxnSpPr>
          <p:nvPr/>
        </p:nvCxnSpPr>
        <p:spPr>
          <a:xfrm>
            <a:off x="4598274" y="1543274"/>
            <a:ext cx="6989" cy="1453678"/>
          </a:xfrm>
          <a:prstGeom prst="line">
            <a:avLst/>
          </a:prstGeom>
          <a:ln w="34925">
            <a:solidFill>
              <a:srgbClr val="C41300"/>
            </a:solidFill>
            <a:prstDash val="dash"/>
          </a:ln>
        </p:spPr>
        <p:style>
          <a:lnRef idx="1">
            <a:schemeClr val="accent1"/>
          </a:lnRef>
          <a:fillRef idx="0">
            <a:schemeClr val="accent1"/>
          </a:fillRef>
          <a:effectRef idx="0">
            <a:schemeClr val="accent1"/>
          </a:effectRef>
          <a:fontRef idx="minor">
            <a:schemeClr val="tx1"/>
          </a:fontRef>
        </p:style>
      </p:cxnSp>
      <p:sp>
        <p:nvSpPr>
          <p:cNvPr id="21" name="Flowchart: Extract 20"/>
          <p:cNvSpPr/>
          <p:nvPr/>
        </p:nvSpPr>
        <p:spPr>
          <a:xfrm>
            <a:off x="4472296" y="2996952"/>
            <a:ext cx="265876" cy="360040"/>
          </a:xfrm>
          <a:prstGeom prst="flowChartExtract">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rgbClr val="000000"/>
              </a:solidFill>
            </a:endParaRPr>
          </a:p>
        </p:txBody>
      </p:sp>
      <p:sp>
        <p:nvSpPr>
          <p:cNvPr id="28" name="Text Placeholder 4"/>
          <p:cNvSpPr>
            <a:spLocks noGrp="1"/>
          </p:cNvSpPr>
          <p:nvPr>
            <p:custDataLst>
              <p:tags r:id="rId2"/>
            </p:custDataLst>
          </p:nvPr>
        </p:nvSpPr>
        <p:spPr bwMode="gray">
          <a:xfrm>
            <a:off x="107619" y="2708275"/>
            <a:ext cx="351692" cy="381000"/>
          </a:xfrm>
          <a:prstGeom prst="rect">
            <a:avLst/>
          </a:prstGeom>
          <a:noFill/>
          <a:effectLst/>
        </p:spPr>
        <p:txBody>
          <a:bodyPr wrap="none" lIns="0" tIns="0" rIns="0" bIns="0" anchor="ctr" anchorCtr="0">
            <a:noAutofit/>
          </a:bodyPr>
          <a:lstStyle>
            <a:lvl1pPr marL="0" indent="0" algn="l" defTabSz="914400" rtl="0" eaLnBrk="1" latinLnBrk="0" hangingPunct="1">
              <a:spcBef>
                <a:spcPct val="20000"/>
              </a:spcBef>
              <a:buFontTx/>
              <a:buNone/>
              <a:defRPr sz="1600" b="1" kern="1200">
                <a:solidFill>
                  <a:schemeClr val="tx1"/>
                </a:solidFill>
                <a:latin typeface="+mn-lt"/>
                <a:ea typeface="+mn-ea"/>
                <a:cs typeface="+mn-cs"/>
              </a:defRPr>
            </a:lvl1pPr>
            <a:lvl2pPr marL="457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2pPr>
            <a:lvl3pPr marL="9144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3pPr>
            <a:lvl4pPr marL="1376363" indent="-233362"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4pPr>
            <a:lvl5pPr marL="2058988" indent="-230188"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spcBef>
                <a:spcPct val="0"/>
              </a:spcBef>
              <a:spcAft>
                <a:spcPct val="0"/>
              </a:spcAft>
            </a:pPr>
            <a:r>
              <a:rPr lang="en-US" sz="5000" b="0" dirty="0" smtClean="0">
                <a:solidFill>
                  <a:srgbClr val="C41300"/>
                </a:solidFill>
                <a:latin typeface="Arial Unicode MS"/>
                <a:ea typeface="Arial Unicode MS"/>
                <a:cs typeface="Arial Unicode MS"/>
                <a:sym typeface="Arial Unicode MS"/>
              </a:rPr>
              <a:t>✗</a:t>
            </a:r>
            <a:endParaRPr lang="en-US" sz="5000" b="0" dirty="0">
              <a:solidFill>
                <a:srgbClr val="C41300"/>
              </a:solidFill>
              <a:latin typeface="Arial Unicode MS"/>
              <a:ea typeface="Arial Unicode MS"/>
              <a:cs typeface="Arial Unicode MS"/>
              <a:sym typeface="Arial Unicode MS"/>
            </a:endParaRPr>
          </a:p>
        </p:txBody>
      </p:sp>
      <p:sp>
        <p:nvSpPr>
          <p:cNvPr id="29" name="Text Placeholder 4"/>
          <p:cNvSpPr>
            <a:spLocks noGrp="1"/>
          </p:cNvSpPr>
          <p:nvPr>
            <p:custDataLst>
              <p:tags r:id="rId3"/>
            </p:custDataLst>
          </p:nvPr>
        </p:nvSpPr>
        <p:spPr bwMode="gray">
          <a:xfrm>
            <a:off x="6516216" y="2759968"/>
            <a:ext cx="375384" cy="381000"/>
          </a:xfrm>
          <a:prstGeom prst="rect">
            <a:avLst/>
          </a:prstGeom>
          <a:noFill/>
          <a:effectLst/>
        </p:spPr>
        <p:txBody>
          <a:bodyPr wrap="none" lIns="0" tIns="0" rIns="0" bIns="0" anchor="ctr" anchorCtr="0">
            <a:noAutofit/>
          </a:bodyPr>
          <a:lstStyle>
            <a:lvl1pPr marL="0" indent="0" algn="l" defTabSz="914400" rtl="0" eaLnBrk="1" latinLnBrk="0" hangingPunct="1">
              <a:spcBef>
                <a:spcPct val="20000"/>
              </a:spcBef>
              <a:buFontTx/>
              <a:buNone/>
              <a:defRPr sz="1600" b="1" kern="1200">
                <a:solidFill>
                  <a:schemeClr val="tx1"/>
                </a:solidFill>
                <a:latin typeface="+mn-lt"/>
                <a:ea typeface="+mn-ea"/>
                <a:cs typeface="+mn-cs"/>
              </a:defRPr>
            </a:lvl1pPr>
            <a:lvl2pPr marL="457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2pPr>
            <a:lvl3pPr marL="9144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3pPr>
            <a:lvl4pPr marL="1376363" indent="-233362"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4pPr>
            <a:lvl5pPr marL="2058988" indent="-230188"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spcBef>
                <a:spcPct val="0"/>
              </a:spcBef>
              <a:spcAft>
                <a:spcPct val="0"/>
              </a:spcAft>
            </a:pPr>
            <a:r>
              <a:rPr lang="en-US" sz="5000" b="0" dirty="0" smtClean="0">
                <a:solidFill>
                  <a:srgbClr val="C41300"/>
                </a:solidFill>
                <a:latin typeface="Arial Unicode MS"/>
                <a:ea typeface="Arial Unicode MS"/>
                <a:cs typeface="Arial Unicode MS"/>
                <a:sym typeface="Arial Unicode MS"/>
              </a:rPr>
              <a:t>✗</a:t>
            </a:r>
            <a:endParaRPr lang="en-US" sz="5000" b="0" dirty="0">
              <a:solidFill>
                <a:srgbClr val="C41300"/>
              </a:solidFill>
              <a:latin typeface="Arial Unicode MS"/>
              <a:ea typeface="Arial Unicode MS"/>
              <a:cs typeface="Arial Unicode MS"/>
              <a:sym typeface="Arial Unicode MS"/>
            </a:endParaRPr>
          </a:p>
        </p:txBody>
      </p:sp>
      <p:sp>
        <p:nvSpPr>
          <p:cNvPr id="30" name="Text Placeholder 4"/>
          <p:cNvSpPr>
            <a:spLocks noGrp="1"/>
          </p:cNvSpPr>
          <p:nvPr>
            <p:custDataLst>
              <p:tags r:id="rId4"/>
            </p:custDataLst>
          </p:nvPr>
        </p:nvSpPr>
        <p:spPr bwMode="gray">
          <a:xfrm>
            <a:off x="3425045" y="3300089"/>
            <a:ext cx="351692" cy="381000"/>
          </a:xfrm>
          <a:prstGeom prst="rect">
            <a:avLst/>
          </a:prstGeom>
          <a:noFill/>
          <a:effectLst/>
        </p:spPr>
        <p:txBody>
          <a:bodyPr wrap="none" lIns="0" tIns="0" rIns="0" bIns="0" anchor="ctr" anchorCtr="0">
            <a:noAutofit/>
          </a:bodyPr>
          <a:lstStyle>
            <a:lvl1pPr marL="0" indent="0" algn="l" defTabSz="914400" rtl="0" eaLnBrk="1" latinLnBrk="0" hangingPunct="1">
              <a:spcBef>
                <a:spcPct val="20000"/>
              </a:spcBef>
              <a:buFontTx/>
              <a:buNone/>
              <a:defRPr sz="1600" b="1" kern="1200">
                <a:solidFill>
                  <a:schemeClr val="tx1"/>
                </a:solidFill>
                <a:latin typeface="+mn-lt"/>
                <a:ea typeface="+mn-ea"/>
                <a:cs typeface="+mn-cs"/>
              </a:defRPr>
            </a:lvl1pPr>
            <a:lvl2pPr marL="457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2pPr>
            <a:lvl3pPr marL="9144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3pPr>
            <a:lvl4pPr marL="1376363" indent="-233362"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4pPr>
            <a:lvl5pPr marL="2058988" indent="-230188"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spcBef>
                <a:spcPct val="0"/>
              </a:spcBef>
              <a:spcAft>
                <a:spcPct val="0"/>
              </a:spcAft>
            </a:pPr>
            <a:r>
              <a:rPr lang="en-US" sz="5000" b="0" dirty="0" smtClean="0">
                <a:solidFill>
                  <a:srgbClr val="06C245"/>
                </a:solidFill>
                <a:latin typeface="Arial Unicode MS"/>
                <a:ea typeface="Arial Unicode MS"/>
                <a:cs typeface="Arial Unicode MS"/>
                <a:sym typeface="Arial Unicode MS"/>
              </a:rPr>
              <a:t>✓</a:t>
            </a:r>
            <a:endParaRPr lang="en-US" sz="5000" b="0" dirty="0">
              <a:solidFill>
                <a:srgbClr val="06C245"/>
              </a:solidFill>
              <a:latin typeface="Arial Unicode MS"/>
              <a:ea typeface="Arial Unicode MS"/>
              <a:cs typeface="Arial Unicode MS"/>
              <a:sym typeface="Arial Unicode MS"/>
            </a:endParaRPr>
          </a:p>
        </p:txBody>
      </p:sp>
      <p:sp>
        <p:nvSpPr>
          <p:cNvPr id="31" name="Rectangle 30"/>
          <p:cNvSpPr/>
          <p:nvPr/>
        </p:nvSpPr>
        <p:spPr>
          <a:xfrm>
            <a:off x="1123914" y="5013176"/>
            <a:ext cx="7228516" cy="1296144"/>
          </a:xfrm>
          <a:prstGeom prst="rect">
            <a:avLst/>
          </a:prstGeom>
          <a:noFill/>
          <a:ln w="9525">
            <a:solidFill>
              <a:srgbClr val="00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288925" lvl="1" indent="-174625" fontAlgn="base">
              <a:buSzPct val="100000"/>
              <a:buFont typeface="Arial"/>
              <a:buChar char="•"/>
            </a:pPr>
            <a:r>
              <a:rPr lang="en-US" sz="1600" b="0" i="0" dirty="0" smtClean="0">
                <a:solidFill>
                  <a:srgbClr val="000000"/>
                </a:solidFill>
              </a:rPr>
              <a:t>Exploiter les références, les points de référence, si disponibles</a:t>
            </a:r>
          </a:p>
          <a:p>
            <a:pPr marL="288925" lvl="1" indent="-174625" fontAlgn="base">
              <a:buSzPct val="100000"/>
              <a:buFont typeface="Arial"/>
              <a:buChar char="•"/>
            </a:pPr>
            <a:r>
              <a:rPr lang="en-US" sz="1600" b="0" i="0" dirty="0" smtClean="0">
                <a:solidFill>
                  <a:srgbClr val="000000"/>
                </a:solidFill>
              </a:rPr>
              <a:t>Utiliser l'expérience acquise dans les subventions passées ou auprès d'autres bailleurs de fonds</a:t>
            </a:r>
          </a:p>
          <a:p>
            <a:pPr marL="288925" lvl="1" indent="-174625" fontAlgn="base">
              <a:buSzPct val="100000"/>
              <a:buFont typeface="Arial"/>
              <a:buChar char="•"/>
            </a:pPr>
            <a:r>
              <a:rPr lang="en-US" sz="1600" b="0" i="0" dirty="0" smtClean="0">
                <a:solidFill>
                  <a:srgbClr val="000000"/>
                </a:solidFill>
              </a:rPr>
              <a:t>Le niveau de détail peut varier suivant le contexte du pays, l'intervention, la disponibilité des références, etc.</a:t>
            </a:r>
          </a:p>
        </p:txBody>
      </p:sp>
    </p:spTree>
    <p:extLst>
      <p:ext uri="{BB962C8B-B14F-4D97-AF65-F5344CB8AC3E}">
        <p14:creationId xmlns:p14="http://schemas.microsoft.com/office/powerpoint/2010/main" xmlns="" val="32519881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i="0" dirty="0" smtClean="0">
                <a:solidFill>
                  <a:srgbClr val="000000"/>
                </a:solidFill>
              </a:rPr>
              <a:t>Les interventions doivent être soutenues par des hypothèses de coûts de haut niveau</a:t>
            </a:r>
          </a:p>
        </p:txBody>
      </p:sp>
      <p:sp>
        <p:nvSpPr>
          <p:cNvPr id="3" name="Content Placeholder 2"/>
          <p:cNvSpPr>
            <a:spLocks noGrp="1"/>
          </p:cNvSpPr>
          <p:nvPr>
            <p:ph idx="1"/>
          </p:nvPr>
        </p:nvSpPr>
        <p:spPr>
          <a:xfrm>
            <a:off x="422030" y="1052736"/>
            <a:ext cx="8470449" cy="4032448"/>
          </a:xfrm>
        </p:spPr>
        <p:txBody>
          <a:bodyPr>
            <a:noAutofit/>
          </a:bodyPr>
          <a:lstStyle/>
          <a:p>
            <a:r>
              <a:rPr lang="en-US" sz="1800" b="0" i="0" dirty="0" smtClean="0">
                <a:solidFill>
                  <a:srgbClr val="000000"/>
                </a:solidFill>
              </a:rPr>
              <a:t>La </a:t>
            </a:r>
            <a:r>
              <a:rPr lang="en-US" sz="1800" b="1" i="0" dirty="0" smtClean="0">
                <a:solidFill>
                  <a:srgbClr val="000000"/>
                </a:solidFill>
              </a:rPr>
              <a:t>description de l'intervention</a:t>
            </a:r>
            <a:r>
              <a:rPr lang="en-US" sz="1800" b="0" i="0" dirty="0" smtClean="0">
                <a:solidFill>
                  <a:srgbClr val="000000"/>
                </a:solidFill>
              </a:rPr>
              <a:t> fournit le contexte de la budgétisation :</a:t>
            </a:r>
          </a:p>
          <a:p>
            <a:pPr marL="285750" indent="-285750">
              <a:buFont typeface="Arial" panose="020B0604020202020204" pitchFamily="34" charset="0"/>
              <a:buChar char="•"/>
            </a:pPr>
            <a:r>
              <a:rPr lang="en-US" b="0" i="0" dirty="0" smtClean="0">
                <a:solidFill>
                  <a:srgbClr val="000000"/>
                </a:solidFill>
              </a:rPr>
              <a:t>Hypothèses générales utilisées dans le calcul des cibles</a:t>
            </a:r>
          </a:p>
          <a:p>
            <a:pPr marL="285750" indent="-285750">
              <a:buFont typeface="Arial" panose="020B0604020202020204" pitchFamily="34" charset="0"/>
              <a:buChar char="•"/>
            </a:pPr>
            <a:r>
              <a:rPr lang="en-US" b="0" i="0" dirty="0" smtClean="0">
                <a:solidFill>
                  <a:srgbClr val="000000"/>
                </a:solidFill>
              </a:rPr>
              <a:t>Taux prévue de l'intensification</a:t>
            </a:r>
          </a:p>
          <a:p>
            <a:pPr marL="285750" indent="-285750">
              <a:buFont typeface="Arial" panose="020B0604020202020204" pitchFamily="34" charset="0"/>
              <a:buChar char="•"/>
            </a:pPr>
            <a:r>
              <a:rPr lang="en-US" b="0" i="0" dirty="0" smtClean="0">
                <a:solidFill>
                  <a:srgbClr val="000000"/>
                </a:solidFill>
              </a:rPr>
              <a:t>Estimations de la taille de la population (la couverture étant un pourcentage) </a:t>
            </a:r>
          </a:p>
          <a:p>
            <a:pPr marL="285750" indent="-285750">
              <a:buFont typeface="Arial" panose="020B0604020202020204" pitchFamily="34" charset="0"/>
              <a:buChar char="•"/>
            </a:pPr>
            <a:r>
              <a:rPr lang="en-US" b="0" i="0" dirty="0" smtClean="0">
                <a:solidFill>
                  <a:srgbClr val="000000"/>
                </a:solidFill>
              </a:rPr>
              <a:t>Description de l'indicateur/kit de services</a:t>
            </a:r>
          </a:p>
          <a:p>
            <a:pPr marL="285750" indent="-285750">
              <a:buFont typeface="Arial" panose="020B0604020202020204" pitchFamily="34" charset="0"/>
              <a:buChar char="•"/>
            </a:pPr>
            <a:r>
              <a:rPr lang="en-US" b="0" i="0" dirty="0" smtClean="0">
                <a:solidFill>
                  <a:srgbClr val="000000"/>
                </a:solidFill>
              </a:rPr>
              <a:t>Sources de données pour compter les produits</a:t>
            </a:r>
            <a:r>
              <a:rPr lang="en" sz="1800" dirty="0" smtClean="0"/>
              <a:t/>
            </a:r>
            <a:br>
              <a:rPr lang="en" sz="1800" dirty="0" smtClean="0"/>
            </a:br>
            <a:endParaRPr lang="en" sz="1800" dirty="0" smtClean="0"/>
          </a:p>
          <a:p>
            <a:r>
              <a:rPr lang="en-US" sz="1800" b="0" i="0" dirty="0" smtClean="0">
                <a:solidFill>
                  <a:srgbClr val="000000"/>
                </a:solidFill>
              </a:rPr>
              <a:t>Pour chaque intervention, le document-type modulaire cherche :</a:t>
            </a:r>
          </a:p>
          <a:p>
            <a:pPr marL="285750" indent="-285750">
              <a:buFont typeface="Arial" panose="020B0604020202020204" pitchFamily="34" charset="0"/>
              <a:buChar char="•"/>
            </a:pPr>
            <a:r>
              <a:rPr lang="en-US" sz="1400" b="0" i="0" dirty="0" smtClean="0">
                <a:solidFill>
                  <a:srgbClr val="000000"/>
                </a:solidFill>
              </a:rPr>
              <a:t>Les activités essentielles financées par d'autres parties prenantes et les </a:t>
            </a:r>
            <a:r>
              <a:rPr lang="en-US" sz="1400" b="1" i="0" dirty="0" smtClean="0">
                <a:solidFill>
                  <a:srgbClr val="000000"/>
                </a:solidFill>
              </a:rPr>
              <a:t>coûts du Fonds mondial</a:t>
            </a:r>
          </a:p>
          <a:p>
            <a:pPr marL="285750" indent="-285750">
              <a:buFont typeface="Arial" panose="020B0604020202020204" pitchFamily="34" charset="0"/>
              <a:buChar char="•"/>
            </a:pPr>
            <a:r>
              <a:rPr lang="en-US" sz="1400" b="0" i="0" dirty="0" smtClean="0">
                <a:solidFill>
                  <a:srgbClr val="000000"/>
                </a:solidFill>
              </a:rPr>
              <a:t>L'expérience du Fonds mondial, la liste des prix de référence, les informations sur les partenaires ou d'autres </a:t>
            </a:r>
            <a:r>
              <a:rPr lang="en-US" sz="1400" b="1" i="0" dirty="0" smtClean="0">
                <a:solidFill>
                  <a:srgbClr val="000000"/>
                </a:solidFill>
              </a:rPr>
              <a:t>hypothèses / sources utilisées comme base de l'évaluation des services</a:t>
            </a:r>
          </a:p>
          <a:p>
            <a:pPr marL="285750" indent="-285750">
              <a:buFont typeface="Arial" panose="020B0604020202020204" pitchFamily="34" charset="0"/>
              <a:buChar char="•"/>
            </a:pPr>
            <a:r>
              <a:rPr lang="en-US" sz="1400" b="1" i="0" dirty="0" smtClean="0">
                <a:solidFill>
                  <a:srgbClr val="000000"/>
                </a:solidFill>
              </a:rPr>
              <a:t>Il n'est pas exigé d'avoir une hypothèse de calcul des coûts expliquée pour 100%</a:t>
            </a:r>
            <a:r>
              <a:rPr lang="en-US" sz="1400" b="0" i="0" dirty="0" smtClean="0">
                <a:solidFill>
                  <a:srgbClr val="000000"/>
                </a:solidFill>
              </a:rPr>
              <a:t> de l'investissement de l'intervention pour ne pas geler le budget à cette étape, mais une évaluation du calcul de la demande de financement</a:t>
            </a:r>
          </a:p>
        </p:txBody>
      </p:sp>
      <p:sp>
        <p:nvSpPr>
          <p:cNvPr id="5" name="takeaway_box"/>
          <p:cNvSpPr>
            <a:spLocks noChangeArrowheads="1"/>
          </p:cNvSpPr>
          <p:nvPr/>
        </p:nvSpPr>
        <p:spPr bwMode="gray">
          <a:xfrm>
            <a:off x="448628" y="5608290"/>
            <a:ext cx="8294337" cy="720080"/>
          </a:xfrm>
          <a:prstGeom prst="rect">
            <a:avLst/>
          </a:prstGeom>
          <a:solidFill>
            <a:srgbClr val="3366CC"/>
          </a:solidFill>
          <a:ln w="9525" algn="ctr">
            <a:noFill/>
            <a:miter lim="800000"/>
            <a:headEnd type="none" w="lg" len="lg"/>
            <a:tailEnd type="none" w="lg" len="lg"/>
          </a:ln>
        </p:spPr>
        <p:txBody>
          <a:bodyPr anchor="ctr" anchorCtr="1"/>
          <a:lstStyle/>
          <a:p>
            <a:pPr algn="ctr"/>
            <a:r>
              <a:rPr lang="en-US" sz="1600" b="1" i="0" dirty="0" smtClean="0">
                <a:solidFill>
                  <a:srgbClr val="FFFFFF"/>
                </a:solidFill>
              </a:rPr>
              <a:t>Les hypothèses de coûts définies dans le document-type modulaire sont maintenues dans l'établissement de la subvention et affecteront donc l'établissement de la subvention et la subvention éventuelle</a:t>
            </a:r>
          </a:p>
        </p:txBody>
      </p:sp>
      <p:sp>
        <p:nvSpPr>
          <p:cNvPr id="7" name="FlowTriangle"/>
          <p:cNvSpPr>
            <a:spLocks noChangeArrowheads="1"/>
          </p:cNvSpPr>
          <p:nvPr/>
        </p:nvSpPr>
        <p:spPr bwMode="gray">
          <a:xfrm rot="10800000">
            <a:off x="2777338" y="2852936"/>
            <a:ext cx="3235569" cy="266700"/>
          </a:xfrm>
          <a:prstGeom prst="triangle">
            <a:avLst>
              <a:gd name="adj" fmla="val 50000"/>
            </a:avLst>
          </a:prstGeom>
          <a:solidFill>
            <a:srgbClr val="B2B2B2"/>
          </a:solidFill>
          <a:ln w="9525" algn="ctr">
            <a:solidFill>
              <a:srgbClr val="B2B2B2"/>
            </a:solidFill>
            <a:miter lim="800000"/>
            <a:headEnd/>
            <a:tailEnd/>
          </a:ln>
        </p:spPr>
        <p:txBody>
          <a:bodyPr rot="10800000" vert="eaVert" wrap="none" anchor="ctr"/>
          <a:lstStyle/>
          <a:p>
            <a:pPr algn="ctr"/>
            <a:endParaRPr lang="en-GB" sz="1400" b="1" dirty="0">
              <a:solidFill>
                <a:srgbClr val="000000"/>
              </a:solidFill>
              <a:cs typeface="Arial" pitchFamily="34" charset="0"/>
            </a:endParaRPr>
          </a:p>
        </p:txBody>
      </p:sp>
    </p:spTree>
    <p:extLst>
      <p:ext uri="{BB962C8B-B14F-4D97-AF65-F5344CB8AC3E}">
        <p14:creationId xmlns:p14="http://schemas.microsoft.com/office/powerpoint/2010/main" xmlns="" val="16703070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031" y="188640"/>
            <a:ext cx="8301046" cy="831600"/>
          </a:xfrm>
        </p:spPr>
        <p:txBody>
          <a:bodyPr/>
          <a:lstStyle/>
          <a:p>
            <a:r>
              <a:rPr lang="en-US" sz="2800" b="1" i="0" dirty="0" smtClean="0">
                <a:solidFill>
                  <a:srgbClr val="000000"/>
                </a:solidFill>
              </a:rPr>
              <a:t>Considérations clés pour les ICN concernant la budgétisation dans la note conceptuelle (1/2)</a:t>
            </a:r>
          </a:p>
        </p:txBody>
      </p:sp>
      <p:sp>
        <p:nvSpPr>
          <p:cNvPr id="3" name="Text Placeholder 2"/>
          <p:cNvSpPr>
            <a:spLocks noGrp="1"/>
          </p:cNvSpPr>
          <p:nvPr>
            <p:ph type="body" sz="quarter" idx="10"/>
          </p:nvPr>
        </p:nvSpPr>
        <p:spPr>
          <a:xfrm>
            <a:off x="450927" y="1340768"/>
            <a:ext cx="8276670" cy="4320480"/>
          </a:xfrm>
        </p:spPr>
        <p:txBody>
          <a:bodyPr>
            <a:noAutofit/>
          </a:bodyPr>
          <a:lstStyle/>
          <a:p>
            <a:pPr lvl="1" indent="-230400" fontAlgn="base">
              <a:spcBef>
                <a:spcPts val="384"/>
              </a:spcBef>
              <a:buClrTx/>
              <a:buSzPct val="100000"/>
              <a:buFont typeface="Arial"/>
              <a:buChar char="•"/>
            </a:pPr>
            <a:r>
              <a:rPr lang="en-US" sz="2000" b="0" i="0" dirty="0" smtClean="0">
                <a:solidFill>
                  <a:srgbClr val="000000"/>
                </a:solidFill>
              </a:rPr>
              <a:t>Le calcul des coûts à l'étape de la note conceptuelle est résumé</a:t>
            </a:r>
          </a:p>
          <a:p>
            <a:endParaRPr lang="en-US" sz="2000" b="0" dirty="0" smtClean="0"/>
          </a:p>
          <a:p>
            <a:pPr lvl="1" indent="-230400" fontAlgn="base">
              <a:spcBef>
                <a:spcPts val="384"/>
              </a:spcBef>
              <a:buClrTx/>
              <a:buSzPct val="100000"/>
              <a:buFont typeface="Arial"/>
              <a:buChar char="•"/>
            </a:pPr>
            <a:r>
              <a:rPr lang="en-US" sz="2000" b="0" i="0" dirty="0" smtClean="0">
                <a:solidFill>
                  <a:srgbClr val="000000"/>
                </a:solidFill>
              </a:rPr>
              <a:t>Si les produits et services de santé sont une part importante de l'investissement, la sélection et la quantification (en termes approximatifs) pendant l'élaboration de la note conceptuelle assure l'adéquation des fonds dans la demande</a:t>
            </a:r>
          </a:p>
          <a:p>
            <a:pPr lvl="1" indent="-230400" fontAlgn="base">
              <a:spcBef>
                <a:spcPts val="384"/>
              </a:spcBef>
              <a:buClrTx/>
              <a:buSzPct val="100000"/>
              <a:buFont typeface="Arial"/>
              <a:buChar char="•"/>
            </a:pPr>
            <a:endParaRPr lang="en-GB" sz="2000" dirty="0" smtClean="0">
              <a:solidFill>
                <a:srgbClr val="000000"/>
              </a:solidFill>
            </a:endParaRPr>
          </a:p>
          <a:p>
            <a:pPr lvl="1" indent="-230400" fontAlgn="base">
              <a:spcBef>
                <a:spcPts val="384"/>
              </a:spcBef>
              <a:buClrTx/>
              <a:buSzPct val="100000"/>
              <a:buFont typeface="Arial"/>
              <a:buChar char="•"/>
            </a:pPr>
            <a:r>
              <a:rPr lang="en-US" sz="2000" b="0" i="0" dirty="0" smtClean="0">
                <a:solidFill>
                  <a:srgbClr val="000000"/>
                </a:solidFill>
              </a:rPr>
              <a:t>Lorsque l'intervention consiste à fournir des services / produits ou tout autre article tangible, ces « kits » devront être définis avant qu'ils ne soient chiffrés</a:t>
            </a:r>
          </a:p>
          <a:p>
            <a:pPr lvl="1" indent="-230400" fontAlgn="base">
              <a:spcBef>
                <a:spcPts val="384"/>
              </a:spcBef>
              <a:buClrTx/>
              <a:buSzPct val="100000"/>
              <a:buFont typeface="Arial"/>
              <a:buChar char="•"/>
            </a:pPr>
            <a:endParaRPr lang="en-GB" sz="2000" dirty="0" smtClean="0">
              <a:solidFill>
                <a:srgbClr val="000000"/>
              </a:solidFill>
            </a:endParaRPr>
          </a:p>
          <a:p>
            <a:pPr lvl="1" indent="-230400" fontAlgn="base">
              <a:spcBef>
                <a:spcPts val="384"/>
              </a:spcBef>
              <a:buClrTx/>
              <a:buSzPct val="100000"/>
              <a:buFont typeface="Arial"/>
              <a:buChar char="•"/>
            </a:pPr>
            <a:r>
              <a:rPr lang="en-US" sz="2000" b="0" i="0" dirty="0" smtClean="0">
                <a:solidFill>
                  <a:srgbClr val="000000"/>
                </a:solidFill>
              </a:rPr>
              <a:t>Le contexte du pays – la géographie des bénéficiaires et l'approche de mise en œuvre – fournira des explications sur les activités qui sont nécessaires et leur échelle.</a:t>
            </a:r>
          </a:p>
          <a:p>
            <a:pPr lvl="1" indent="-230400" fontAlgn="base">
              <a:spcBef>
                <a:spcPts val="384"/>
              </a:spcBef>
              <a:buClr>
                <a:srgbClr val="177B57"/>
              </a:buClr>
              <a:buSzPct val="100000"/>
              <a:buFont typeface="Arial"/>
              <a:buChar char="•"/>
            </a:pPr>
            <a:endParaRPr lang="en-GB" sz="2000" dirty="0" smtClean="0">
              <a:solidFill>
                <a:srgbClr val="000000"/>
              </a:solidFill>
            </a:endParaRPr>
          </a:p>
        </p:txBody>
      </p:sp>
    </p:spTree>
    <p:extLst>
      <p:ext uri="{BB962C8B-B14F-4D97-AF65-F5344CB8AC3E}">
        <p14:creationId xmlns:p14="http://schemas.microsoft.com/office/powerpoint/2010/main" xmlns="" val="34309202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031" y="188640"/>
            <a:ext cx="8301046" cy="831600"/>
          </a:xfrm>
        </p:spPr>
        <p:txBody>
          <a:bodyPr/>
          <a:lstStyle/>
          <a:p>
            <a:r>
              <a:rPr lang="en-US" sz="2800" b="1" i="0" dirty="0" smtClean="0">
                <a:solidFill>
                  <a:srgbClr val="000000"/>
                </a:solidFill>
              </a:rPr>
              <a:t>Considérations clés pour les ICN concernant la budgétisation dans la note conceptuelle (2/2)</a:t>
            </a:r>
          </a:p>
        </p:txBody>
      </p:sp>
      <p:sp>
        <p:nvSpPr>
          <p:cNvPr id="3" name="Text Placeholder 2"/>
          <p:cNvSpPr>
            <a:spLocks noGrp="1"/>
          </p:cNvSpPr>
          <p:nvPr>
            <p:ph type="body" sz="quarter" idx="10"/>
          </p:nvPr>
        </p:nvSpPr>
        <p:spPr>
          <a:xfrm>
            <a:off x="450927" y="1340768"/>
            <a:ext cx="8276670" cy="3816424"/>
          </a:xfrm>
        </p:spPr>
        <p:txBody>
          <a:bodyPr>
            <a:noAutofit/>
          </a:bodyPr>
          <a:lstStyle/>
          <a:p>
            <a:pPr lvl="1" indent="-230400" fontAlgn="base">
              <a:spcBef>
                <a:spcPts val="384"/>
              </a:spcBef>
              <a:buClrTx/>
              <a:buSzPct val="100000"/>
              <a:buFont typeface="Arial"/>
              <a:buChar char="•"/>
            </a:pPr>
            <a:r>
              <a:rPr lang="en-US" sz="2000" b="0" i="0" dirty="0" smtClean="0">
                <a:solidFill>
                  <a:srgbClr val="000000"/>
                </a:solidFill>
              </a:rPr>
              <a:t>Un bref descriptif des types d'activités proposées dans chaque intervention doit être mentionné dans les hypothèses de coûts, y compris la façon dont le coût a été estimé (dernières tendances du marché, dernier coût réel etc.)</a:t>
            </a:r>
          </a:p>
          <a:p>
            <a:pPr lvl="1" indent="-230400" fontAlgn="base">
              <a:spcBef>
                <a:spcPts val="384"/>
              </a:spcBef>
              <a:buClrTx/>
              <a:buSzPct val="100000"/>
              <a:buFont typeface="Arial"/>
              <a:buChar char="•"/>
            </a:pPr>
            <a:endParaRPr lang="en-GB" sz="2000" dirty="0" smtClean="0">
              <a:solidFill>
                <a:srgbClr val="000000"/>
              </a:solidFill>
            </a:endParaRPr>
          </a:p>
          <a:p>
            <a:pPr lvl="1" indent="-230400" fontAlgn="base">
              <a:spcBef>
                <a:spcPts val="384"/>
              </a:spcBef>
              <a:buClrTx/>
              <a:buSzPct val="100000"/>
              <a:buFont typeface="Arial"/>
              <a:buChar char="•"/>
            </a:pPr>
            <a:r>
              <a:rPr lang="en-US" sz="2000" b="0" i="0" dirty="0" smtClean="0">
                <a:solidFill>
                  <a:srgbClr val="000000"/>
                </a:solidFill>
              </a:rPr>
              <a:t>Pas besoin de présenter un budget par trimestre, par catégorie à ce stade, mais une estimation annuelle et au niveau du maître d'œuvre est nécessaire pour chaque intervention</a:t>
            </a:r>
          </a:p>
          <a:p>
            <a:pPr lvl="1" indent="-230400" fontAlgn="base">
              <a:spcBef>
                <a:spcPts val="384"/>
              </a:spcBef>
              <a:buClrTx/>
              <a:buSzPct val="100000"/>
              <a:buFont typeface="Arial"/>
              <a:buChar char="•"/>
            </a:pPr>
            <a:endParaRPr lang="en-GB" sz="2000" dirty="0" smtClean="0">
              <a:solidFill>
                <a:srgbClr val="000000"/>
              </a:solidFill>
            </a:endParaRPr>
          </a:p>
          <a:p>
            <a:pPr lvl="1" indent="-230400" fontAlgn="base">
              <a:spcBef>
                <a:spcPts val="384"/>
              </a:spcBef>
              <a:buClrTx/>
              <a:buSzPct val="100000"/>
              <a:buFont typeface="Arial"/>
              <a:buChar char="•"/>
            </a:pPr>
            <a:r>
              <a:rPr lang="en-US" sz="2000" b="0" i="0" dirty="0" smtClean="0">
                <a:solidFill>
                  <a:srgbClr val="000000"/>
                </a:solidFill>
              </a:rPr>
              <a:t>Les pays peuvent choisir de préparer les budgets détaillés de bas en haut, mais ce n'est pas obligatoire lors de la présentation de la note conceptuelle</a:t>
            </a:r>
          </a:p>
          <a:p>
            <a:pPr lvl="2" indent="-230400" fontAlgn="base">
              <a:spcBef>
                <a:spcPts val="384"/>
              </a:spcBef>
              <a:buClrTx/>
              <a:buSzPct val="100000"/>
              <a:buFont typeface="Arial"/>
              <a:buChar char="–"/>
            </a:pPr>
            <a:r>
              <a:rPr lang="en-US" sz="2000" b="0" i="0" dirty="0" smtClean="0">
                <a:solidFill>
                  <a:srgbClr val="000000"/>
                </a:solidFill>
              </a:rPr>
              <a:t>S'il est facultatif de fournir des hypothèses de coûts détaillées, ce travail peut permettre de parvenir à une compréhension commune</a:t>
            </a:r>
          </a:p>
          <a:p>
            <a:pPr lvl="2" indent="-230400" fontAlgn="base">
              <a:spcBef>
                <a:spcPts val="384"/>
              </a:spcBef>
              <a:buClrTx/>
              <a:buSzPct val="100000"/>
              <a:buFont typeface="Arial"/>
              <a:buChar char="–"/>
            </a:pPr>
            <a:endParaRPr lang="en-GB" sz="2000" dirty="0" smtClean="0">
              <a:solidFill>
                <a:srgbClr val="000000"/>
              </a:solidFill>
            </a:endParaRPr>
          </a:p>
        </p:txBody>
      </p:sp>
    </p:spTree>
    <p:extLst>
      <p:ext uri="{BB962C8B-B14F-4D97-AF65-F5344CB8AC3E}">
        <p14:creationId xmlns:p14="http://schemas.microsoft.com/office/powerpoint/2010/main" xmlns="" val="15072832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i="0" dirty="0" smtClean="0">
                <a:solidFill>
                  <a:srgbClr val="000000"/>
                </a:solidFill>
              </a:rPr>
              <a:t>Exemple</a:t>
            </a:r>
          </a:p>
        </p:txBody>
      </p:sp>
      <p:sp>
        <p:nvSpPr>
          <p:cNvPr id="3" name="Text Placeholder 2"/>
          <p:cNvSpPr>
            <a:spLocks noGrp="1"/>
          </p:cNvSpPr>
          <p:nvPr>
            <p:ph type="body" sz="quarter" idx="10"/>
          </p:nvPr>
        </p:nvSpPr>
        <p:spPr>
          <a:xfrm>
            <a:off x="422031" y="1508760"/>
            <a:ext cx="8305566" cy="3360400"/>
          </a:xfrm>
        </p:spPr>
        <p:txBody>
          <a:bodyPr anchor="ctr">
            <a:normAutofit/>
          </a:bodyPr>
          <a:lstStyle/>
          <a:p>
            <a:pPr algn="ctr"/>
            <a:r>
              <a:rPr lang="en-US" sz="2800" b="1" i="0" dirty="0" smtClean="0">
                <a:solidFill>
                  <a:srgbClr val="004C8C"/>
                </a:solidFill>
              </a:rPr>
              <a:t>Consulter la version papier</a:t>
            </a:r>
          </a:p>
        </p:txBody>
      </p:sp>
    </p:spTree>
    <p:extLst>
      <p:ext uri="{BB962C8B-B14F-4D97-AF65-F5344CB8AC3E}">
        <p14:creationId xmlns:p14="http://schemas.microsoft.com/office/powerpoint/2010/main" xmlns="" val="8291825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i="0" dirty="0" smtClean="0">
                <a:solidFill>
                  <a:srgbClr val="000000"/>
                </a:solidFill>
              </a:rPr>
              <a:t>Contenu</a:t>
            </a:r>
          </a:p>
        </p:txBody>
      </p:sp>
      <p:sp>
        <p:nvSpPr>
          <p:cNvPr id="5" name="Rectangle 3"/>
          <p:cNvSpPr>
            <a:spLocks noChangeArrowheads="1"/>
          </p:cNvSpPr>
          <p:nvPr/>
        </p:nvSpPr>
        <p:spPr bwMode="gray">
          <a:xfrm>
            <a:off x="566913" y="1556792"/>
            <a:ext cx="8259103" cy="3384376"/>
          </a:xfrm>
          <a:prstGeom prst="rect">
            <a:avLst/>
          </a:prstGeom>
          <a:solidFill>
            <a:schemeClr val="bg1"/>
          </a:solidFill>
          <a:ln w="9525" algn="ctr">
            <a:noFill/>
            <a:prstDash val="solid"/>
            <a:miter lim="800000"/>
            <a:headEnd type="none" w="lg" len="lg"/>
            <a:tailEnd type="none" w="lg" len="lg"/>
          </a:ln>
        </p:spPr>
        <p:txBody>
          <a:bodyPr tIns="91440" bIns="91440" anchor="ctr" anchorCtr="0"/>
          <a:lstStyle/>
          <a:p>
            <a:r>
              <a:rPr lang="en-US" sz="2000" b="1" i="0" dirty="0" smtClean="0">
                <a:solidFill>
                  <a:srgbClr val="D1D1D1"/>
                </a:solidFill>
              </a:rPr>
              <a:t>Le </a:t>
            </a:r>
            <a:r>
              <a:rPr lang="en-US" sz="2000" b="1" i="0" dirty="0" smtClean="0">
                <a:solidFill>
                  <a:srgbClr val="D9D9D9"/>
                </a:solidFill>
              </a:rPr>
              <a:t>document-type </a:t>
            </a:r>
            <a:r>
              <a:rPr lang="en-US" sz="2000" b="1" i="0" dirty="0" smtClean="0">
                <a:solidFill>
                  <a:srgbClr val="D1D1D1"/>
                </a:solidFill>
              </a:rPr>
              <a:t>modulaire</a:t>
            </a:r>
          </a:p>
          <a:p>
            <a:endParaRPr lang="en-US" sz="2000" b="1" dirty="0">
              <a:solidFill>
                <a:srgbClr val="000000"/>
              </a:solidFill>
              <a:latin typeface="Arial"/>
            </a:endParaRPr>
          </a:p>
          <a:p>
            <a:endParaRPr lang="en-US" sz="2000" b="1" dirty="0" smtClean="0">
              <a:solidFill>
                <a:srgbClr val="000000"/>
              </a:solidFill>
              <a:latin typeface="Arial"/>
            </a:endParaRPr>
          </a:p>
          <a:p>
            <a:r>
              <a:rPr lang="en-US" sz="2000" b="1" i="0" dirty="0" smtClean="0">
                <a:solidFill>
                  <a:srgbClr val="D1D1D1"/>
                </a:solidFill>
              </a:rPr>
              <a:t>Budgétisation à l'étape de la note conceptuelle</a:t>
            </a:r>
          </a:p>
          <a:p>
            <a:endParaRPr lang="en-US" sz="2000" b="1" dirty="0">
              <a:solidFill>
                <a:srgbClr val="000000"/>
              </a:solidFill>
              <a:latin typeface="Arial"/>
            </a:endParaRPr>
          </a:p>
          <a:p>
            <a:endParaRPr lang="en-US" sz="2000" b="1" dirty="0" smtClean="0">
              <a:solidFill>
                <a:srgbClr val="000000"/>
              </a:solidFill>
              <a:latin typeface="Arial"/>
            </a:endParaRPr>
          </a:p>
          <a:p>
            <a:r>
              <a:rPr lang="en-US" sz="2000" b="1" i="0" dirty="0" smtClean="0">
                <a:solidFill>
                  <a:srgbClr val="000000"/>
                </a:solidFill>
              </a:rPr>
              <a:t>Budgétisation de l'établissement des subventions</a:t>
            </a:r>
          </a:p>
        </p:txBody>
      </p:sp>
      <p:sp>
        <p:nvSpPr>
          <p:cNvPr id="18" name="NumberBall"/>
          <p:cNvSpPr>
            <a:spLocks noChangeArrowheads="1"/>
          </p:cNvSpPr>
          <p:nvPr/>
        </p:nvSpPr>
        <p:spPr bwMode="gray">
          <a:xfrm>
            <a:off x="311303" y="2165433"/>
            <a:ext cx="272562" cy="295275"/>
          </a:xfrm>
          <a:prstGeom prst="ellipse">
            <a:avLst/>
          </a:prstGeom>
          <a:solidFill>
            <a:schemeClr val="accent2"/>
          </a:solidFill>
          <a:ln w="9525" algn="ctr">
            <a:noFill/>
            <a:round/>
            <a:headEnd/>
            <a:tailEnd/>
          </a:ln>
        </p:spPr>
        <p:txBody>
          <a:bodyPr wrap="none" lIns="0" tIns="0" rIns="0" bIns="0" anchor="ctr"/>
          <a:lstStyle/>
          <a:p>
            <a:pPr algn="ctr"/>
            <a:r>
              <a:rPr lang="en-GB" sz="1400" b="1" dirty="0" smtClean="0">
                <a:solidFill>
                  <a:srgbClr val="FFFFFF"/>
                </a:solidFill>
                <a:latin typeface="Arial" pitchFamily="34" charset="0"/>
                <a:cs typeface="Arial" pitchFamily="34" charset="0"/>
              </a:rPr>
              <a:t>1</a:t>
            </a:r>
            <a:endParaRPr lang="en-GB" sz="1400" b="1" dirty="0">
              <a:solidFill>
                <a:srgbClr val="FFFFFF"/>
              </a:solidFill>
              <a:latin typeface="Arial" pitchFamily="34" charset="0"/>
              <a:cs typeface="Arial" pitchFamily="34" charset="0"/>
            </a:endParaRPr>
          </a:p>
        </p:txBody>
      </p:sp>
      <p:sp>
        <p:nvSpPr>
          <p:cNvPr id="19" name="NumberBall"/>
          <p:cNvSpPr>
            <a:spLocks noChangeArrowheads="1"/>
          </p:cNvSpPr>
          <p:nvPr/>
        </p:nvSpPr>
        <p:spPr bwMode="gray">
          <a:xfrm>
            <a:off x="311303" y="3068993"/>
            <a:ext cx="272562" cy="295275"/>
          </a:xfrm>
          <a:prstGeom prst="ellipse">
            <a:avLst/>
          </a:prstGeom>
          <a:solidFill>
            <a:schemeClr val="accent2"/>
          </a:solidFill>
          <a:ln w="9525" algn="ctr">
            <a:noFill/>
            <a:round/>
            <a:headEnd/>
            <a:tailEnd/>
          </a:ln>
        </p:spPr>
        <p:txBody>
          <a:bodyPr wrap="none" lIns="0" tIns="0" rIns="0" bIns="0" anchor="ctr"/>
          <a:lstStyle/>
          <a:p>
            <a:pPr algn="ctr"/>
            <a:r>
              <a:rPr lang="en-GB" sz="1400" b="1" dirty="0" smtClean="0">
                <a:solidFill>
                  <a:srgbClr val="FFFFFF"/>
                </a:solidFill>
                <a:latin typeface="Arial" pitchFamily="34" charset="0"/>
                <a:cs typeface="Arial" pitchFamily="34" charset="0"/>
              </a:rPr>
              <a:t>2</a:t>
            </a:r>
            <a:endParaRPr lang="en-GB" sz="1400" b="1" dirty="0">
              <a:solidFill>
                <a:srgbClr val="FFFFFF"/>
              </a:solidFill>
              <a:latin typeface="Arial" pitchFamily="34" charset="0"/>
              <a:cs typeface="Arial" pitchFamily="34" charset="0"/>
            </a:endParaRPr>
          </a:p>
        </p:txBody>
      </p:sp>
      <p:sp>
        <p:nvSpPr>
          <p:cNvPr id="20" name="NumberBall"/>
          <p:cNvSpPr>
            <a:spLocks noChangeArrowheads="1"/>
          </p:cNvSpPr>
          <p:nvPr/>
        </p:nvSpPr>
        <p:spPr bwMode="gray">
          <a:xfrm>
            <a:off x="311303" y="4005065"/>
            <a:ext cx="272562" cy="295275"/>
          </a:xfrm>
          <a:prstGeom prst="ellipse">
            <a:avLst/>
          </a:prstGeom>
          <a:solidFill>
            <a:schemeClr val="accent2"/>
          </a:solidFill>
          <a:ln w="9525" algn="ctr">
            <a:noFill/>
            <a:round/>
            <a:headEnd/>
            <a:tailEnd/>
          </a:ln>
        </p:spPr>
        <p:txBody>
          <a:bodyPr wrap="none" lIns="0" tIns="0" rIns="0" bIns="0" anchor="ctr"/>
          <a:lstStyle/>
          <a:p>
            <a:pPr algn="ctr"/>
            <a:r>
              <a:rPr lang="en-GB" sz="1400" b="1" dirty="0" smtClean="0">
                <a:solidFill>
                  <a:srgbClr val="FFFFFF"/>
                </a:solidFill>
                <a:latin typeface="Arial" pitchFamily="34" charset="0"/>
                <a:cs typeface="Arial" pitchFamily="34" charset="0"/>
              </a:rPr>
              <a:t>3</a:t>
            </a:r>
            <a:endParaRPr lang="en-GB" sz="1400" b="1" dirty="0">
              <a:solidFill>
                <a:srgbClr val="FFFFFF"/>
              </a:solidFill>
              <a:latin typeface="Arial" pitchFamily="34" charset="0"/>
              <a:cs typeface="Arial" pitchFamily="34" charset="0"/>
            </a:endParaRPr>
          </a:p>
        </p:txBody>
      </p:sp>
      <p:pic>
        <p:nvPicPr>
          <p:cNvPr id="8" name="Picture 3"/>
          <p:cNvPicPr>
            <a:picLocks noChangeAspect="1" noChangeArrowheads="1"/>
          </p:cNvPicPr>
          <p:nvPr/>
        </p:nvPicPr>
        <p:blipFill>
          <a:blip r:embed="rId3" cstate="email"/>
          <a:srcRect/>
          <a:stretch>
            <a:fillRect/>
          </a:stretch>
        </p:blipFill>
        <p:spPr bwMode="auto">
          <a:xfrm>
            <a:off x="7308304" y="3861048"/>
            <a:ext cx="1412814" cy="2161677"/>
          </a:xfrm>
          <a:prstGeom prst="rect">
            <a:avLst/>
          </a:prstGeom>
          <a:noFill/>
          <a:ln w="9525">
            <a:noFill/>
            <a:miter lim="800000"/>
            <a:headEnd/>
            <a:tailEnd/>
          </a:ln>
        </p:spPr>
      </p:pic>
    </p:spTree>
    <p:extLst>
      <p:ext uri="{BB962C8B-B14F-4D97-AF65-F5344CB8AC3E}">
        <p14:creationId xmlns:p14="http://schemas.microsoft.com/office/powerpoint/2010/main" xmlns="" val="5040442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i="0" dirty="0" smtClean="0">
                <a:solidFill>
                  <a:srgbClr val="000000"/>
                </a:solidFill>
              </a:rPr>
              <a:t>Principes généraux</a:t>
            </a:r>
          </a:p>
        </p:txBody>
      </p:sp>
      <p:sp>
        <p:nvSpPr>
          <p:cNvPr id="3" name="Content Placeholder 2"/>
          <p:cNvSpPr>
            <a:spLocks noGrp="1"/>
          </p:cNvSpPr>
          <p:nvPr>
            <p:ph idx="1"/>
          </p:nvPr>
        </p:nvSpPr>
        <p:spPr>
          <a:xfrm>
            <a:off x="422031" y="1396705"/>
            <a:ext cx="8305566" cy="4984623"/>
          </a:xfrm>
        </p:spPr>
        <p:txBody>
          <a:bodyPr>
            <a:noAutofit/>
          </a:bodyPr>
          <a:lstStyle/>
          <a:p>
            <a:pPr>
              <a:lnSpc>
                <a:spcPct val="120000"/>
              </a:lnSpc>
              <a:defRPr/>
            </a:pPr>
            <a:endParaRPr lang="en-US" sz="1800" dirty="0" smtClean="0"/>
          </a:p>
          <a:p>
            <a:pPr>
              <a:lnSpc>
                <a:spcPct val="120000"/>
              </a:lnSpc>
              <a:defRPr/>
            </a:pPr>
            <a:endParaRPr lang="en-US" sz="1800" dirty="0"/>
          </a:p>
          <a:p>
            <a:pPr>
              <a:lnSpc>
                <a:spcPct val="120000"/>
              </a:lnSpc>
              <a:defRPr/>
            </a:pPr>
            <a:endParaRPr lang="en-US" sz="1800" dirty="0" smtClean="0"/>
          </a:p>
          <a:p>
            <a:pPr>
              <a:lnSpc>
                <a:spcPct val="120000"/>
              </a:lnSpc>
              <a:defRPr/>
            </a:pPr>
            <a:r>
              <a:rPr lang="en-US" sz="1800" b="1" i="0" dirty="0" smtClean="0">
                <a:solidFill>
                  <a:srgbClr val="000000"/>
                </a:solidFill>
              </a:rPr>
              <a:t>Les budgets des subventions doivent tenir compte des mesures suivantes :</a:t>
            </a:r>
          </a:p>
          <a:p>
            <a:pPr lvl="1">
              <a:defRPr/>
            </a:pPr>
            <a:r>
              <a:rPr lang="en-US" sz="1800" b="0" i="0" dirty="0" smtClean="0">
                <a:solidFill>
                  <a:srgbClr val="000000"/>
                </a:solidFill>
              </a:rPr>
              <a:t>Analyse approfondie des données historiques et actuelles et évaluation des systèmes des RP</a:t>
            </a:r>
          </a:p>
          <a:p>
            <a:pPr lvl="1">
              <a:defRPr/>
            </a:pPr>
            <a:r>
              <a:rPr lang="en-US" sz="1800" b="0" i="0" dirty="0" smtClean="0">
                <a:solidFill>
                  <a:srgbClr val="000000"/>
                </a:solidFill>
              </a:rPr>
              <a:t>Lien entre les activités inscrites au budget et les objectifs proposés</a:t>
            </a:r>
          </a:p>
          <a:p>
            <a:pPr lvl="1">
              <a:defRPr/>
            </a:pPr>
            <a:r>
              <a:rPr lang="en-US" sz="1800" b="0" i="0" dirty="0" smtClean="0">
                <a:solidFill>
                  <a:srgbClr val="000000"/>
                </a:solidFill>
              </a:rPr>
              <a:t>Complémentarité et viabilité des activités proposées</a:t>
            </a:r>
          </a:p>
          <a:p>
            <a:pPr lvl="1">
              <a:defRPr/>
            </a:pPr>
            <a:r>
              <a:rPr lang="en-US" sz="1800" b="0" i="0" dirty="0" smtClean="0">
                <a:solidFill>
                  <a:srgbClr val="000000"/>
                </a:solidFill>
              </a:rPr>
              <a:t>Estimations de coûts vérifiables, et si possible les valeurs de référence des coûts de prestation des services</a:t>
            </a:r>
          </a:p>
          <a:p>
            <a:pPr lvl="1">
              <a:defRPr/>
            </a:pPr>
            <a:r>
              <a:rPr lang="en-US" sz="1800" b="0" i="0" dirty="0" smtClean="0">
                <a:solidFill>
                  <a:srgbClr val="000000"/>
                </a:solidFill>
              </a:rPr>
              <a:t>Cohérence des hypothèses</a:t>
            </a:r>
          </a:p>
          <a:p>
            <a:pPr lvl="1">
              <a:defRPr/>
            </a:pPr>
            <a:r>
              <a:rPr lang="en-US" sz="1800" b="0" i="0" dirty="0" smtClean="0">
                <a:solidFill>
                  <a:srgbClr val="000000"/>
                </a:solidFill>
              </a:rPr>
              <a:t>Capacité d'absorption des RP</a:t>
            </a:r>
          </a:p>
          <a:p>
            <a:pPr lvl="1">
              <a:defRPr/>
            </a:pPr>
            <a:r>
              <a:rPr lang="en-US" sz="1800" b="0" i="0" dirty="0" smtClean="0">
                <a:solidFill>
                  <a:srgbClr val="000000"/>
                </a:solidFill>
              </a:rPr>
              <a:t>Faisabilité de la VP dans les délais impartis avec la capacité supposée</a:t>
            </a:r>
          </a:p>
          <a:p>
            <a:pPr lvl="1">
              <a:defRPr/>
            </a:pPr>
            <a:r>
              <a:rPr lang="en-US" sz="1800" b="0" i="0" dirty="0" smtClean="0">
                <a:solidFill>
                  <a:srgbClr val="000000"/>
                </a:solidFill>
              </a:rPr>
              <a:t>Coût-efficacité de la mise en œuvre proposée : est-ce la façon la plus efficace et économique ? Y a-t-il un rapport coût-efficacité ?</a:t>
            </a:r>
          </a:p>
          <a:p>
            <a:pPr marL="285750" indent="-285750">
              <a:buFont typeface="Wingdings" panose="05000000000000000000" pitchFamily="2" charset="2"/>
              <a:buChar char="§"/>
            </a:pPr>
            <a:endParaRPr lang="en-US" sz="1800" b="0" dirty="0" smtClean="0"/>
          </a:p>
          <a:p>
            <a:endParaRPr lang="en-GB" sz="1800" dirty="0" smtClean="0"/>
          </a:p>
        </p:txBody>
      </p:sp>
      <p:sp>
        <p:nvSpPr>
          <p:cNvPr id="4" name="TextBox 3"/>
          <p:cNvSpPr txBox="1"/>
          <p:nvPr/>
        </p:nvSpPr>
        <p:spPr>
          <a:xfrm>
            <a:off x="400944" y="1124744"/>
            <a:ext cx="8304509" cy="1222650"/>
          </a:xfrm>
          <a:prstGeom prst="roundRect">
            <a:avLst/>
          </a:prstGeom>
          <a:solidFill>
            <a:schemeClr val="accent2"/>
          </a:solidFill>
        </p:spPr>
        <p:style>
          <a:lnRef idx="1">
            <a:schemeClr val="dk1"/>
          </a:lnRef>
          <a:fillRef idx="2">
            <a:schemeClr val="dk1"/>
          </a:fillRef>
          <a:effectRef idx="1">
            <a:schemeClr val="dk1"/>
          </a:effectRef>
          <a:fontRef idx="minor">
            <a:schemeClr val="dk1"/>
          </a:fontRef>
        </p:style>
        <p:txBody>
          <a:bodyPr wrap="square" tIns="90000" bIns="90000" rtlCol="0">
            <a:spAutoFit/>
          </a:bodyPr>
          <a:lstStyle/>
          <a:p>
            <a:pPr algn="ctr"/>
            <a:r>
              <a:rPr lang="en-US" sz="2000" b="1" i="0" dirty="0" smtClean="0">
                <a:solidFill>
                  <a:srgbClr val="FFFFFF"/>
                </a:solidFill>
              </a:rPr>
              <a:t>Le Fonds mondial paiera seulement le coût raisonnable des interventions en tenant compte du contexte et de la nécessité de maximiser l'efficacité des coûts</a:t>
            </a:r>
          </a:p>
        </p:txBody>
      </p:sp>
    </p:spTree>
    <p:extLst>
      <p:ext uri="{BB962C8B-B14F-4D97-AF65-F5344CB8AC3E}">
        <p14:creationId xmlns:p14="http://schemas.microsoft.com/office/powerpoint/2010/main" xmlns="" val="62138329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i="0" dirty="0" smtClean="0">
                <a:solidFill>
                  <a:srgbClr val="000000"/>
                </a:solidFill>
              </a:rPr>
              <a:t>Aspects du budget détaillé</a:t>
            </a:r>
          </a:p>
        </p:txBody>
      </p:sp>
      <p:sp>
        <p:nvSpPr>
          <p:cNvPr id="3" name="Content Placeholder 2"/>
          <p:cNvSpPr>
            <a:spLocks noGrp="1"/>
          </p:cNvSpPr>
          <p:nvPr>
            <p:ph idx="1"/>
          </p:nvPr>
        </p:nvSpPr>
        <p:spPr>
          <a:xfrm>
            <a:off x="422031" y="1046984"/>
            <a:ext cx="8305566" cy="4902296"/>
          </a:xfrm>
        </p:spPr>
        <p:txBody>
          <a:bodyPr>
            <a:noAutofit/>
          </a:bodyPr>
          <a:lstStyle/>
          <a:p>
            <a:pPr marL="285750" indent="-285750">
              <a:buFont typeface="Arial" panose="020B0604020202020204" pitchFamily="34" charset="0"/>
              <a:buChar char="•"/>
            </a:pPr>
            <a:r>
              <a:rPr lang="en-US" sz="1400" b="0" i="0" dirty="0" smtClean="0">
                <a:solidFill>
                  <a:srgbClr val="000000"/>
                </a:solidFill>
              </a:rPr>
              <a:t>Il y a une liste normalisée des interventions spécifiques et des entrées de coûts - chaque activité budgétisée doit être liée à une intervention pré-définie.</a:t>
            </a:r>
          </a:p>
          <a:p>
            <a:pPr marL="285750" indent="-285750">
              <a:buFont typeface="Arial" panose="020B0604020202020204" pitchFamily="34" charset="0"/>
              <a:buChar char="•"/>
            </a:pPr>
            <a:endParaRPr lang="en-US" sz="1400" b="0" dirty="0" smtClean="0">
              <a:cs typeface="Arial" panose="020B0604020202020204" pitchFamily="34" charset="0"/>
            </a:endParaRPr>
          </a:p>
          <a:p>
            <a:pPr marL="285750" indent="-285750">
              <a:buFont typeface="Arial" panose="020B0604020202020204" pitchFamily="34" charset="0"/>
              <a:buChar char="•"/>
            </a:pPr>
            <a:r>
              <a:rPr lang="en-US" sz="1400" b="0" i="0" dirty="0" smtClean="0">
                <a:solidFill>
                  <a:srgbClr val="000000"/>
                </a:solidFill>
              </a:rPr>
              <a:t>Pour les nouvelles subventions en cours de signature, les 13 catégories de coûts standard seront remplacés par des 12 principaux groupes de coûts divisés en 59 entrées de coûts pour les trois maladies</a:t>
            </a:r>
          </a:p>
          <a:p>
            <a:pPr marL="285750" indent="-285750">
              <a:buFont typeface="Arial" panose="020B0604020202020204" pitchFamily="34" charset="0"/>
              <a:buChar char="•"/>
            </a:pPr>
            <a:endParaRPr lang="en-US" sz="1400" b="0" dirty="0">
              <a:cs typeface="Arial" panose="020B0604020202020204" pitchFamily="34" charset="0"/>
            </a:endParaRPr>
          </a:p>
          <a:p>
            <a:pPr marL="285750" indent="-285750">
              <a:buFont typeface="Arial" panose="020B0604020202020204" pitchFamily="34" charset="0"/>
              <a:buChar char="•"/>
            </a:pPr>
            <a:r>
              <a:rPr lang="en-US" sz="1400" b="0" i="0" dirty="0" smtClean="0">
                <a:solidFill>
                  <a:srgbClr val="000000"/>
                </a:solidFill>
              </a:rPr>
              <a:t>Des hypothèses budgétaires détaillées devraient être élaborées en monnaie locale / monnaie dans laquelle la facture sera payée, et ensuite convertie en USD/EURO</a:t>
            </a:r>
            <a:r>
              <a:rPr lang="en-US" sz="1400" b="0" i="0" dirty="0" smtClean="0">
                <a:solidFill>
                  <a:srgbClr val="FF0000"/>
                </a:solidFill>
              </a:rPr>
              <a:t> </a:t>
            </a:r>
          </a:p>
          <a:p>
            <a:pPr marL="285750" indent="-285750">
              <a:buFont typeface="Arial" panose="020B0604020202020204" pitchFamily="34" charset="0"/>
              <a:buChar char="•"/>
            </a:pPr>
            <a:endParaRPr lang="en-US" sz="1400" b="0" dirty="0" smtClean="0">
              <a:cs typeface="Arial" panose="020B0604020202020204" pitchFamily="34" charset="0"/>
            </a:endParaRPr>
          </a:p>
          <a:p>
            <a:pPr marL="285750" indent="-285750">
              <a:buFont typeface="Arial" panose="020B0604020202020204" pitchFamily="34" charset="0"/>
              <a:buChar char="•"/>
            </a:pPr>
            <a:r>
              <a:rPr lang="en-US" sz="1400" b="0" i="0" dirty="0" smtClean="0">
                <a:solidFill>
                  <a:srgbClr val="000000"/>
                </a:solidFill>
              </a:rPr>
              <a:t>Les budgets doivent inclure non seulement les coûts, mais également tout revenu généré par des activités pertinentes et les actifs du programme. </a:t>
            </a:r>
          </a:p>
          <a:p>
            <a:pPr marL="285750" indent="-285750">
              <a:buFont typeface="Arial" panose="020B0604020202020204" pitchFamily="34" charset="0"/>
              <a:buChar char="•"/>
            </a:pPr>
            <a:endParaRPr lang="en-US" sz="1400" b="0" dirty="0">
              <a:cs typeface="Arial" panose="020B0604020202020204" pitchFamily="34" charset="0"/>
            </a:endParaRPr>
          </a:p>
          <a:p>
            <a:pPr marL="285750" indent="-285750">
              <a:buFont typeface="Arial" panose="020B0604020202020204" pitchFamily="34" charset="0"/>
              <a:buChar char="•"/>
            </a:pPr>
            <a:r>
              <a:rPr lang="en-US" sz="1400" b="0" i="0" dirty="0" smtClean="0">
                <a:solidFill>
                  <a:srgbClr val="000000"/>
                </a:solidFill>
              </a:rPr>
              <a:t>Le budget doit être liée aux objectifs dans la mesure du possible</a:t>
            </a:r>
          </a:p>
          <a:p>
            <a:pPr marL="285750" indent="-285750">
              <a:buFont typeface="Arial" panose="020B0604020202020204" pitchFamily="34" charset="0"/>
              <a:buChar char="•"/>
            </a:pPr>
            <a:endParaRPr lang="en-US" sz="1400" b="0" dirty="0">
              <a:cs typeface="Arial" panose="020B0604020202020204" pitchFamily="34" charset="0"/>
            </a:endParaRPr>
          </a:p>
          <a:p>
            <a:pPr marL="285750" indent="-285750">
              <a:buFont typeface="Arial" panose="020B0604020202020204" pitchFamily="34" charset="0"/>
              <a:buChar char="•"/>
            </a:pPr>
            <a:r>
              <a:rPr lang="en-US" sz="1400" b="0" i="0" dirty="0" smtClean="0">
                <a:solidFill>
                  <a:srgbClr val="000000"/>
                </a:solidFill>
              </a:rPr>
              <a:t>Le budget doit être :</a:t>
            </a:r>
          </a:p>
          <a:p>
            <a:pPr marL="742950" lvl="1" indent="-285750">
              <a:buFontTx/>
              <a:buChar char="-"/>
            </a:pPr>
            <a:r>
              <a:rPr lang="en-US" sz="1400" b="0" i="0" dirty="0" smtClean="0">
                <a:solidFill>
                  <a:srgbClr val="000000"/>
                </a:solidFill>
              </a:rPr>
              <a:t>Présenté par allocation trimestrielle</a:t>
            </a:r>
          </a:p>
          <a:p>
            <a:pPr marL="742950" lvl="1" indent="-285750">
              <a:buFontTx/>
              <a:buChar char="-"/>
            </a:pPr>
            <a:r>
              <a:rPr lang="en-US" sz="1400" b="0" i="0" dirty="0" smtClean="0">
                <a:solidFill>
                  <a:srgbClr val="000000"/>
                </a:solidFill>
              </a:rPr>
              <a:t>Soutenu par des hypothèses claires, vérifiables, liées et détaillées</a:t>
            </a:r>
          </a:p>
          <a:p>
            <a:pPr marL="742950" lvl="1" indent="-285750">
              <a:buFontTx/>
              <a:buChar char="-"/>
            </a:pPr>
            <a:r>
              <a:rPr lang="en-US" sz="1400" b="0" i="0" dirty="0" smtClean="0">
                <a:solidFill>
                  <a:srgbClr val="000000"/>
                </a:solidFill>
              </a:rPr>
              <a:t>Calculé avec précision</a:t>
            </a:r>
          </a:p>
          <a:p>
            <a:pPr marL="742950" lvl="1" indent="-285750">
              <a:buFontTx/>
              <a:buChar char="-"/>
            </a:pPr>
            <a:r>
              <a:rPr lang="en-US" sz="1400" b="0" i="0" dirty="0" smtClean="0">
                <a:solidFill>
                  <a:srgbClr val="000000"/>
                </a:solidFill>
              </a:rPr>
              <a:t>Accompagné de tous les autres documents de subvention par exemple produits de santé, budget et plan GAS</a:t>
            </a:r>
          </a:p>
        </p:txBody>
      </p:sp>
    </p:spTree>
    <p:extLst>
      <p:ext uri="{BB962C8B-B14F-4D97-AF65-F5344CB8AC3E}">
        <p14:creationId xmlns:p14="http://schemas.microsoft.com/office/powerpoint/2010/main" xmlns="" val="129932067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i="0" dirty="0" smtClean="0">
                <a:solidFill>
                  <a:srgbClr val="000000"/>
                </a:solidFill>
              </a:rPr>
              <a:t>Structure du budget détaillé</a:t>
            </a:r>
          </a:p>
        </p:txBody>
      </p:sp>
      <p:sp>
        <p:nvSpPr>
          <p:cNvPr id="3" name="Content Placeholder 2"/>
          <p:cNvSpPr>
            <a:spLocks noGrp="1"/>
          </p:cNvSpPr>
          <p:nvPr>
            <p:ph idx="1"/>
          </p:nvPr>
        </p:nvSpPr>
        <p:spPr>
          <a:xfrm>
            <a:off x="422031" y="1196752"/>
            <a:ext cx="8305566" cy="4902296"/>
          </a:xfrm>
        </p:spPr>
        <p:txBody>
          <a:bodyPr>
            <a:normAutofit/>
          </a:bodyPr>
          <a:lstStyle/>
          <a:p>
            <a:endParaRPr lang="en-US" sz="1800" dirty="0" smtClean="0">
              <a:latin typeface="Arial" panose="020B0604020202020204" pitchFamily="34" charset="0"/>
              <a:cs typeface="Arial" panose="020B0604020202020204" pitchFamily="34" charset="0"/>
            </a:endParaRPr>
          </a:p>
          <a:p>
            <a:endParaRPr lang="en-GB" dirty="0" smtClean="0"/>
          </a:p>
          <a:p>
            <a:endParaRPr lang="en-GB" dirty="0" smtClean="0"/>
          </a:p>
          <a:p>
            <a:endParaRPr lang="en-GB" dirty="0" smtClean="0"/>
          </a:p>
          <a:p>
            <a:endParaRPr lang="en-GB" dirty="0" smtClean="0"/>
          </a:p>
        </p:txBody>
      </p:sp>
      <p:grpSp>
        <p:nvGrpSpPr>
          <p:cNvPr id="4" name="Group 3"/>
          <p:cNvGrpSpPr/>
          <p:nvPr/>
        </p:nvGrpSpPr>
        <p:grpSpPr>
          <a:xfrm>
            <a:off x="322287" y="1484024"/>
            <a:ext cx="8375141" cy="4699041"/>
            <a:chOff x="322287" y="1455017"/>
            <a:chExt cx="8375141" cy="4699041"/>
          </a:xfrm>
        </p:grpSpPr>
        <p:grpSp>
          <p:nvGrpSpPr>
            <p:cNvPr id="5" name="Group 4"/>
            <p:cNvGrpSpPr/>
            <p:nvPr/>
          </p:nvGrpSpPr>
          <p:grpSpPr>
            <a:xfrm>
              <a:off x="322287" y="1567545"/>
              <a:ext cx="4120804" cy="4586513"/>
              <a:chOff x="322287" y="1567545"/>
              <a:chExt cx="4120804" cy="4586513"/>
            </a:xfrm>
          </p:grpSpPr>
          <p:grpSp>
            <p:nvGrpSpPr>
              <p:cNvPr id="7" name="Group 6"/>
              <p:cNvGrpSpPr/>
              <p:nvPr/>
            </p:nvGrpSpPr>
            <p:grpSpPr>
              <a:xfrm>
                <a:off x="322287" y="1567545"/>
                <a:ext cx="3097585" cy="4586513"/>
                <a:chOff x="322287" y="1567545"/>
                <a:chExt cx="3097585" cy="4586513"/>
              </a:xfrm>
            </p:grpSpPr>
            <p:pic>
              <p:nvPicPr>
                <p:cNvPr id="9" name="Picture 8"/>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06020" y="2246040"/>
                  <a:ext cx="3013852" cy="3908018"/>
                </a:xfrm>
                <a:prstGeom prst="rect">
                  <a:avLst/>
                </a:prstGeom>
                <a:noFill/>
              </p:spPr>
            </p:pic>
            <p:sp>
              <p:nvSpPr>
                <p:cNvPr id="10" name="Rectangle 9"/>
                <p:cNvSpPr/>
                <p:nvPr/>
              </p:nvSpPr>
              <p:spPr>
                <a:xfrm>
                  <a:off x="322287" y="1567545"/>
                  <a:ext cx="2920003" cy="362857"/>
                </a:xfrm>
                <a:prstGeom prst="rect">
                  <a:avLst/>
                </a:prstGeom>
                <a:solidFill>
                  <a:sysClr val="windowText" lastClr="000000"/>
                </a:solidFill>
                <a:ln w="952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600" b="1" i="0" u="none" dirty="0" smtClean="0">
                      <a:solidFill>
                        <a:srgbClr val="FFFFFF"/>
                      </a:solidFill>
                      <a:latin typeface="Calibri" pitchFamily="18" charset="0"/>
                    </a:rPr>
                    <a:t>Structure du budget détaillé</a:t>
                  </a:r>
                </a:p>
              </p:txBody>
            </p:sp>
          </p:grpSp>
          <p:sp>
            <p:nvSpPr>
              <p:cNvPr id="8" name="Isosceles Triangle 7"/>
              <p:cNvSpPr/>
              <p:nvPr/>
            </p:nvSpPr>
            <p:spPr>
              <a:xfrm rot="5400000">
                <a:off x="2211777" y="3623365"/>
                <a:ext cx="3802743" cy="659884"/>
              </a:xfrm>
              <a:prstGeom prst="triangle">
                <a:avLst/>
              </a:prstGeom>
              <a:solidFill>
                <a:sysClr val="window" lastClr="FFFFFF">
                  <a:lumMod val="95000"/>
                </a:sysClr>
              </a:solidFill>
              <a:ln w="952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smtClean="0">
                  <a:ln>
                    <a:noFill/>
                  </a:ln>
                  <a:solidFill>
                    <a:srgbClr val="4D4F53"/>
                  </a:solidFill>
                  <a:effectLst/>
                  <a:uLnTx/>
                  <a:uFillTx/>
                  <a:latin typeface="Calibri"/>
                </a:endParaRPr>
              </a:p>
            </p:txBody>
          </p:sp>
        </p:grpSp>
        <p:pic>
          <p:nvPicPr>
            <p:cNvPr id="6" name="Picture 1" descr="image001"/>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572000" y="1455017"/>
              <a:ext cx="4125428" cy="43657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xmlns="" val="18776024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62000"/>
            <a:ext cx="8327541" cy="831600"/>
          </a:xfrm>
        </p:spPr>
        <p:txBody>
          <a:bodyPr/>
          <a:lstStyle/>
          <a:p>
            <a:r>
              <a:rPr lang="en-US" sz="3200" b="1" i="0" dirty="0" smtClean="0">
                <a:solidFill>
                  <a:srgbClr val="000000"/>
                </a:solidFill>
              </a:rPr>
              <a:t>Le modèle de budget détaillé</a:t>
            </a:r>
          </a:p>
        </p:txBody>
      </p:sp>
      <p:pic>
        <p:nvPicPr>
          <p:cNvPr id="5" name="Picture 4"/>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562" y="1268760"/>
            <a:ext cx="9126438" cy="4608512"/>
          </a:xfrm>
          <a:prstGeom prst="rect">
            <a:avLst/>
          </a:prstGeom>
          <a:noFill/>
          <a:ln>
            <a:noFill/>
          </a:ln>
        </p:spPr>
      </p:pic>
      <p:sp>
        <p:nvSpPr>
          <p:cNvPr id="6" name="Title 1"/>
          <p:cNvSpPr txBox="1">
            <a:spLocks/>
          </p:cNvSpPr>
          <p:nvPr/>
        </p:nvSpPr>
        <p:spPr>
          <a:xfrm>
            <a:off x="574431" y="314400"/>
            <a:ext cx="8301046" cy="831600"/>
          </a:xfrm>
          <a:prstGeom prst="rect">
            <a:avLst/>
          </a:prstGeom>
        </p:spPr>
        <p:txBody>
          <a:bodyPr vert="horz" lIns="0" tIns="45720" rIns="0" bIns="45720" rtlCol="0" anchor="b" anchorCtr="0">
            <a:noAutofit/>
          </a:bodyPr>
          <a:lstStyle>
            <a:lvl1pPr algn="l" defTabSz="914400" rtl="0" eaLnBrk="1" latinLnBrk="0" hangingPunct="1">
              <a:spcBef>
                <a:spcPct val="0"/>
              </a:spcBef>
              <a:buNone/>
              <a:defRPr sz="2400" b="1" kern="1200">
                <a:solidFill>
                  <a:schemeClr val="tx1"/>
                </a:solidFill>
                <a:latin typeface="+mj-lt"/>
                <a:ea typeface="+mj-ea"/>
                <a:cs typeface="+mj-cs"/>
              </a:defRPr>
            </a:lvl1pPr>
          </a:lstStyle>
          <a:p>
            <a:endParaRPr lang="en-GB" b="0" dirty="0"/>
          </a:p>
        </p:txBody>
      </p:sp>
    </p:spTree>
    <p:extLst>
      <p:ext uri="{BB962C8B-B14F-4D97-AF65-F5344CB8AC3E}">
        <p14:creationId xmlns:p14="http://schemas.microsoft.com/office/powerpoint/2010/main" xmlns="" val="143812352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 sz="3200" dirty="0" smtClean="0"/>
              <a:t/>
            </a:r>
            <a:br>
              <a:rPr lang="en" sz="3200" dirty="0" smtClean="0"/>
            </a:br>
            <a:r>
              <a:rPr lang="en-US" sz="3200" b="1" i="0" dirty="0" smtClean="0">
                <a:solidFill>
                  <a:srgbClr val="000000"/>
                </a:solidFill>
              </a:rPr>
              <a:t>Orientations budgétaires clés (1/2)</a:t>
            </a:r>
          </a:p>
        </p:txBody>
      </p:sp>
      <p:sp>
        <p:nvSpPr>
          <p:cNvPr id="3" name="Text Placeholder 2"/>
          <p:cNvSpPr>
            <a:spLocks noGrp="1"/>
          </p:cNvSpPr>
          <p:nvPr>
            <p:ph type="body" sz="quarter" idx="10"/>
          </p:nvPr>
        </p:nvSpPr>
        <p:spPr>
          <a:xfrm>
            <a:off x="323528" y="1052736"/>
            <a:ext cx="8568952" cy="5184576"/>
          </a:xfrm>
        </p:spPr>
        <p:txBody>
          <a:bodyPr>
            <a:noAutofit/>
          </a:bodyPr>
          <a:lstStyle/>
          <a:p>
            <a:pPr marL="285750" indent="-285750">
              <a:buFont typeface="Arial" panose="020B0604020202020204" pitchFamily="34" charset="0"/>
              <a:buChar char="•"/>
            </a:pPr>
            <a:r>
              <a:rPr lang="en-US" b="0" i="0" dirty="0" smtClean="0">
                <a:solidFill>
                  <a:srgbClr val="000000"/>
                </a:solidFill>
              </a:rPr>
              <a:t>Toutes les hypothèses de répartition devraient être divulguées.</a:t>
            </a:r>
          </a:p>
          <a:p>
            <a:pPr marL="285750" indent="-285750">
              <a:buFont typeface="Arial" panose="020B0604020202020204" pitchFamily="34" charset="0"/>
              <a:buChar char="•"/>
            </a:pPr>
            <a:r>
              <a:rPr lang="en-US" b="0" i="0" dirty="0" smtClean="0">
                <a:solidFill>
                  <a:srgbClr val="000000"/>
                </a:solidFill>
              </a:rPr>
              <a:t>Les coûts devraient être harmonisés dans l'ensemble de toutes les subventions dans la mesure du possible, par exemple, les coûts de rémunération des RP, les indemnités journalières</a:t>
            </a:r>
          </a:p>
          <a:p>
            <a:pPr marL="285750" indent="-285750">
              <a:buFont typeface="Arial" panose="020B0604020202020204" pitchFamily="34" charset="0"/>
              <a:buChar char="•"/>
            </a:pPr>
            <a:r>
              <a:rPr lang="en-US" b="0" i="0" dirty="0" smtClean="0">
                <a:solidFill>
                  <a:srgbClr val="000000"/>
                </a:solidFill>
              </a:rPr>
              <a:t>Les montants forfaitaires ne doivent pas être inclus dans les budgets des subventions du FM</a:t>
            </a:r>
          </a:p>
          <a:p>
            <a:pPr marL="285750" indent="-285750">
              <a:buFont typeface="Arial" panose="020B0604020202020204" pitchFamily="34" charset="0"/>
              <a:buChar char="•"/>
            </a:pPr>
            <a:endParaRPr lang="en-US" dirty="0" smtClean="0"/>
          </a:p>
          <a:p>
            <a:r>
              <a:rPr lang="en-US" b="1" i="0" u="sng" dirty="0" smtClean="0">
                <a:solidFill>
                  <a:srgbClr val="000000"/>
                </a:solidFill>
              </a:rPr>
              <a:t>Ressources humaines</a:t>
            </a:r>
          </a:p>
          <a:p>
            <a:pPr marL="285750" indent="-285750">
              <a:buFont typeface="Arial" panose="020B0604020202020204" pitchFamily="34" charset="0"/>
              <a:buChar char="•"/>
            </a:pPr>
            <a:r>
              <a:rPr lang="en-US" b="0" i="0" dirty="0" smtClean="0">
                <a:solidFill>
                  <a:srgbClr val="000000"/>
                </a:solidFill>
              </a:rPr>
              <a:t>L'ICN doit s'assurer que les taux de rémunération sont fondés sur les taux de rémunération nationaux pertinents</a:t>
            </a:r>
          </a:p>
          <a:p>
            <a:pPr marL="285750" indent="-285750">
              <a:buFont typeface="Arial" panose="020B0604020202020204" pitchFamily="34" charset="0"/>
              <a:buChar char="•"/>
            </a:pPr>
            <a:endParaRPr lang="en-GB" b="0" dirty="0"/>
          </a:p>
          <a:p>
            <a:pPr marL="285750" indent="-285750">
              <a:buFont typeface="Arial" panose="020B0604020202020204" pitchFamily="34" charset="0"/>
              <a:buChar char="•"/>
            </a:pPr>
            <a:endParaRPr lang="en-GB" b="0" dirty="0" smtClean="0"/>
          </a:p>
          <a:p>
            <a:pPr marL="285750" indent="-285750">
              <a:buFont typeface="Arial" panose="020B0604020202020204" pitchFamily="34" charset="0"/>
              <a:buChar char="•"/>
            </a:pPr>
            <a:endParaRPr lang="en-US" b="0" dirty="0" smtClean="0"/>
          </a:p>
          <a:p>
            <a:pPr marL="285750" indent="-285750">
              <a:buFont typeface="Arial" panose="020B0604020202020204" pitchFamily="34" charset="0"/>
              <a:buChar char="•"/>
            </a:pPr>
            <a:endParaRPr lang="en-US" b="0" dirty="0"/>
          </a:p>
          <a:p>
            <a:r>
              <a:rPr lang="en-US" b="1" i="0" u="sng" dirty="0" smtClean="0">
                <a:solidFill>
                  <a:srgbClr val="000000"/>
                </a:solidFill>
              </a:rPr>
              <a:t>Infrastructure </a:t>
            </a:r>
          </a:p>
          <a:p>
            <a:pPr marL="285750" indent="-285750">
              <a:buFont typeface="Arial" panose="020B0604020202020204" pitchFamily="34" charset="0"/>
              <a:buChar char="•"/>
            </a:pPr>
            <a:r>
              <a:rPr lang="en-US" b="0" i="0" dirty="0" smtClean="0">
                <a:solidFill>
                  <a:srgbClr val="000000"/>
                </a:solidFill>
              </a:rPr>
              <a:t>Le récipiendaire principal doit fournir une analyse fondée sur des preuves justifiant la nécessité de chaque groupe d'actifs</a:t>
            </a:r>
          </a:p>
          <a:p>
            <a:endParaRPr lang="en-GB" b="0" dirty="0"/>
          </a:p>
        </p:txBody>
      </p:sp>
      <p:sp>
        <p:nvSpPr>
          <p:cNvPr id="5" name="TextBox 4"/>
          <p:cNvSpPr txBox="1"/>
          <p:nvPr/>
        </p:nvSpPr>
        <p:spPr>
          <a:xfrm>
            <a:off x="289645" y="3717032"/>
            <a:ext cx="8304509" cy="1222650"/>
          </a:xfrm>
          <a:prstGeom prst="roundRect">
            <a:avLst/>
          </a:prstGeom>
          <a:solidFill>
            <a:srgbClr val="FFFF00"/>
          </a:solidFill>
        </p:spPr>
        <p:style>
          <a:lnRef idx="1">
            <a:schemeClr val="dk1"/>
          </a:lnRef>
          <a:fillRef idx="2">
            <a:schemeClr val="dk1"/>
          </a:fillRef>
          <a:effectRef idx="1">
            <a:schemeClr val="dk1"/>
          </a:effectRef>
          <a:fontRef idx="minor">
            <a:schemeClr val="dk1"/>
          </a:fontRef>
        </p:style>
        <p:txBody>
          <a:bodyPr wrap="square" tIns="90000" bIns="90000" rtlCol="0">
            <a:spAutoFit/>
          </a:bodyPr>
          <a:lstStyle/>
          <a:p>
            <a:r>
              <a:rPr lang="en-US" sz="2000" b="0" i="0" dirty="0" smtClean="0">
                <a:solidFill>
                  <a:srgbClr val="000000"/>
                </a:solidFill>
              </a:rPr>
              <a:t>Les indemnités du personnel / compléments pour le personnel du secteur public, au-delà des salaires du gouvernement, ne seront plus admissibles dans toutes les nouvelles subventions financées par le FM</a:t>
            </a:r>
          </a:p>
        </p:txBody>
      </p:sp>
    </p:spTree>
    <p:extLst>
      <p:ext uri="{BB962C8B-B14F-4D97-AF65-F5344CB8AC3E}">
        <p14:creationId xmlns:p14="http://schemas.microsoft.com/office/powerpoint/2010/main" xmlns="" val="202086215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 sz="3200" dirty="0" smtClean="0"/>
              <a:t/>
            </a:r>
            <a:br>
              <a:rPr lang="en" sz="3200" dirty="0" smtClean="0"/>
            </a:br>
            <a:r>
              <a:rPr lang="en-US" sz="3200" b="1" i="0" dirty="0" smtClean="0">
                <a:solidFill>
                  <a:srgbClr val="000000"/>
                </a:solidFill>
              </a:rPr>
              <a:t>Orientations budgétaires clés (2/2)</a:t>
            </a:r>
          </a:p>
        </p:txBody>
      </p:sp>
      <p:sp>
        <p:nvSpPr>
          <p:cNvPr id="3" name="Text Placeholder 2"/>
          <p:cNvSpPr>
            <a:spLocks noGrp="1"/>
          </p:cNvSpPr>
          <p:nvPr>
            <p:ph type="body" sz="quarter" idx="10"/>
          </p:nvPr>
        </p:nvSpPr>
        <p:spPr>
          <a:xfrm>
            <a:off x="323528" y="1124744"/>
            <a:ext cx="8568952" cy="5184576"/>
          </a:xfrm>
        </p:spPr>
        <p:txBody>
          <a:bodyPr>
            <a:noAutofit/>
          </a:bodyPr>
          <a:lstStyle/>
          <a:p>
            <a:r>
              <a:rPr lang="en-US" sz="1800" b="1" i="0" u="sng" dirty="0" smtClean="0">
                <a:solidFill>
                  <a:srgbClr val="000000"/>
                </a:solidFill>
              </a:rPr>
              <a:t>Coûts liés à l'administration du programme, y compris les frais généraux)</a:t>
            </a:r>
          </a:p>
          <a:p>
            <a:pPr marL="285750" indent="-285750">
              <a:buFont typeface="Arial" panose="020B0604020202020204" pitchFamily="34" charset="0"/>
              <a:buChar char="•"/>
            </a:pPr>
            <a:r>
              <a:rPr lang="en-US" sz="1800" b="0" i="0" dirty="0" smtClean="0">
                <a:solidFill>
                  <a:srgbClr val="000000"/>
                </a:solidFill>
              </a:rPr>
              <a:t>Les frais de gestion en pourcentage ne doivent pas être budgétisés pour les ONGI RP et SR </a:t>
            </a:r>
          </a:p>
          <a:p>
            <a:pPr marL="285750" indent="-285750">
              <a:buFont typeface="Arial" panose="020B0604020202020204" pitchFamily="34" charset="0"/>
              <a:buChar char="•"/>
            </a:pPr>
            <a:r>
              <a:rPr lang="en-US" sz="1800" b="0" i="0" dirty="0" smtClean="0">
                <a:solidFill>
                  <a:srgbClr val="000000"/>
                </a:solidFill>
              </a:rPr>
              <a:t>Les frais généraux et les coûts de gestion du programme doivent être minimisées</a:t>
            </a:r>
          </a:p>
          <a:p>
            <a:pPr marL="285750" indent="-285750">
              <a:buFont typeface="Arial" panose="020B0604020202020204" pitchFamily="34" charset="0"/>
              <a:buChar char="•"/>
            </a:pPr>
            <a:endParaRPr lang="en-GB" sz="1800" b="0" dirty="0"/>
          </a:p>
          <a:p>
            <a:r>
              <a:rPr lang="en-US" sz="1800" b="1" i="0" u="sng" dirty="0" smtClean="0">
                <a:solidFill>
                  <a:srgbClr val="000000"/>
                </a:solidFill>
              </a:rPr>
              <a:t>Formation</a:t>
            </a:r>
          </a:p>
          <a:p>
            <a:pPr marL="285750" indent="-285750">
              <a:buFont typeface="Arial" panose="020B0604020202020204" pitchFamily="34" charset="0"/>
              <a:buChar char="•"/>
            </a:pPr>
            <a:r>
              <a:rPr lang="en-US" sz="1800" b="0" i="0" dirty="0" smtClean="0">
                <a:solidFill>
                  <a:srgbClr val="000000"/>
                </a:solidFill>
              </a:rPr>
              <a:t>Les facilitateurs qui sont employés du RP/SR et dont les salaires sont payés à l'aide des fonds de subvention ne peuvent pas bénéficier d'honoraires de facilitateur</a:t>
            </a:r>
          </a:p>
          <a:p>
            <a:pPr marL="285750" indent="-285750">
              <a:buFont typeface="Arial" panose="020B0604020202020204" pitchFamily="34" charset="0"/>
              <a:buChar char="•"/>
            </a:pPr>
            <a:endParaRPr lang="en-GB" sz="1800" u="sng" dirty="0" smtClean="0"/>
          </a:p>
          <a:p>
            <a:r>
              <a:rPr lang="en-US" sz="1800" b="1" i="0" u="sng" dirty="0" smtClean="0">
                <a:solidFill>
                  <a:srgbClr val="000000"/>
                </a:solidFill>
              </a:rPr>
              <a:t>Aide à la subsistance apportée aux clients/population cible</a:t>
            </a:r>
          </a:p>
          <a:p>
            <a:pPr marL="285750" indent="-285750">
              <a:buFont typeface="Arial" panose="020B0604020202020204" pitchFamily="34" charset="0"/>
              <a:buChar char="•"/>
            </a:pPr>
            <a:r>
              <a:rPr lang="en-US" sz="1800" b="0" i="0" dirty="0" smtClean="0">
                <a:solidFill>
                  <a:srgbClr val="000000"/>
                </a:solidFill>
              </a:rPr>
              <a:t>Les hypothèses utilisées devraient être fondées sur les directives nationales ou internationales pertinentes et/ou les meilleures pratiques</a:t>
            </a:r>
          </a:p>
          <a:p>
            <a:pPr marL="285750" indent="-285750">
              <a:buFont typeface="Arial" panose="020B0604020202020204" pitchFamily="34" charset="0"/>
              <a:buChar char="•"/>
            </a:pPr>
            <a:r>
              <a:rPr lang="en-US" sz="1800" b="0" i="0" dirty="0" smtClean="0">
                <a:solidFill>
                  <a:srgbClr val="000000"/>
                </a:solidFill>
              </a:rPr>
              <a:t>En l'absence de telles directives, les conseils des partenaires techniques et/ou des institutions spécialisées (institutions de micro-crédit/finance) doivent être demandés</a:t>
            </a:r>
          </a:p>
          <a:p>
            <a:pPr marL="285750" indent="-285750">
              <a:buFont typeface="Arial" panose="020B0604020202020204" pitchFamily="34" charset="0"/>
              <a:buChar char="•"/>
            </a:pPr>
            <a:endParaRPr lang="en-US" sz="1800" b="0" dirty="0"/>
          </a:p>
        </p:txBody>
      </p:sp>
    </p:spTree>
    <p:extLst>
      <p:ext uri="{BB962C8B-B14F-4D97-AF65-F5344CB8AC3E}">
        <p14:creationId xmlns:p14="http://schemas.microsoft.com/office/powerpoint/2010/main" xmlns="" val="16932970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031" y="332656"/>
            <a:ext cx="8301046" cy="660944"/>
          </a:xfrm>
        </p:spPr>
        <p:txBody>
          <a:bodyPr anchor="b"/>
          <a:lstStyle/>
          <a:p>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endParaRPr lang="en-US" dirty="0"/>
          </a:p>
        </p:txBody>
      </p:sp>
      <p:grpSp>
        <p:nvGrpSpPr>
          <p:cNvPr id="5" name="Group 4"/>
          <p:cNvGrpSpPr/>
          <p:nvPr/>
        </p:nvGrpSpPr>
        <p:grpSpPr>
          <a:xfrm>
            <a:off x="323534" y="1052736"/>
            <a:ext cx="8496938" cy="1008112"/>
            <a:chOff x="323534" y="1052736"/>
            <a:chExt cx="8496938" cy="1944216"/>
          </a:xfrm>
        </p:grpSpPr>
        <p:sp>
          <p:nvSpPr>
            <p:cNvPr id="4" name="Rectangle 3"/>
            <p:cNvSpPr/>
            <p:nvPr/>
          </p:nvSpPr>
          <p:spPr>
            <a:xfrm>
              <a:off x="323534" y="1052736"/>
              <a:ext cx="1800200" cy="1944216"/>
            </a:xfrm>
            <a:prstGeom prst="rect">
              <a:avLst/>
            </a:prstGeom>
            <a:solidFill>
              <a:srgbClr val="FF5555"/>
            </a:solid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smtClean="0">
                  <a:solidFill>
                    <a:srgbClr val="000000"/>
                  </a:solidFill>
                </a:rPr>
                <a:t>Ressources humaines (RH)</a:t>
              </a:r>
            </a:p>
          </p:txBody>
        </p:sp>
        <p:sp>
          <p:nvSpPr>
            <p:cNvPr id="7" name="Rectangle 6"/>
            <p:cNvSpPr/>
            <p:nvPr/>
          </p:nvSpPr>
          <p:spPr>
            <a:xfrm>
              <a:off x="2123728" y="1052736"/>
              <a:ext cx="6696744" cy="1944216"/>
            </a:xfrm>
            <a:prstGeom prst="rect">
              <a:avLst/>
            </a:prstGeom>
            <a:no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buFont typeface="Arial" pitchFamily="34" charset="0"/>
                <a:buChar char="•"/>
                <a:defRPr/>
              </a:pPr>
              <a:r>
                <a:rPr lang="en-US" sz="1400" b="0" i="0" dirty="0" smtClean="0">
                  <a:solidFill>
                    <a:srgbClr val="000000"/>
                  </a:solidFill>
                </a:rPr>
                <a:t>Salaire - gestion du programme</a:t>
              </a:r>
            </a:p>
            <a:p>
              <a:pPr marL="177800" indent="-177800">
                <a:buFont typeface="Arial" pitchFamily="34" charset="0"/>
                <a:buChar char="•"/>
                <a:defRPr/>
              </a:pPr>
              <a:r>
                <a:rPr lang="en-US" sz="1400" b="0" i="0" dirty="0" smtClean="0">
                  <a:solidFill>
                    <a:srgbClr val="000000"/>
                  </a:solidFill>
                </a:rPr>
                <a:t>Salaires - travailleurs de proximité, personnel médical et autres prestataires de services</a:t>
              </a:r>
            </a:p>
            <a:p>
              <a:pPr marL="177800" indent="-177800">
                <a:buFont typeface="Arial" pitchFamily="34" charset="0"/>
                <a:buChar char="•"/>
                <a:defRPr/>
              </a:pPr>
              <a:r>
                <a:rPr lang="en-US" sz="1400" b="0" i="0" dirty="0" smtClean="0">
                  <a:solidFill>
                    <a:srgbClr val="000000"/>
                  </a:solidFill>
                </a:rPr>
                <a:t>Suppléments fondés sur les résultats, les primes</a:t>
              </a:r>
            </a:p>
            <a:p>
              <a:pPr marL="177800" indent="-177800">
                <a:buFont typeface="Arial" pitchFamily="34" charset="0"/>
                <a:buChar char="•"/>
                <a:defRPr/>
              </a:pPr>
              <a:r>
                <a:rPr lang="en-US" sz="1400" b="0" i="0" dirty="0" smtClean="0">
                  <a:solidFill>
                    <a:srgbClr val="000000"/>
                  </a:solidFill>
                </a:rPr>
                <a:t>Autres coûts liés aux RH</a:t>
              </a:r>
            </a:p>
          </p:txBody>
        </p:sp>
      </p:grpSp>
      <p:grpSp>
        <p:nvGrpSpPr>
          <p:cNvPr id="8" name="Group 7"/>
          <p:cNvGrpSpPr/>
          <p:nvPr/>
        </p:nvGrpSpPr>
        <p:grpSpPr>
          <a:xfrm>
            <a:off x="323534" y="2132856"/>
            <a:ext cx="8496938" cy="1800200"/>
            <a:chOff x="323534" y="3068960"/>
            <a:chExt cx="8496938" cy="1944216"/>
          </a:xfrm>
        </p:grpSpPr>
        <p:sp>
          <p:nvSpPr>
            <p:cNvPr id="6" name="Rectangle 5"/>
            <p:cNvSpPr/>
            <p:nvPr/>
          </p:nvSpPr>
          <p:spPr>
            <a:xfrm>
              <a:off x="323534" y="3068960"/>
              <a:ext cx="1800200" cy="1944216"/>
            </a:xfrm>
            <a:prstGeom prst="rect">
              <a:avLst/>
            </a:prstGeom>
            <a:solidFill>
              <a:srgbClr val="FF5555"/>
            </a:solid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smtClean="0">
                  <a:solidFill>
                    <a:srgbClr val="000000"/>
                  </a:solidFill>
                </a:rPr>
                <a:t>Frais de déplacement</a:t>
              </a:r>
            </a:p>
          </p:txBody>
        </p:sp>
        <p:sp>
          <p:nvSpPr>
            <p:cNvPr id="9" name="Rectangle 8"/>
            <p:cNvSpPr/>
            <p:nvPr/>
          </p:nvSpPr>
          <p:spPr>
            <a:xfrm>
              <a:off x="2123728" y="3068960"/>
              <a:ext cx="6696744" cy="1944216"/>
            </a:xfrm>
            <a:prstGeom prst="rect">
              <a:avLst/>
            </a:prstGeom>
            <a:no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buFont typeface="Arial" pitchFamily="34" charset="0"/>
                <a:buChar char="•"/>
                <a:defRPr/>
              </a:pPr>
              <a:r>
                <a:rPr lang="en-US" sz="1400" b="0" i="0" dirty="0" smtClean="0">
                  <a:solidFill>
                    <a:srgbClr val="000000"/>
                  </a:solidFill>
                </a:rPr>
                <a:t>Indemnités journalières/transports/autres frais liés à la formation</a:t>
              </a:r>
            </a:p>
            <a:p>
              <a:pPr marL="177800" indent="-177800">
                <a:buFont typeface="Arial" pitchFamily="34" charset="0"/>
                <a:buChar char="•"/>
                <a:defRPr/>
              </a:pPr>
              <a:r>
                <a:rPr lang="en-US" sz="1400" b="0" i="0" dirty="0" smtClean="0">
                  <a:solidFill>
                    <a:srgbClr val="000000"/>
                  </a:solidFill>
                </a:rPr>
                <a:t>Indemnités journalières/transports/autres frais liés à l'assistance technique</a:t>
              </a:r>
            </a:p>
            <a:p>
              <a:pPr marL="177800" indent="-177800">
                <a:buFont typeface="Arial" pitchFamily="34" charset="0"/>
                <a:buChar char="•"/>
                <a:defRPr/>
              </a:pPr>
              <a:r>
                <a:rPr lang="en-US" sz="1400" b="0" i="0" dirty="0" smtClean="0">
                  <a:solidFill>
                    <a:srgbClr val="000000"/>
                  </a:solidFill>
                </a:rPr>
                <a:t>Indemnités journalières/transport/autres frais liés la supervision/enquête/collecte de données</a:t>
              </a:r>
            </a:p>
            <a:p>
              <a:pPr marL="177800" indent="-177800">
                <a:buFont typeface="Arial" pitchFamily="34" charset="0"/>
                <a:buChar char="•"/>
                <a:defRPr/>
              </a:pPr>
              <a:r>
                <a:rPr lang="en-US" sz="1400" b="0" i="0" dirty="0" smtClean="0">
                  <a:solidFill>
                    <a:srgbClr val="000000"/>
                  </a:solidFill>
                </a:rPr>
                <a:t>Déplacement lié à la fonction de surveillance et de contrôle des programmes</a:t>
              </a:r>
            </a:p>
            <a:p>
              <a:pPr marL="177800" indent="-177800">
                <a:buFont typeface="Arial" pitchFamily="34" charset="0"/>
                <a:buChar char="•"/>
                <a:defRPr/>
              </a:pPr>
              <a:r>
                <a:rPr lang="en-US" sz="1400" b="0" i="0" dirty="0" smtClean="0">
                  <a:solidFill>
                    <a:srgbClr val="000000"/>
                  </a:solidFill>
                </a:rPr>
                <a:t>Indemnités journalières/transport/autres frais liés à la réunion/sensibilisation</a:t>
              </a:r>
            </a:p>
          </p:txBody>
        </p:sp>
      </p:grpSp>
      <p:grpSp>
        <p:nvGrpSpPr>
          <p:cNvPr id="12" name="Group 11"/>
          <p:cNvGrpSpPr/>
          <p:nvPr/>
        </p:nvGrpSpPr>
        <p:grpSpPr>
          <a:xfrm>
            <a:off x="323534" y="4005064"/>
            <a:ext cx="8496938" cy="1036687"/>
            <a:chOff x="323534" y="5222269"/>
            <a:chExt cx="8496938" cy="1231066"/>
          </a:xfrm>
        </p:grpSpPr>
        <p:sp>
          <p:nvSpPr>
            <p:cNvPr id="10" name="Rectangle 9"/>
            <p:cNvSpPr/>
            <p:nvPr/>
          </p:nvSpPr>
          <p:spPr>
            <a:xfrm>
              <a:off x="323534" y="5222269"/>
              <a:ext cx="1800200" cy="1231066"/>
            </a:xfrm>
            <a:prstGeom prst="rect">
              <a:avLst/>
            </a:prstGeom>
            <a:solidFill>
              <a:srgbClr val="FF5555"/>
            </a:solid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smtClean="0">
                  <a:solidFill>
                    <a:srgbClr val="000000"/>
                  </a:solidFill>
                </a:rPr>
                <a:t>Services professionnels externes</a:t>
              </a:r>
            </a:p>
          </p:txBody>
        </p:sp>
        <p:sp>
          <p:nvSpPr>
            <p:cNvPr id="11" name="Rectangle 10"/>
            <p:cNvSpPr/>
            <p:nvPr/>
          </p:nvSpPr>
          <p:spPr>
            <a:xfrm>
              <a:off x="2123728" y="5222270"/>
              <a:ext cx="6696744" cy="1231065"/>
            </a:xfrm>
            <a:prstGeom prst="rect">
              <a:avLst/>
            </a:prstGeom>
            <a:solidFill>
              <a:schemeClr val="bg1"/>
            </a:solid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buFont typeface="Arial" pitchFamily="34" charset="0"/>
                <a:buChar char="•"/>
                <a:defRPr/>
              </a:pPr>
              <a:r>
                <a:rPr lang="en-US" sz="1400" b="0" i="0" dirty="0" smtClean="0">
                  <a:solidFill>
                    <a:srgbClr val="000000"/>
                  </a:solidFill>
                </a:rPr>
                <a:t>Frais d'assistance/conseils technique(s)</a:t>
              </a:r>
            </a:p>
            <a:p>
              <a:pPr marL="177800" indent="-177800">
                <a:buFont typeface="Arial" pitchFamily="34" charset="0"/>
                <a:buChar char="•"/>
                <a:defRPr/>
              </a:pPr>
              <a:r>
                <a:rPr lang="en-US" sz="1400" b="0" i="0" dirty="0" smtClean="0">
                  <a:solidFill>
                    <a:srgbClr val="000000"/>
                  </a:solidFill>
                </a:rPr>
                <a:t>Honoraires de l'agent financier</a:t>
              </a:r>
            </a:p>
            <a:p>
              <a:pPr marL="177800" indent="-177800">
                <a:buFont typeface="Arial" pitchFamily="34" charset="0"/>
                <a:buChar char="•"/>
                <a:defRPr/>
              </a:pPr>
              <a:r>
                <a:rPr lang="en-US" sz="1400" b="0" i="0" dirty="0" smtClean="0">
                  <a:solidFill>
                    <a:srgbClr val="000000"/>
                  </a:solidFill>
                </a:rPr>
                <a:t>Honoraires des vérificateurs externes</a:t>
              </a:r>
            </a:p>
            <a:p>
              <a:pPr marL="177800" indent="-177800">
                <a:buFont typeface="Arial" pitchFamily="34" charset="0"/>
                <a:buChar char="•"/>
                <a:defRPr/>
              </a:pPr>
              <a:r>
                <a:rPr lang="en-US" sz="1400" b="0" i="0" dirty="0" smtClean="0">
                  <a:solidFill>
                    <a:srgbClr val="000000"/>
                  </a:solidFill>
                </a:rPr>
                <a:t>Autres services professionnels externes</a:t>
              </a:r>
            </a:p>
          </p:txBody>
        </p:sp>
      </p:grpSp>
      <p:sp>
        <p:nvSpPr>
          <p:cNvPr id="13" name="Title 1"/>
          <p:cNvSpPr txBox="1">
            <a:spLocks/>
          </p:cNvSpPr>
          <p:nvPr/>
        </p:nvSpPr>
        <p:spPr>
          <a:xfrm>
            <a:off x="422031" y="162000"/>
            <a:ext cx="8301046" cy="831600"/>
          </a:xfrm>
          <a:prstGeom prst="rect">
            <a:avLst/>
          </a:prstGeom>
        </p:spPr>
        <p:txBody>
          <a:bodyPr vert="horz" lIns="0" tIns="45720" rIns="0" bIns="45720" rtlCol="0" anchor="b" anchorCtr="0">
            <a:noAutofit/>
          </a:bodyPr>
          <a:lstStyle>
            <a:lvl1pPr algn="l" defTabSz="914400" rtl="0" eaLnBrk="1" latinLnBrk="0" hangingPunct="1">
              <a:spcBef>
                <a:spcPct val="0"/>
              </a:spcBef>
              <a:buNone/>
              <a:defRPr sz="2400" b="1" kern="1200">
                <a:solidFill>
                  <a:schemeClr val="tx1"/>
                </a:solidFill>
                <a:latin typeface="+mj-lt"/>
                <a:ea typeface="+mj-ea"/>
                <a:cs typeface="+mj-cs"/>
              </a:defRPr>
            </a:lvl1pPr>
          </a:lstStyle>
          <a:p>
            <a:r>
              <a:rPr lang="en-US" sz="3200" b="0" i="0" dirty="0" smtClean="0">
                <a:solidFill>
                  <a:srgbClr val="000000"/>
                </a:solidFill>
              </a:rPr>
              <a:t>Groupes de coûts et entrées de coûts		</a:t>
            </a:r>
          </a:p>
        </p:txBody>
      </p:sp>
      <p:grpSp>
        <p:nvGrpSpPr>
          <p:cNvPr id="14" name="Group 13"/>
          <p:cNvGrpSpPr/>
          <p:nvPr/>
        </p:nvGrpSpPr>
        <p:grpSpPr>
          <a:xfrm>
            <a:off x="323534" y="5104233"/>
            <a:ext cx="8496938" cy="1205086"/>
            <a:chOff x="323534" y="5085184"/>
            <a:chExt cx="8496938" cy="1431040"/>
          </a:xfrm>
        </p:grpSpPr>
        <p:sp>
          <p:nvSpPr>
            <p:cNvPr id="15" name="Rectangle 14"/>
            <p:cNvSpPr/>
            <p:nvPr/>
          </p:nvSpPr>
          <p:spPr>
            <a:xfrm>
              <a:off x="323534" y="5085184"/>
              <a:ext cx="1800200" cy="1431040"/>
            </a:xfrm>
            <a:prstGeom prst="rect">
              <a:avLst/>
            </a:prstGeom>
            <a:solidFill>
              <a:srgbClr val="FF5555"/>
            </a:solid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i="0" dirty="0" smtClean="0">
                  <a:solidFill>
                    <a:srgbClr val="000000"/>
                  </a:solidFill>
                </a:rPr>
                <a:t>Aide à la subsistance apportée aux clients/population cible</a:t>
              </a:r>
            </a:p>
          </p:txBody>
        </p:sp>
        <p:sp>
          <p:nvSpPr>
            <p:cNvPr id="16" name="Rectangle 15"/>
            <p:cNvSpPr/>
            <p:nvPr/>
          </p:nvSpPr>
          <p:spPr>
            <a:xfrm>
              <a:off x="2123728" y="5085184"/>
              <a:ext cx="6696744" cy="1431040"/>
            </a:xfrm>
            <a:prstGeom prst="rect">
              <a:avLst/>
            </a:prstGeom>
            <a:solidFill>
              <a:schemeClr val="bg1"/>
            </a:solid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buFont typeface="Arial" pitchFamily="34" charset="0"/>
                <a:buChar char="•"/>
                <a:defRPr/>
              </a:pPr>
              <a:r>
                <a:rPr lang="en-US" sz="1400" b="0" i="0" dirty="0" smtClean="0">
                  <a:solidFill>
                    <a:srgbClr val="000000"/>
                  </a:solidFill>
                </a:rPr>
                <a:t>Soutien aux orphelins et enfants vulnérables (frais de scolarité, uniformes, livres, etc.)</a:t>
              </a:r>
            </a:p>
            <a:p>
              <a:pPr marL="177800" indent="-177800">
                <a:buFont typeface="Arial" pitchFamily="34" charset="0"/>
                <a:buChar char="•"/>
                <a:defRPr/>
              </a:pPr>
              <a:r>
                <a:rPr lang="en-US" sz="1400" b="0" i="0" dirty="0" smtClean="0">
                  <a:solidFill>
                    <a:srgbClr val="000000"/>
                  </a:solidFill>
                </a:rPr>
                <a:t>Aide alimentaire et sanitaire</a:t>
              </a:r>
            </a:p>
            <a:p>
              <a:pPr marL="177800" indent="-177800">
                <a:buFont typeface="Arial" pitchFamily="34" charset="0"/>
                <a:buChar char="•"/>
                <a:defRPr/>
              </a:pPr>
              <a:r>
                <a:rPr lang="en-US" sz="1400" b="0" i="0" dirty="0" smtClean="0">
                  <a:solidFill>
                    <a:srgbClr val="000000"/>
                  </a:solidFill>
                </a:rPr>
                <a:t>Incitations financières accordées aux patients/conseillers/médiateurs</a:t>
              </a:r>
            </a:p>
            <a:p>
              <a:pPr marL="177800" indent="-177800">
                <a:buFont typeface="Arial" pitchFamily="34" charset="0"/>
                <a:buChar char="•"/>
                <a:defRPr/>
              </a:pPr>
              <a:r>
                <a:rPr lang="en-US" sz="1400" b="0" i="0" dirty="0" smtClean="0">
                  <a:solidFill>
                    <a:srgbClr val="000000"/>
                  </a:solidFill>
                </a:rPr>
                <a:t>Micro-crédits et micro-subventions</a:t>
              </a:r>
            </a:p>
            <a:p>
              <a:pPr marL="177800" indent="-177800">
                <a:buFont typeface="Arial" pitchFamily="34" charset="0"/>
                <a:buChar char="•"/>
                <a:defRPr/>
              </a:pPr>
              <a:r>
                <a:rPr lang="en-US" sz="1400" b="0" i="0" dirty="0" smtClean="0">
                  <a:solidFill>
                    <a:srgbClr val="000000"/>
                  </a:solidFill>
                </a:rPr>
                <a:t>Autres coûts liés à l'aide à la subsistance apportée aux clients/population cible</a:t>
              </a:r>
            </a:p>
          </p:txBody>
        </p:sp>
      </p:grpSp>
    </p:spTree>
    <p:extLst>
      <p:ext uri="{BB962C8B-B14F-4D97-AF65-F5344CB8AC3E}">
        <p14:creationId xmlns:p14="http://schemas.microsoft.com/office/powerpoint/2010/main" xmlns="" val="2237177499"/>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i="0" dirty="0" smtClean="0">
                <a:solidFill>
                  <a:srgbClr val="000000"/>
                </a:solidFill>
              </a:rPr>
              <a:t>Groupes de coûts et entrées de coûts (2/4)</a:t>
            </a:r>
          </a:p>
        </p:txBody>
      </p:sp>
      <p:grpSp>
        <p:nvGrpSpPr>
          <p:cNvPr id="3" name="Group 2"/>
          <p:cNvGrpSpPr/>
          <p:nvPr/>
        </p:nvGrpSpPr>
        <p:grpSpPr>
          <a:xfrm>
            <a:off x="323534" y="1052736"/>
            <a:ext cx="8496938" cy="1656184"/>
            <a:chOff x="323534" y="1052736"/>
            <a:chExt cx="8496938" cy="1944216"/>
          </a:xfrm>
        </p:grpSpPr>
        <p:sp>
          <p:nvSpPr>
            <p:cNvPr id="4" name="Rectangle 3"/>
            <p:cNvSpPr/>
            <p:nvPr/>
          </p:nvSpPr>
          <p:spPr>
            <a:xfrm>
              <a:off x="323534" y="1052736"/>
              <a:ext cx="1800200" cy="1944216"/>
            </a:xfrm>
            <a:prstGeom prst="rect">
              <a:avLst/>
            </a:prstGeom>
            <a:solidFill>
              <a:srgbClr val="FF5555"/>
            </a:solid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smtClean="0">
                  <a:solidFill>
                    <a:srgbClr val="000000"/>
                  </a:solidFill>
                </a:rPr>
                <a:t>Produits de santé - produits pharmaceutiques (PSPP)</a:t>
              </a:r>
            </a:p>
          </p:txBody>
        </p:sp>
        <p:sp>
          <p:nvSpPr>
            <p:cNvPr id="7" name="Rectangle 6"/>
            <p:cNvSpPr/>
            <p:nvPr/>
          </p:nvSpPr>
          <p:spPr>
            <a:xfrm>
              <a:off x="2123728" y="1052736"/>
              <a:ext cx="6696744" cy="1944216"/>
            </a:xfrm>
            <a:prstGeom prst="rect">
              <a:avLst/>
            </a:prstGeom>
            <a:no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buFont typeface="Arial" pitchFamily="34" charset="0"/>
                <a:buChar char="•"/>
                <a:defRPr/>
              </a:pPr>
              <a:r>
                <a:rPr lang="en-US" sz="1600" b="0" i="0" dirty="0" smtClean="0">
                  <a:solidFill>
                    <a:srgbClr val="000000"/>
                  </a:solidFill>
                </a:rPr>
                <a:t>Médicaments antirétroviraux</a:t>
              </a:r>
            </a:p>
            <a:p>
              <a:pPr marL="177800" indent="-177800">
                <a:buFont typeface="Arial" pitchFamily="34" charset="0"/>
                <a:buChar char="•"/>
                <a:defRPr/>
              </a:pPr>
              <a:r>
                <a:rPr lang="en-US" sz="1600" b="0" i="0" dirty="0" smtClean="0">
                  <a:solidFill>
                    <a:srgbClr val="000000"/>
                  </a:solidFill>
                </a:rPr>
                <a:t>Médicaments antituberculeux</a:t>
              </a:r>
            </a:p>
            <a:p>
              <a:pPr marL="177800" indent="-177800">
                <a:buFont typeface="Arial" pitchFamily="34" charset="0"/>
                <a:buChar char="•"/>
                <a:defRPr/>
              </a:pPr>
              <a:r>
                <a:rPr lang="en-US" sz="1600" b="0" i="0" dirty="0" smtClean="0">
                  <a:solidFill>
                    <a:srgbClr val="000000"/>
                  </a:solidFill>
                </a:rPr>
                <a:t>Médicaments antipaludéens</a:t>
              </a:r>
            </a:p>
            <a:p>
              <a:pPr marL="177800" indent="-177800">
                <a:buFont typeface="Arial" pitchFamily="34" charset="0"/>
                <a:buChar char="•"/>
                <a:defRPr/>
              </a:pPr>
              <a:r>
                <a:rPr lang="en-US" sz="1600" b="0" i="0" dirty="0" smtClean="0">
                  <a:solidFill>
                    <a:srgbClr val="000000"/>
                  </a:solidFill>
                </a:rPr>
                <a:t>Médicaments de substitution aux opiacés</a:t>
              </a:r>
            </a:p>
            <a:p>
              <a:pPr marL="177800" indent="-177800">
                <a:buFont typeface="Arial" pitchFamily="34" charset="0"/>
                <a:buChar char="•"/>
                <a:defRPr/>
              </a:pPr>
              <a:r>
                <a:rPr lang="en-US" sz="1600" b="0" i="0" dirty="0" smtClean="0">
                  <a:solidFill>
                    <a:srgbClr val="000000"/>
                  </a:solidFill>
                </a:rPr>
                <a:t>Médicaments contre les infections opportunistes et les IST</a:t>
              </a:r>
            </a:p>
            <a:p>
              <a:pPr marL="177800" indent="-177800">
                <a:buFont typeface="Arial" pitchFamily="34" charset="0"/>
                <a:buChar char="•"/>
                <a:defRPr/>
              </a:pPr>
              <a:r>
                <a:rPr lang="en-US" sz="1600" b="0" i="0" dirty="0" smtClean="0">
                  <a:solidFill>
                    <a:srgbClr val="000000"/>
                  </a:solidFill>
                </a:rPr>
                <a:t>Subventions du secteur privé pour les CTA (subventionnements)</a:t>
              </a:r>
            </a:p>
            <a:p>
              <a:pPr marL="177800" indent="-177800">
                <a:buFont typeface="Arial" pitchFamily="34" charset="0"/>
                <a:buChar char="•"/>
                <a:defRPr/>
              </a:pPr>
              <a:r>
                <a:rPr lang="en-US" sz="1600" b="0" i="0" dirty="0" smtClean="0">
                  <a:solidFill>
                    <a:srgbClr val="000000"/>
                  </a:solidFill>
                </a:rPr>
                <a:t>Autres médicaments</a:t>
              </a:r>
            </a:p>
          </p:txBody>
        </p:sp>
      </p:grpSp>
      <p:grpSp>
        <p:nvGrpSpPr>
          <p:cNvPr id="5" name="Group 4"/>
          <p:cNvGrpSpPr/>
          <p:nvPr/>
        </p:nvGrpSpPr>
        <p:grpSpPr>
          <a:xfrm>
            <a:off x="323534" y="2780928"/>
            <a:ext cx="8496938" cy="1944216"/>
            <a:chOff x="323534" y="3068960"/>
            <a:chExt cx="8496938" cy="1944216"/>
          </a:xfrm>
        </p:grpSpPr>
        <p:sp>
          <p:nvSpPr>
            <p:cNvPr id="6" name="Rectangle 5"/>
            <p:cNvSpPr/>
            <p:nvPr/>
          </p:nvSpPr>
          <p:spPr>
            <a:xfrm>
              <a:off x="323534" y="3068960"/>
              <a:ext cx="1800200" cy="1944216"/>
            </a:xfrm>
            <a:prstGeom prst="rect">
              <a:avLst/>
            </a:prstGeom>
            <a:solidFill>
              <a:srgbClr val="FF5555"/>
            </a:solid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smtClean="0">
                  <a:solidFill>
                    <a:srgbClr val="000000"/>
                  </a:solidFill>
                </a:rPr>
                <a:t>Produits de santé - produits non pharmaceutiques (PSPNP)</a:t>
              </a:r>
            </a:p>
          </p:txBody>
        </p:sp>
        <p:sp>
          <p:nvSpPr>
            <p:cNvPr id="9" name="Rectangle 8"/>
            <p:cNvSpPr/>
            <p:nvPr/>
          </p:nvSpPr>
          <p:spPr>
            <a:xfrm>
              <a:off x="2123728" y="3068960"/>
              <a:ext cx="6696744" cy="1944216"/>
            </a:xfrm>
            <a:prstGeom prst="rect">
              <a:avLst/>
            </a:prstGeom>
            <a:no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buFont typeface="Arial" pitchFamily="34" charset="0"/>
                <a:buChar char="•"/>
                <a:defRPr/>
              </a:pPr>
              <a:r>
                <a:rPr lang="en-US" sz="1600" b="0" i="0" dirty="0" smtClean="0">
                  <a:solidFill>
                    <a:srgbClr val="000000"/>
                  </a:solidFill>
                </a:rPr>
                <a:t>Moustiquaires imprégnées d'insecticide (MIIL/MII)</a:t>
              </a:r>
            </a:p>
            <a:p>
              <a:pPr marL="177800" indent="-177800">
                <a:buFont typeface="Arial" pitchFamily="34" charset="0"/>
                <a:buChar char="•"/>
                <a:defRPr/>
              </a:pPr>
              <a:r>
                <a:rPr lang="en-US" sz="1600" b="0" i="0" dirty="0" smtClean="0">
                  <a:solidFill>
                    <a:srgbClr val="000000"/>
                  </a:solidFill>
                </a:rPr>
                <a:t>Préservatifs – masculins</a:t>
              </a:r>
            </a:p>
            <a:p>
              <a:pPr marL="177800" indent="-177800">
                <a:buFont typeface="Arial" pitchFamily="34" charset="0"/>
                <a:buChar char="•"/>
                <a:defRPr/>
              </a:pPr>
              <a:r>
                <a:rPr lang="en-US" sz="1600" b="0" i="0" dirty="0" smtClean="0">
                  <a:solidFill>
                    <a:srgbClr val="000000"/>
                  </a:solidFill>
                </a:rPr>
                <a:t>Préservatifs – féminins</a:t>
              </a:r>
            </a:p>
            <a:p>
              <a:pPr marL="177800" indent="-177800">
                <a:buFont typeface="Arial" pitchFamily="34" charset="0"/>
                <a:buChar char="•"/>
                <a:defRPr/>
              </a:pPr>
              <a:r>
                <a:rPr lang="en-US" sz="1600" b="0" i="0" dirty="0" smtClean="0">
                  <a:solidFill>
                    <a:srgbClr val="000000"/>
                  </a:solidFill>
                </a:rPr>
                <a:t>Test de diagnostic rapide</a:t>
              </a:r>
            </a:p>
            <a:p>
              <a:pPr marL="177800" indent="-177800">
                <a:buFont typeface="Arial" pitchFamily="34" charset="0"/>
                <a:buChar char="•"/>
                <a:defRPr/>
              </a:pPr>
              <a:r>
                <a:rPr lang="en-US" sz="1600" b="0" i="0" dirty="0" smtClean="0">
                  <a:solidFill>
                    <a:srgbClr val="000000"/>
                  </a:solidFill>
                </a:rPr>
                <a:t>Insecticides</a:t>
              </a:r>
            </a:p>
            <a:p>
              <a:pPr marL="177800" indent="-177800">
                <a:buFont typeface="Arial" pitchFamily="34" charset="0"/>
                <a:buChar char="•"/>
                <a:defRPr/>
              </a:pPr>
              <a:r>
                <a:rPr lang="en-US" sz="1600" b="0" i="0" dirty="0" smtClean="0">
                  <a:solidFill>
                    <a:srgbClr val="000000"/>
                  </a:solidFill>
                </a:rPr>
                <a:t>Réactifs de laboratoire</a:t>
              </a:r>
            </a:p>
            <a:p>
              <a:pPr marL="177800" indent="-177800">
                <a:buFont typeface="Arial" pitchFamily="34" charset="0"/>
                <a:buChar char="•"/>
                <a:defRPr/>
              </a:pPr>
              <a:r>
                <a:rPr lang="en-US" sz="1600" b="0" i="0" dirty="0" smtClean="0">
                  <a:solidFill>
                    <a:srgbClr val="000000"/>
                  </a:solidFill>
                </a:rPr>
                <a:t>Seringues et aiguilles</a:t>
              </a:r>
            </a:p>
            <a:p>
              <a:pPr marL="177800" indent="-177800">
                <a:buFont typeface="Arial" pitchFamily="34" charset="0"/>
                <a:buChar char="•"/>
                <a:defRPr/>
              </a:pPr>
              <a:r>
                <a:rPr lang="en-US" sz="1600" b="0" i="0" dirty="0" smtClean="0">
                  <a:solidFill>
                    <a:srgbClr val="000000"/>
                  </a:solidFill>
                </a:rPr>
                <a:t>Autres consommables</a:t>
              </a:r>
            </a:p>
          </p:txBody>
        </p:sp>
      </p:grpSp>
      <p:grpSp>
        <p:nvGrpSpPr>
          <p:cNvPr id="8" name="Group 7"/>
          <p:cNvGrpSpPr/>
          <p:nvPr/>
        </p:nvGrpSpPr>
        <p:grpSpPr>
          <a:xfrm>
            <a:off x="323534" y="4797152"/>
            <a:ext cx="8496938" cy="1512168"/>
            <a:chOff x="323534" y="5085184"/>
            <a:chExt cx="8496938" cy="1368152"/>
          </a:xfrm>
        </p:grpSpPr>
        <p:sp>
          <p:nvSpPr>
            <p:cNvPr id="10" name="Rectangle 9"/>
            <p:cNvSpPr/>
            <p:nvPr/>
          </p:nvSpPr>
          <p:spPr>
            <a:xfrm>
              <a:off x="323534" y="5085184"/>
              <a:ext cx="1800200" cy="1368152"/>
            </a:xfrm>
            <a:prstGeom prst="rect">
              <a:avLst/>
            </a:prstGeom>
            <a:solidFill>
              <a:srgbClr val="FF5555"/>
            </a:solid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smtClean="0">
                  <a:solidFill>
                    <a:srgbClr val="000000"/>
                  </a:solidFill>
                </a:rPr>
                <a:t>Produits de santé - équipement (PSE)</a:t>
              </a:r>
            </a:p>
          </p:txBody>
        </p:sp>
        <p:sp>
          <p:nvSpPr>
            <p:cNvPr id="11" name="Rectangle 10"/>
            <p:cNvSpPr/>
            <p:nvPr/>
          </p:nvSpPr>
          <p:spPr>
            <a:xfrm>
              <a:off x="2123728" y="5085184"/>
              <a:ext cx="6696744" cy="1368152"/>
            </a:xfrm>
            <a:prstGeom prst="rect">
              <a:avLst/>
            </a:prstGeom>
            <a:solidFill>
              <a:schemeClr val="bg1"/>
            </a:solid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buFont typeface="Arial" pitchFamily="34" charset="0"/>
                <a:buChar char="•"/>
                <a:defRPr/>
              </a:pPr>
              <a:r>
                <a:rPr lang="en-US" sz="1600" b="0" i="0" dirty="0" smtClean="0">
                  <a:solidFill>
                    <a:srgbClr val="000000"/>
                  </a:solidFill>
                </a:rPr>
                <a:t>Analyseur/accessoire de CD4          </a:t>
              </a:r>
            </a:p>
            <a:p>
              <a:pPr marL="177800" indent="-177800">
                <a:buFont typeface="Arial" pitchFamily="34" charset="0"/>
                <a:buChar char="•"/>
                <a:defRPr/>
              </a:pPr>
              <a:r>
                <a:rPr lang="en-US" sz="1600" b="0" i="0" dirty="0" smtClean="0">
                  <a:solidFill>
                    <a:srgbClr val="000000"/>
                  </a:solidFill>
                </a:rPr>
                <a:t>Analyseur de charge sérovirale/accessoires             </a:t>
              </a:r>
            </a:p>
            <a:p>
              <a:pPr marL="177800" indent="-177800">
                <a:buFont typeface="Arial" pitchFamily="34" charset="0"/>
                <a:buChar char="•"/>
                <a:defRPr/>
              </a:pPr>
              <a:r>
                <a:rPr lang="en-US" sz="1600" b="0" i="0" dirty="0" smtClean="0">
                  <a:solidFill>
                    <a:srgbClr val="000000"/>
                  </a:solidFill>
                </a:rPr>
                <a:t>Microscopes                 </a:t>
              </a:r>
            </a:p>
            <a:p>
              <a:pPr marL="177800" indent="-177800">
                <a:buFont typeface="Arial" pitchFamily="34" charset="0"/>
                <a:buChar char="•"/>
                <a:defRPr/>
              </a:pPr>
              <a:r>
                <a:rPr lang="en-US" sz="1600" b="0" i="0" dirty="0" smtClean="0">
                  <a:solidFill>
                    <a:srgbClr val="000000"/>
                  </a:solidFill>
                </a:rPr>
                <a:t>Équipement de dépistage moléculaire de la tuberculose    </a:t>
              </a:r>
            </a:p>
            <a:p>
              <a:pPr marL="177800" indent="-177800">
                <a:buFont typeface="Arial" pitchFamily="34" charset="0"/>
                <a:buChar char="•"/>
                <a:defRPr/>
              </a:pPr>
              <a:r>
                <a:rPr lang="en-US" sz="1600" b="0" i="0" dirty="0" smtClean="0">
                  <a:solidFill>
                    <a:srgbClr val="000000"/>
                  </a:solidFill>
                </a:rPr>
                <a:t>Coûts de maintenance et des services de l'équipement sanitaire</a:t>
              </a:r>
            </a:p>
            <a:p>
              <a:pPr marL="177800" indent="-177800">
                <a:buFont typeface="Arial" pitchFamily="34" charset="0"/>
                <a:buChar char="•"/>
                <a:defRPr/>
              </a:pPr>
              <a:r>
                <a:rPr lang="en-US" sz="1600" b="0" i="0" dirty="0" smtClean="0">
                  <a:solidFill>
                    <a:srgbClr val="000000"/>
                  </a:solidFill>
                </a:rPr>
                <a:t>Autre équipement sanitaire</a:t>
              </a:r>
            </a:p>
          </p:txBody>
        </p:sp>
      </p:grpSp>
    </p:spTree>
    <p:extLst>
      <p:ext uri="{BB962C8B-B14F-4D97-AF65-F5344CB8AC3E}">
        <p14:creationId xmlns:p14="http://schemas.microsoft.com/office/powerpoint/2010/main" xmlns="" val="2237177499"/>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i="0" dirty="0" smtClean="0">
                <a:solidFill>
                  <a:srgbClr val="000000"/>
                </a:solidFill>
              </a:rPr>
              <a:t>Groupes de coûts et entrées de coûts (3/4)</a:t>
            </a:r>
          </a:p>
        </p:txBody>
      </p:sp>
      <p:grpSp>
        <p:nvGrpSpPr>
          <p:cNvPr id="3" name="Group 2"/>
          <p:cNvGrpSpPr/>
          <p:nvPr/>
        </p:nvGrpSpPr>
        <p:grpSpPr>
          <a:xfrm>
            <a:off x="323534" y="1052736"/>
            <a:ext cx="8712962" cy="1728192"/>
            <a:chOff x="323534" y="1052736"/>
            <a:chExt cx="8496938" cy="1944216"/>
          </a:xfrm>
        </p:grpSpPr>
        <p:sp>
          <p:nvSpPr>
            <p:cNvPr id="4" name="Rectangle 3"/>
            <p:cNvSpPr/>
            <p:nvPr/>
          </p:nvSpPr>
          <p:spPr>
            <a:xfrm>
              <a:off x="323534" y="1052736"/>
              <a:ext cx="1800200" cy="1944216"/>
            </a:xfrm>
            <a:prstGeom prst="rect">
              <a:avLst/>
            </a:prstGeom>
            <a:solidFill>
              <a:srgbClr val="FF5555"/>
            </a:solid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smtClean="0">
                  <a:solidFill>
                    <a:srgbClr val="000000"/>
                  </a:solidFill>
                </a:rPr>
                <a:t>Coûts de gestion des achats et des stocks (GAS)</a:t>
              </a:r>
            </a:p>
          </p:txBody>
        </p:sp>
        <p:sp>
          <p:nvSpPr>
            <p:cNvPr id="7" name="Rectangle 6"/>
            <p:cNvSpPr/>
            <p:nvPr/>
          </p:nvSpPr>
          <p:spPr>
            <a:xfrm>
              <a:off x="2123728" y="1052736"/>
              <a:ext cx="6696744" cy="1944216"/>
            </a:xfrm>
            <a:prstGeom prst="rect">
              <a:avLst/>
            </a:prstGeom>
            <a:no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buFont typeface="Arial" pitchFamily="34" charset="0"/>
                <a:buChar char="•"/>
                <a:defRPr/>
              </a:pPr>
              <a:r>
                <a:rPr lang="en-US" sz="1400" b="0" i="0" dirty="0" smtClean="0">
                  <a:solidFill>
                    <a:srgbClr val="000000"/>
                  </a:solidFill>
                </a:rPr>
                <a:t>Frais d'agent et de gestion</a:t>
              </a:r>
            </a:p>
            <a:p>
              <a:pPr marL="177800" indent="-177800">
                <a:buFont typeface="Arial" pitchFamily="34" charset="0"/>
                <a:buChar char="•"/>
                <a:defRPr/>
              </a:pPr>
              <a:r>
                <a:rPr lang="en-US" sz="1400" b="0" i="0" dirty="0" smtClean="0">
                  <a:solidFill>
                    <a:srgbClr val="000000"/>
                  </a:solidFill>
                </a:rPr>
                <a:t>Coûts de fret et d’assurance (produits de santé)  </a:t>
              </a:r>
            </a:p>
            <a:p>
              <a:pPr marL="177800" indent="-177800">
                <a:buFont typeface="Arial" pitchFamily="34" charset="0"/>
                <a:buChar char="•"/>
                <a:defRPr/>
              </a:pPr>
              <a:r>
                <a:rPr lang="en-US" sz="1400" b="0" i="0" dirty="0" smtClean="0">
                  <a:solidFill>
                    <a:srgbClr val="000000"/>
                  </a:solidFill>
                </a:rPr>
                <a:t>Coûts d'entreposage et de stockage</a:t>
              </a:r>
            </a:p>
            <a:p>
              <a:pPr marL="177800" indent="-177800">
                <a:buFont typeface="Arial" pitchFamily="34" charset="0"/>
                <a:buChar char="•"/>
                <a:defRPr/>
              </a:pPr>
              <a:r>
                <a:rPr lang="en-US" sz="1400" b="0" i="0" dirty="0" smtClean="0">
                  <a:solidFill>
                    <a:srgbClr val="000000"/>
                  </a:solidFill>
                </a:rPr>
                <a:t>Coûts de distribution dans le pays</a:t>
              </a:r>
            </a:p>
            <a:p>
              <a:pPr marL="177800" indent="-177800">
                <a:buFont typeface="Arial" pitchFamily="34" charset="0"/>
                <a:buChar char="•"/>
                <a:defRPr/>
              </a:pPr>
              <a:r>
                <a:rPr lang="en-US" sz="1400" b="0" i="0" dirty="0" smtClean="0">
                  <a:solidFill>
                    <a:srgbClr val="000000"/>
                  </a:solidFill>
                </a:rPr>
                <a:t>Coûts liés à l'assurance de la qualité et au contrôle de la qualité (AQ/CQ)</a:t>
              </a:r>
            </a:p>
            <a:p>
              <a:pPr marL="177800" indent="-177800">
                <a:buFont typeface="Arial" pitchFamily="34" charset="0"/>
                <a:buChar char="•"/>
                <a:defRPr/>
              </a:pPr>
              <a:r>
                <a:rPr lang="en-US" sz="1400" b="0" i="0" dirty="0" smtClean="0">
                  <a:solidFill>
                    <a:srgbClr val="000000"/>
                  </a:solidFill>
                </a:rPr>
                <a:t>Dédouanement lié à la GAS</a:t>
              </a:r>
            </a:p>
            <a:p>
              <a:pPr marL="177800" indent="-177800">
                <a:buFont typeface="Arial" pitchFamily="34" charset="0"/>
                <a:buChar char="•"/>
                <a:defRPr/>
              </a:pPr>
              <a:r>
                <a:rPr lang="en-US" sz="1400" b="0" i="0" dirty="0" smtClean="0">
                  <a:solidFill>
                    <a:srgbClr val="000000"/>
                  </a:solidFill>
                </a:rPr>
                <a:t>Autres coûts liés à la GAS</a:t>
              </a:r>
            </a:p>
          </p:txBody>
        </p:sp>
      </p:grpSp>
      <p:grpSp>
        <p:nvGrpSpPr>
          <p:cNvPr id="5" name="Group 4"/>
          <p:cNvGrpSpPr/>
          <p:nvPr/>
        </p:nvGrpSpPr>
        <p:grpSpPr>
          <a:xfrm>
            <a:off x="323534" y="2828553"/>
            <a:ext cx="8712962" cy="1671042"/>
            <a:chOff x="323534" y="3068960"/>
            <a:chExt cx="8496938" cy="1944216"/>
          </a:xfrm>
        </p:grpSpPr>
        <p:sp>
          <p:nvSpPr>
            <p:cNvPr id="6" name="Rectangle 5"/>
            <p:cNvSpPr/>
            <p:nvPr/>
          </p:nvSpPr>
          <p:spPr>
            <a:xfrm>
              <a:off x="323534" y="3068960"/>
              <a:ext cx="1800200" cy="1944216"/>
            </a:xfrm>
            <a:prstGeom prst="rect">
              <a:avLst/>
            </a:prstGeom>
            <a:solidFill>
              <a:srgbClr val="FF5555"/>
            </a:solid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smtClean="0">
                  <a:solidFill>
                    <a:srgbClr val="000000"/>
                  </a:solidFill>
                </a:rPr>
                <a:t>Infrastructures (INF)</a:t>
              </a:r>
            </a:p>
          </p:txBody>
        </p:sp>
        <p:sp>
          <p:nvSpPr>
            <p:cNvPr id="9" name="Rectangle 8"/>
            <p:cNvSpPr/>
            <p:nvPr/>
          </p:nvSpPr>
          <p:spPr>
            <a:xfrm>
              <a:off x="2123728" y="3068960"/>
              <a:ext cx="6696744" cy="1944216"/>
            </a:xfrm>
            <a:prstGeom prst="rect">
              <a:avLst/>
            </a:prstGeom>
            <a:no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buFont typeface="Arial" pitchFamily="34" charset="0"/>
                <a:buChar char="•"/>
                <a:defRPr/>
              </a:pPr>
              <a:r>
                <a:rPr lang="en-US" sz="1400" b="0" i="0" dirty="0" smtClean="0">
                  <a:solidFill>
                    <a:srgbClr val="000000"/>
                  </a:solidFill>
                </a:rPr>
                <a:t>Les investissements dans les immeubles de bureaux, entrepôts, cliniques et centres de santé </a:t>
              </a:r>
            </a:p>
            <a:p>
              <a:pPr marL="177800" indent="-177800">
                <a:buFont typeface="Arial" pitchFamily="34" charset="0"/>
                <a:buChar char="•"/>
                <a:defRPr/>
              </a:pPr>
              <a:r>
                <a:rPr lang="en-US" sz="1400" b="0" i="0" dirty="0" smtClean="0">
                  <a:solidFill>
                    <a:srgbClr val="000000"/>
                  </a:solidFill>
                </a:rPr>
                <a:t>Fourniture et accessoires de bureau  </a:t>
              </a:r>
            </a:p>
            <a:p>
              <a:pPr marL="177800" indent="-177800">
                <a:buFont typeface="Arial" pitchFamily="34" charset="0"/>
                <a:buChar char="•"/>
                <a:defRPr/>
              </a:pPr>
              <a:r>
                <a:rPr lang="en-US" sz="1400" b="0" i="0" dirty="0" smtClean="0">
                  <a:solidFill>
                    <a:srgbClr val="000000"/>
                  </a:solidFill>
                </a:rPr>
                <a:t>Grande réparations/constructions contribuant à l'amélioration de la durée de vie utile/productivité de l'infrastructure physique ou des biens non mécaniques</a:t>
              </a:r>
            </a:p>
            <a:p>
              <a:pPr marL="177800" indent="-177800">
                <a:buFont typeface="Arial" pitchFamily="34" charset="0"/>
                <a:buChar char="•"/>
                <a:defRPr/>
              </a:pPr>
              <a:r>
                <a:rPr lang="en-US" sz="1400" b="0" i="0" dirty="0" smtClean="0">
                  <a:solidFill>
                    <a:srgbClr val="000000"/>
                  </a:solidFill>
                </a:rPr>
                <a:t>Coûts liés à la maintenance des infrastructures et autres coûts INF</a:t>
              </a:r>
            </a:p>
          </p:txBody>
        </p:sp>
      </p:grpSp>
      <p:grpSp>
        <p:nvGrpSpPr>
          <p:cNvPr id="8" name="Group 7"/>
          <p:cNvGrpSpPr/>
          <p:nvPr/>
        </p:nvGrpSpPr>
        <p:grpSpPr>
          <a:xfrm>
            <a:off x="323534" y="4533503"/>
            <a:ext cx="8712962" cy="1775817"/>
            <a:chOff x="323534" y="5085184"/>
            <a:chExt cx="8496938" cy="1368152"/>
          </a:xfrm>
        </p:grpSpPr>
        <p:sp>
          <p:nvSpPr>
            <p:cNvPr id="10" name="Rectangle 9"/>
            <p:cNvSpPr/>
            <p:nvPr/>
          </p:nvSpPr>
          <p:spPr>
            <a:xfrm>
              <a:off x="323534" y="5085184"/>
              <a:ext cx="1800200" cy="1368152"/>
            </a:xfrm>
            <a:prstGeom prst="rect">
              <a:avLst/>
            </a:prstGeom>
            <a:solidFill>
              <a:srgbClr val="FF5555"/>
            </a:solid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smtClean="0">
                  <a:solidFill>
                    <a:srgbClr val="000000"/>
                  </a:solidFill>
                </a:rPr>
                <a:t>Équipement non sanitaire (ENS)</a:t>
              </a:r>
            </a:p>
          </p:txBody>
        </p:sp>
        <p:sp>
          <p:nvSpPr>
            <p:cNvPr id="11" name="Rectangle 10"/>
            <p:cNvSpPr/>
            <p:nvPr/>
          </p:nvSpPr>
          <p:spPr>
            <a:xfrm>
              <a:off x="2123728" y="5085184"/>
              <a:ext cx="6696744" cy="1368152"/>
            </a:xfrm>
            <a:prstGeom prst="rect">
              <a:avLst/>
            </a:prstGeom>
            <a:solidFill>
              <a:schemeClr val="bg1"/>
            </a:solid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buFont typeface="Arial" pitchFamily="34" charset="0"/>
                <a:buChar char="•"/>
                <a:defRPr/>
              </a:pPr>
              <a:r>
                <a:rPr lang="en-US" sz="1400" b="0" i="0" dirty="0" smtClean="0">
                  <a:solidFill>
                    <a:srgbClr val="000000"/>
                  </a:solidFill>
                </a:rPr>
                <a:t>Équipements non sanitaire tels que les générateurs, les systèmes de purification de l'eau</a:t>
              </a:r>
            </a:p>
            <a:p>
              <a:pPr marL="177800" indent="-177800">
                <a:buFont typeface="Arial" pitchFamily="34" charset="0"/>
                <a:buChar char="•"/>
                <a:defRPr/>
              </a:pPr>
              <a:r>
                <a:rPr lang="en-US" sz="1400" b="0" i="0" dirty="0" smtClean="0">
                  <a:solidFill>
                    <a:srgbClr val="000000"/>
                  </a:solidFill>
                </a:rPr>
                <a:t>Systèmes informatiques et logiciels, création et développement de sites Internet, équipement audiovisuel</a:t>
              </a:r>
            </a:p>
            <a:p>
              <a:pPr marL="177800" indent="-177800">
                <a:buFont typeface="Arial" pitchFamily="34" charset="0"/>
                <a:buChar char="•"/>
                <a:defRPr/>
              </a:pPr>
              <a:r>
                <a:rPr lang="en-US" sz="1400" b="0" i="0" dirty="0" smtClean="0">
                  <a:solidFill>
                    <a:srgbClr val="000000"/>
                  </a:solidFill>
                </a:rPr>
                <a:t>Véhicules, motos, bicyclettes, bateaux</a:t>
              </a:r>
            </a:p>
            <a:p>
              <a:pPr marL="177800" indent="-177800">
                <a:buFont typeface="Arial" pitchFamily="34" charset="0"/>
                <a:buChar char="•"/>
                <a:defRPr/>
              </a:pPr>
              <a:r>
                <a:rPr lang="en-US" sz="1400" b="0" i="0" dirty="0" smtClean="0">
                  <a:solidFill>
                    <a:srgbClr val="000000"/>
                  </a:solidFill>
                </a:rPr>
                <a:t>TI - ordinateurs, matériel informatique</a:t>
              </a:r>
            </a:p>
            <a:p>
              <a:pPr marL="177800" indent="-177800">
                <a:buFont typeface="Arial" pitchFamily="34" charset="0"/>
                <a:buChar char="•"/>
                <a:defRPr/>
              </a:pPr>
              <a:r>
                <a:rPr lang="en-US" sz="1400" b="0" i="0" dirty="0" smtClean="0">
                  <a:solidFill>
                    <a:srgbClr val="000000"/>
                  </a:solidFill>
                </a:rPr>
                <a:t>Autre équipement non sanitaire</a:t>
              </a:r>
            </a:p>
            <a:p>
              <a:pPr marL="177800" indent="-177800">
                <a:buFont typeface="Arial" pitchFamily="34" charset="0"/>
                <a:buChar char="•"/>
                <a:defRPr/>
              </a:pPr>
              <a:r>
                <a:rPr lang="en-US" sz="1400" b="0" i="0" dirty="0" smtClean="0">
                  <a:solidFill>
                    <a:srgbClr val="000000"/>
                  </a:solidFill>
                </a:rPr>
                <a:t>Coûts de maintenance et du service de l'équipement non sanitaire</a:t>
              </a:r>
            </a:p>
          </p:txBody>
        </p:sp>
      </p:grpSp>
    </p:spTree>
    <p:extLst>
      <p:ext uri="{BB962C8B-B14F-4D97-AF65-F5344CB8AC3E}">
        <p14:creationId xmlns:p14="http://schemas.microsoft.com/office/powerpoint/2010/main" xmlns="" val="2252394038"/>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i="0" dirty="0" smtClean="0">
                <a:solidFill>
                  <a:srgbClr val="000000"/>
                </a:solidFill>
              </a:rPr>
              <a:t>Groupes de coûts et entrées de coûts (4/4)</a:t>
            </a:r>
          </a:p>
        </p:txBody>
      </p:sp>
      <p:grpSp>
        <p:nvGrpSpPr>
          <p:cNvPr id="3" name="Group 2"/>
          <p:cNvGrpSpPr/>
          <p:nvPr/>
        </p:nvGrpSpPr>
        <p:grpSpPr>
          <a:xfrm>
            <a:off x="323534" y="1124744"/>
            <a:ext cx="8496938" cy="1368152"/>
            <a:chOff x="323534" y="1052736"/>
            <a:chExt cx="8496938" cy="1944216"/>
          </a:xfrm>
        </p:grpSpPr>
        <p:sp>
          <p:nvSpPr>
            <p:cNvPr id="4" name="Rectangle 3"/>
            <p:cNvSpPr/>
            <p:nvPr/>
          </p:nvSpPr>
          <p:spPr>
            <a:xfrm>
              <a:off x="323534" y="1052736"/>
              <a:ext cx="1800200" cy="1944216"/>
            </a:xfrm>
            <a:prstGeom prst="rect">
              <a:avLst/>
            </a:prstGeom>
            <a:solidFill>
              <a:srgbClr val="FF5555"/>
            </a:solid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smtClean="0">
                  <a:solidFill>
                    <a:srgbClr val="000000"/>
                  </a:solidFill>
                </a:rPr>
                <a:t>Support de communication et publications (SCP)</a:t>
              </a:r>
            </a:p>
          </p:txBody>
        </p:sp>
        <p:sp>
          <p:nvSpPr>
            <p:cNvPr id="7" name="Rectangle 6"/>
            <p:cNvSpPr/>
            <p:nvPr/>
          </p:nvSpPr>
          <p:spPr>
            <a:xfrm>
              <a:off x="2123728" y="1052736"/>
              <a:ext cx="6696744" cy="1944216"/>
            </a:xfrm>
            <a:prstGeom prst="rect">
              <a:avLst/>
            </a:prstGeom>
            <a:no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buFont typeface="Arial" pitchFamily="34" charset="0"/>
                <a:buChar char="•"/>
                <a:defRPr/>
              </a:pPr>
              <a:r>
                <a:rPr lang="en-US" sz="1400" b="0" i="0" dirty="0" smtClean="0">
                  <a:solidFill>
                    <a:srgbClr val="000000"/>
                  </a:solidFill>
                </a:rPr>
                <a:t>Supports imprimés (formulaires, livres, directives, brochure, dépliants)</a:t>
              </a:r>
            </a:p>
            <a:p>
              <a:pPr marL="177800" indent="-177800">
                <a:buFont typeface="Arial" pitchFamily="34" charset="0"/>
                <a:buChar char="•"/>
                <a:defRPr/>
              </a:pPr>
              <a:r>
                <a:rPr lang="en-US" sz="1400" b="0" i="0" dirty="0" smtClean="0">
                  <a:solidFill>
                    <a:srgbClr val="000000"/>
                  </a:solidFill>
                </a:rPr>
                <a:t>Spots et programmes télévisés/radiodiffusés</a:t>
              </a:r>
            </a:p>
            <a:p>
              <a:pPr marL="177800" indent="-177800">
                <a:buFont typeface="Arial" pitchFamily="34" charset="0"/>
                <a:buChar char="•"/>
                <a:defRPr/>
              </a:pPr>
              <a:r>
                <a:rPr lang="en-US" sz="1400" b="0" i="0" dirty="0" smtClean="0">
                  <a:solidFill>
                    <a:srgbClr val="000000"/>
                  </a:solidFill>
                </a:rPr>
                <a:t>Publicité, événements médiatiques, éducation, diffusion, matériel de promotion (par exemple, t-shirts, tasses, épingles) et autres frais liés aux SCP</a:t>
              </a:r>
            </a:p>
          </p:txBody>
        </p:sp>
      </p:grpSp>
      <p:grpSp>
        <p:nvGrpSpPr>
          <p:cNvPr id="5" name="Group 4"/>
          <p:cNvGrpSpPr/>
          <p:nvPr/>
        </p:nvGrpSpPr>
        <p:grpSpPr>
          <a:xfrm>
            <a:off x="323534" y="2636912"/>
            <a:ext cx="8496938" cy="3384376"/>
            <a:chOff x="323534" y="3068960"/>
            <a:chExt cx="8496938" cy="2049309"/>
          </a:xfrm>
        </p:grpSpPr>
        <p:sp>
          <p:nvSpPr>
            <p:cNvPr id="6" name="Rectangle 5"/>
            <p:cNvSpPr/>
            <p:nvPr/>
          </p:nvSpPr>
          <p:spPr>
            <a:xfrm>
              <a:off x="323534" y="3068960"/>
              <a:ext cx="1800200" cy="2049309"/>
            </a:xfrm>
            <a:prstGeom prst="rect">
              <a:avLst/>
            </a:prstGeom>
            <a:solidFill>
              <a:srgbClr val="FF5555"/>
            </a:solid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smtClean="0">
                  <a:solidFill>
                    <a:srgbClr val="000000"/>
                  </a:solidFill>
                </a:rPr>
                <a:t>Coûts liés au programme et à l'administration (PA)</a:t>
              </a:r>
            </a:p>
          </p:txBody>
        </p:sp>
        <p:sp>
          <p:nvSpPr>
            <p:cNvPr id="9" name="Rectangle 8"/>
            <p:cNvSpPr/>
            <p:nvPr/>
          </p:nvSpPr>
          <p:spPr>
            <a:xfrm>
              <a:off x="2123728" y="3068960"/>
              <a:ext cx="6696744" cy="2049309"/>
            </a:xfrm>
            <a:prstGeom prst="rect">
              <a:avLst/>
            </a:prstGeom>
            <a:noFill/>
            <a:ln w="635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buFont typeface="Arial" pitchFamily="34" charset="0"/>
                <a:buChar char="•"/>
                <a:defRPr/>
              </a:pPr>
              <a:r>
                <a:rPr lang="en-US" sz="1400" b="0" i="0" dirty="0" smtClean="0">
                  <a:solidFill>
                    <a:srgbClr val="000000"/>
                  </a:solidFill>
                </a:rPr>
                <a:t>Coûts de formation, à l'exception du voyage, des services professionnels externes et de tout matériel de communication développé et utilisé au cours des formations (par exemple: lieu de formation, frais de rafraîchissements mineurs et raisonnables, papeterie, développement des publications de formation, matériel de formation et autres frais connexes, etc.)</a:t>
              </a:r>
            </a:p>
            <a:p>
              <a:pPr marL="177800" indent="-177800">
                <a:buFont typeface="Arial" pitchFamily="34" charset="0"/>
                <a:buChar char="•"/>
                <a:defRPr/>
              </a:pPr>
              <a:r>
                <a:rPr lang="en-US" sz="1400" b="0" i="0" dirty="0" smtClean="0">
                  <a:solidFill>
                    <a:srgbClr val="000000"/>
                  </a:solidFill>
                </a:rPr>
                <a:t>Coûts liés aux bureaux et frais généraux, y compris les réparations et l'entretien, papeterie, loyer, services publics, coûts de communication, assurance, carburant, sécurité, nettoyage, etc.</a:t>
              </a:r>
            </a:p>
            <a:p>
              <a:pPr marL="177800" indent="-177800">
                <a:buFont typeface="Arial" pitchFamily="34" charset="0"/>
                <a:buChar char="•"/>
                <a:defRPr/>
              </a:pPr>
              <a:r>
                <a:rPr lang="en-US" sz="1400" b="0" i="0" dirty="0" smtClean="0">
                  <a:solidFill>
                    <a:srgbClr val="000000"/>
                  </a:solidFill>
                </a:rPr>
                <a:t>Taxes et droits non récupérables</a:t>
              </a:r>
            </a:p>
            <a:p>
              <a:pPr marL="177800" indent="-177800">
                <a:buFont typeface="Arial" pitchFamily="34" charset="0"/>
                <a:buChar char="•"/>
                <a:defRPr/>
              </a:pPr>
              <a:r>
                <a:rPr lang="en-US" sz="1400" b="0" i="0" dirty="0" smtClean="0">
                  <a:solidFill>
                    <a:srgbClr val="000000"/>
                  </a:solidFill>
                </a:rPr>
                <a:t>Recouvrement des coûts indirects (RCI) - axé sur le pourcentage</a:t>
              </a:r>
            </a:p>
            <a:p>
              <a:pPr marL="177800" indent="-177800">
                <a:buFont typeface="Arial" pitchFamily="34" charset="0"/>
                <a:buChar char="•"/>
                <a:defRPr/>
              </a:pPr>
              <a:r>
                <a:rPr lang="en-US" sz="1400" b="0" i="0" dirty="0" smtClean="0">
                  <a:solidFill>
                    <a:srgbClr val="000000"/>
                  </a:solidFill>
                </a:rPr>
                <a:t>Autres coûts liés au PA (réunions, dépenses non liées au voyage engagées pendant les visites sur le terrain du personnel ou d'autres parties prenantes, toutes les dépenses liées au S&amp;E à l'exception des salaires du personnel et des frais de déplacement et autres frais similaires)</a:t>
              </a:r>
            </a:p>
          </p:txBody>
        </p:sp>
      </p:grpSp>
    </p:spTree>
    <p:extLst>
      <p:ext uri="{BB962C8B-B14F-4D97-AF65-F5344CB8AC3E}">
        <p14:creationId xmlns:p14="http://schemas.microsoft.com/office/powerpoint/2010/main" xmlns="" val="1052166036"/>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nvGraphicFramePr>
        <p:xfrm>
          <a:off x="1493" y="1635"/>
          <a:ext cx="1465" cy="1587"/>
        </p:xfrm>
        <a:graphic>
          <a:graphicData uri="http://schemas.openxmlformats.org/presentationml/2006/ole">
            <p:oleObj spid="_x0000_s5219" name="think-cell Slide" r:id="rId4" imgW="360" imgH="360" progId="">
              <p:embed/>
            </p:oleObj>
          </a:graphicData>
        </a:graphic>
      </p:graphicFrame>
      <p:pic>
        <p:nvPicPr>
          <p:cNvPr id="5150" name="Picture 30" descr="http://espei.com/wp-content/uploads/2013/05/equipmentprotection3.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051720" y="1700808"/>
            <a:ext cx="3888432" cy="3744416"/>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extBox 1"/>
          <p:cNvSpPr txBox="1"/>
          <p:nvPr/>
        </p:nvSpPr>
        <p:spPr>
          <a:xfrm>
            <a:off x="395536" y="476672"/>
            <a:ext cx="6336704" cy="551090"/>
          </a:xfrm>
          <a:prstGeom prst="rect">
            <a:avLst/>
          </a:prstGeom>
          <a:noFill/>
        </p:spPr>
        <p:txBody>
          <a:bodyPr wrap="square" tIns="90000" bIns="90000" rtlCol="0">
            <a:spAutoFit/>
          </a:bodyPr>
          <a:lstStyle/>
          <a:p>
            <a:r>
              <a:rPr lang="en-US" sz="2400" b="1" i="0" dirty="0" smtClean="0">
                <a:solidFill>
                  <a:srgbClr val="000000"/>
                </a:solidFill>
              </a:rPr>
              <a:t>Je vous remercie!</a:t>
            </a:r>
          </a:p>
        </p:txBody>
      </p:sp>
    </p:spTree>
    <p:extLst>
      <p:ext uri="{BB962C8B-B14F-4D97-AF65-F5344CB8AC3E}">
        <p14:creationId xmlns:p14="http://schemas.microsoft.com/office/powerpoint/2010/main" xmlns="" val="4268266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DRAFTSHAPETAG" val="DRAFTSHAPETAG"/>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Yu_no3ayhUq9c8AT.uN8C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saRQX7rRLk.vGejwy5Gdi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mOV6q5PGR0iMWl_vY.u5pQ"/>
</p:tagLst>
</file>

<file path=ppt/theme/theme1.xml><?xml version="1.0" encoding="utf-8"?>
<a:theme xmlns:a="http://schemas.openxmlformats.org/drawingml/2006/main" name="42_blank">
  <a:themeElements>
    <a:clrScheme name="Global Fund  -  07-2011">
      <a:dk1>
        <a:srgbClr val="000000"/>
      </a:dk1>
      <a:lt1>
        <a:srgbClr val="FFFFFF"/>
      </a:lt1>
      <a:dk2>
        <a:srgbClr val="000000"/>
      </a:dk2>
      <a:lt2>
        <a:srgbClr val="004782"/>
      </a:lt2>
      <a:accent1>
        <a:srgbClr val="E2E2E2"/>
      </a:accent1>
      <a:accent2>
        <a:srgbClr val="0066BB"/>
      </a:accent2>
      <a:accent3>
        <a:srgbClr val="3E9AE6"/>
      </a:accent3>
      <a:accent4>
        <a:srgbClr val="95CFFF"/>
      </a:accent4>
      <a:accent5>
        <a:srgbClr val="808080"/>
      </a:accent5>
      <a:accent6>
        <a:srgbClr val="B2B2B2"/>
      </a:accent6>
      <a:hlink>
        <a:srgbClr val="95CFFF"/>
      </a:hlink>
      <a:folHlink>
        <a:srgbClr val="3E9AE6"/>
      </a:folHlink>
    </a:clrScheme>
    <a:fontScheme name="Standard 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hlink"/>
        </a:solidFill>
        <a:ln w="9525">
          <a:solidFill>
            <a:schemeClr val="tx1"/>
          </a:solidFill>
        </a:ln>
      </a:spPr>
      <a:bodyPr rtlCol="0" anchor="ctr"/>
      <a:lstStyle>
        <a:defPPr algn="ctr">
          <a:defRPr sz="12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tIns="90000" bIns="90000" rtlCol="0">
        <a:spAutoFit/>
      </a:bodyPr>
      <a:lstStyle>
        <a:defPPr>
          <a:defRPr sz="1200" b="1" dirty="0" err="1" smtClean="0"/>
        </a:defPPr>
      </a:lstStyle>
    </a:txDef>
  </a:objectDefaults>
  <a:extraClrSchemeLst>
    <a:extraClrScheme>
      <a:clrScheme name="Global Fund  -  07-2011">
        <a:dk1>
          <a:srgbClr val="000000"/>
        </a:dk1>
        <a:lt1>
          <a:srgbClr val="FFFFFF"/>
        </a:lt1>
        <a:dk2>
          <a:srgbClr val="000000"/>
        </a:dk2>
        <a:lt2>
          <a:srgbClr val="004782"/>
        </a:lt2>
        <a:accent1>
          <a:srgbClr val="E2E2E2"/>
        </a:accent1>
        <a:accent2>
          <a:srgbClr val="0066BB"/>
        </a:accent2>
        <a:accent3>
          <a:srgbClr val="3E9AE6"/>
        </a:accent3>
        <a:accent4>
          <a:srgbClr val="95CFFF"/>
        </a:accent4>
        <a:accent5>
          <a:srgbClr val="808080"/>
        </a:accent5>
        <a:accent6>
          <a:srgbClr val="B2B2B2"/>
        </a:accent6>
        <a:hlink>
          <a:srgbClr val="95CFFF"/>
        </a:hlink>
        <a:folHlink>
          <a:srgbClr val="3E9A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blank">
  <a:themeElements>
    <a:clrScheme name="Global Fund  -  07-2011">
      <a:dk1>
        <a:srgbClr val="000000"/>
      </a:dk1>
      <a:lt1>
        <a:srgbClr val="FFFFFF"/>
      </a:lt1>
      <a:dk2>
        <a:srgbClr val="000000"/>
      </a:dk2>
      <a:lt2>
        <a:srgbClr val="004782"/>
      </a:lt2>
      <a:accent1>
        <a:srgbClr val="E2E2E2"/>
      </a:accent1>
      <a:accent2>
        <a:srgbClr val="0066BB"/>
      </a:accent2>
      <a:accent3>
        <a:srgbClr val="3E9AE6"/>
      </a:accent3>
      <a:accent4>
        <a:srgbClr val="95CFFF"/>
      </a:accent4>
      <a:accent5>
        <a:srgbClr val="808080"/>
      </a:accent5>
      <a:accent6>
        <a:srgbClr val="B2B2B2"/>
      </a:accent6>
      <a:hlink>
        <a:srgbClr val="95CFFF"/>
      </a:hlink>
      <a:folHlink>
        <a:srgbClr val="3E9AE6"/>
      </a:folHlink>
    </a:clrScheme>
    <a:fontScheme name="Standard 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hlink"/>
        </a:solidFill>
        <a:ln w="9525">
          <a:solidFill>
            <a:schemeClr val="tx1"/>
          </a:solidFill>
        </a:ln>
      </a:spPr>
      <a:bodyPr rtlCol="0" anchor="ctr"/>
      <a:lstStyle>
        <a:defPPr algn="ctr">
          <a:defRPr sz="12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tIns="90000" bIns="90000" rtlCol="0">
        <a:spAutoFit/>
      </a:bodyPr>
      <a:lstStyle>
        <a:defPPr>
          <a:defRPr sz="1200" b="1" dirty="0" err="1" smtClean="0"/>
        </a:defPPr>
      </a:lstStyle>
    </a:txDef>
  </a:objectDefaults>
  <a:extraClrSchemeLst>
    <a:extraClrScheme>
      <a:clrScheme name="Global Fund  -  07-2011">
        <a:dk1>
          <a:srgbClr val="000000"/>
        </a:dk1>
        <a:lt1>
          <a:srgbClr val="FFFFFF"/>
        </a:lt1>
        <a:dk2>
          <a:srgbClr val="000000"/>
        </a:dk2>
        <a:lt2>
          <a:srgbClr val="004782"/>
        </a:lt2>
        <a:accent1>
          <a:srgbClr val="E2E2E2"/>
        </a:accent1>
        <a:accent2>
          <a:srgbClr val="0066BB"/>
        </a:accent2>
        <a:accent3>
          <a:srgbClr val="3E9AE6"/>
        </a:accent3>
        <a:accent4>
          <a:srgbClr val="95CFFF"/>
        </a:accent4>
        <a:accent5>
          <a:srgbClr val="808080"/>
        </a:accent5>
        <a:accent6>
          <a:srgbClr val="B2B2B2"/>
        </a:accent6>
        <a:hlink>
          <a:srgbClr val="95CFFF"/>
        </a:hlink>
        <a:folHlink>
          <a:srgbClr val="3E9AE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3_blank">
  <a:themeElements>
    <a:clrScheme name="Global Fund  -  07-2011">
      <a:dk1>
        <a:srgbClr val="000000"/>
      </a:dk1>
      <a:lt1>
        <a:srgbClr val="FFFFFF"/>
      </a:lt1>
      <a:dk2>
        <a:srgbClr val="000000"/>
      </a:dk2>
      <a:lt2>
        <a:srgbClr val="004782"/>
      </a:lt2>
      <a:accent1>
        <a:srgbClr val="E2E2E2"/>
      </a:accent1>
      <a:accent2>
        <a:srgbClr val="0066BB"/>
      </a:accent2>
      <a:accent3>
        <a:srgbClr val="3E9AE6"/>
      </a:accent3>
      <a:accent4>
        <a:srgbClr val="95CFFF"/>
      </a:accent4>
      <a:accent5>
        <a:srgbClr val="808080"/>
      </a:accent5>
      <a:accent6>
        <a:srgbClr val="B2B2B2"/>
      </a:accent6>
      <a:hlink>
        <a:srgbClr val="95CFFF"/>
      </a:hlink>
      <a:folHlink>
        <a:srgbClr val="3E9AE6"/>
      </a:folHlink>
    </a:clrScheme>
    <a:fontScheme name="Standard 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hlink"/>
        </a:solidFill>
        <a:ln w="9525">
          <a:solidFill>
            <a:schemeClr val="tx1"/>
          </a:solidFill>
        </a:ln>
      </a:spPr>
      <a:bodyPr rtlCol="0" anchor="ctr"/>
      <a:lstStyle>
        <a:defPPr algn="ctr">
          <a:defRPr sz="12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tIns="90000" bIns="90000" rtlCol="0">
        <a:spAutoFit/>
      </a:bodyPr>
      <a:lstStyle>
        <a:defPPr>
          <a:defRPr sz="1200" b="1" dirty="0" err="1" smtClean="0"/>
        </a:defPPr>
      </a:lstStyle>
    </a:txDef>
  </a:objectDefaults>
  <a:extraClrSchemeLst>
    <a:extraClrScheme>
      <a:clrScheme name="Global Fund  -  07-2011">
        <a:dk1>
          <a:srgbClr val="000000"/>
        </a:dk1>
        <a:lt1>
          <a:srgbClr val="FFFFFF"/>
        </a:lt1>
        <a:dk2>
          <a:srgbClr val="000000"/>
        </a:dk2>
        <a:lt2>
          <a:srgbClr val="004782"/>
        </a:lt2>
        <a:accent1>
          <a:srgbClr val="E2E2E2"/>
        </a:accent1>
        <a:accent2>
          <a:srgbClr val="0066BB"/>
        </a:accent2>
        <a:accent3>
          <a:srgbClr val="3E9AE6"/>
        </a:accent3>
        <a:accent4>
          <a:srgbClr val="95CFFF"/>
        </a:accent4>
        <a:accent5>
          <a:srgbClr val="808080"/>
        </a:accent5>
        <a:accent6>
          <a:srgbClr val="B2B2B2"/>
        </a:accent6>
        <a:hlink>
          <a:srgbClr val="95CFFF"/>
        </a:hlink>
        <a:folHlink>
          <a:srgbClr val="3E9AE6"/>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blank">
  <a:themeElements>
    <a:clrScheme name="Global Fund  -  07-2011">
      <a:dk1>
        <a:srgbClr val="000000"/>
      </a:dk1>
      <a:lt1>
        <a:srgbClr val="FFFFFF"/>
      </a:lt1>
      <a:dk2>
        <a:srgbClr val="000000"/>
      </a:dk2>
      <a:lt2>
        <a:srgbClr val="004782"/>
      </a:lt2>
      <a:accent1>
        <a:srgbClr val="E2E2E2"/>
      </a:accent1>
      <a:accent2>
        <a:srgbClr val="0066BB"/>
      </a:accent2>
      <a:accent3>
        <a:srgbClr val="3E9AE6"/>
      </a:accent3>
      <a:accent4>
        <a:srgbClr val="95CFFF"/>
      </a:accent4>
      <a:accent5>
        <a:srgbClr val="808080"/>
      </a:accent5>
      <a:accent6>
        <a:srgbClr val="B2B2B2"/>
      </a:accent6>
      <a:hlink>
        <a:srgbClr val="95CFFF"/>
      </a:hlink>
      <a:folHlink>
        <a:srgbClr val="3E9AE6"/>
      </a:folHlink>
    </a:clrScheme>
    <a:fontScheme name="Standard 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hlink"/>
        </a:solidFill>
        <a:ln w="9525">
          <a:solidFill>
            <a:schemeClr val="tx1"/>
          </a:solidFill>
        </a:ln>
      </a:spPr>
      <a:bodyPr rtlCol="0" anchor="ctr"/>
      <a:lstStyle>
        <a:defPPr algn="ctr">
          <a:defRPr sz="12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tIns="90000" bIns="90000" rtlCol="0">
        <a:spAutoFit/>
      </a:bodyPr>
      <a:lstStyle>
        <a:defPPr>
          <a:defRPr sz="1200" b="1" dirty="0" err="1" smtClean="0"/>
        </a:defPPr>
      </a:lstStyle>
    </a:txDef>
  </a:objectDefaults>
  <a:extraClrSchemeLst>
    <a:extraClrScheme>
      <a:clrScheme name="Global Fund  -  07-2011">
        <a:dk1>
          <a:srgbClr val="000000"/>
        </a:dk1>
        <a:lt1>
          <a:srgbClr val="FFFFFF"/>
        </a:lt1>
        <a:dk2>
          <a:srgbClr val="000000"/>
        </a:dk2>
        <a:lt2>
          <a:srgbClr val="004782"/>
        </a:lt2>
        <a:accent1>
          <a:srgbClr val="E2E2E2"/>
        </a:accent1>
        <a:accent2>
          <a:srgbClr val="0066BB"/>
        </a:accent2>
        <a:accent3>
          <a:srgbClr val="3E9AE6"/>
        </a:accent3>
        <a:accent4>
          <a:srgbClr val="95CFFF"/>
        </a:accent4>
        <a:accent5>
          <a:srgbClr val="808080"/>
        </a:accent5>
        <a:accent6>
          <a:srgbClr val="B2B2B2"/>
        </a:accent6>
        <a:hlink>
          <a:srgbClr val="95CFFF"/>
        </a:hlink>
        <a:folHlink>
          <a:srgbClr val="3E9AE6"/>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755F603C71A7040AA733E89FDAEABDE" ma:contentTypeVersion="0" ma:contentTypeDescription="Create a new document." ma:contentTypeScope="" ma:versionID="92eecaef39e812cfb3b7cd47cc032b94">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0F1AB53-B0F4-4FBD-B124-54A8641ECA99}">
  <ds:schemaRefs>
    <ds:schemaRef ds:uri="http://purl.org/dc/elements/1.1/"/>
    <ds:schemaRef ds:uri="http://www.w3.org/XML/1998/namespace"/>
    <ds:schemaRef ds:uri="http://schemas.openxmlformats.org/package/2006/metadata/core-properties"/>
    <ds:schemaRef ds:uri="http://schemas.microsoft.com/office/2006/documentManagement/types"/>
    <ds:schemaRef ds:uri="http://purl.org/dc/term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D5708239-83D5-4BD9-AAC2-8CAEC02B18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24FC58AA-3156-4B4B-8651-446258FFA7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11291</TotalTime>
  <Words>4483</Words>
  <Application>Microsoft Office PowerPoint</Application>
  <PresentationFormat>Affichage à l'écran (4:3)</PresentationFormat>
  <Paragraphs>585</Paragraphs>
  <Slides>35</Slides>
  <Notes>26</Notes>
  <HiddenSlides>0</HiddenSlides>
  <MMClips>0</MMClips>
  <ScaleCrop>false</ScaleCrop>
  <HeadingPairs>
    <vt:vector size="6" baseType="variant">
      <vt:variant>
        <vt:lpstr>Thème</vt:lpstr>
      </vt:variant>
      <vt:variant>
        <vt:i4>4</vt:i4>
      </vt:variant>
      <vt:variant>
        <vt:lpstr>Serveurs OLE incorporés</vt:lpstr>
      </vt:variant>
      <vt:variant>
        <vt:i4>1</vt:i4>
      </vt:variant>
      <vt:variant>
        <vt:lpstr>Titres des diapositives</vt:lpstr>
      </vt:variant>
      <vt:variant>
        <vt:i4>35</vt:i4>
      </vt:variant>
    </vt:vector>
  </HeadingPairs>
  <TitlesOfParts>
    <vt:vector size="40" baseType="lpstr">
      <vt:lpstr>42_blank</vt:lpstr>
      <vt:lpstr>blank</vt:lpstr>
      <vt:lpstr>43_blank</vt:lpstr>
      <vt:lpstr>1_blank</vt:lpstr>
      <vt:lpstr>think-cell Slide</vt:lpstr>
      <vt:lpstr>Principes clés de la budgétisation dans le cadre du nouveau modèle de financement</vt:lpstr>
      <vt:lpstr>Contenu</vt:lpstr>
      <vt:lpstr>Introduction au document-type modulaire</vt:lpstr>
      <vt:lpstr>Avantages de l'approche modulaire</vt:lpstr>
      <vt:lpstr>Approche et structure modulaire du document-type modulaire</vt:lpstr>
      <vt:lpstr>Flux d'informations dans le document-type modulaire (1/2)</vt:lpstr>
      <vt:lpstr>Flux d'informations dans le document-type modulaire (2/2)</vt:lpstr>
      <vt:lpstr>Aperçu des modules des trois maladies</vt:lpstr>
      <vt:lpstr>Modules et interventions liés au paludisme</vt:lpstr>
      <vt:lpstr>Modules et interventions liés à la tuberculose</vt:lpstr>
      <vt:lpstr>Modules et interventions liés au VIH (1/2)</vt:lpstr>
      <vt:lpstr>Modules et interventions liés au VIH (2/2)</vt:lpstr>
      <vt:lpstr>Modules et interventions liés au RSS</vt:lpstr>
      <vt:lpstr>Considérations clés pour les ICN lors du remplissage du document-type modulaire (1/2)</vt:lpstr>
      <vt:lpstr>Considérations clés pour les ICN lors du remplissage du document-type modulaire (2/2)</vt:lpstr>
      <vt:lpstr>Contenu</vt:lpstr>
      <vt:lpstr>Budgétisation à l'étape de la note conceptuelle -   Principes clés</vt:lpstr>
      <vt:lpstr>Le budget du module</vt:lpstr>
      <vt:lpstr>Le budget de haut niveau / hypothèses de coût dans le document-type modulaire</vt:lpstr>
      <vt:lpstr>Les interventions doivent être soutenues par des hypothèses de coûts de haut niveau</vt:lpstr>
      <vt:lpstr>Considérations clés pour les ICN concernant la budgétisation dans la note conceptuelle (1/2)</vt:lpstr>
      <vt:lpstr>Considérations clés pour les ICN concernant la budgétisation dans la note conceptuelle (2/2)</vt:lpstr>
      <vt:lpstr>Exemple</vt:lpstr>
      <vt:lpstr>Contenu</vt:lpstr>
      <vt:lpstr>Principes généraux</vt:lpstr>
      <vt:lpstr>Aspects du budget détaillé</vt:lpstr>
      <vt:lpstr>Structure du budget détaillé</vt:lpstr>
      <vt:lpstr>Le modèle de budget détaillé</vt:lpstr>
      <vt:lpstr> Orientations budgétaires clés (1/2)</vt:lpstr>
      <vt:lpstr> Orientations budgétaires clés (2/2)</vt:lpstr>
      <vt:lpstr>         </vt:lpstr>
      <vt:lpstr>Groupes de coûts et entrées de coûts (2/4)</vt:lpstr>
      <vt:lpstr>Groupes de coûts et entrées de coûts (3/4)</vt:lpstr>
      <vt:lpstr>Groupes de coûts et entrées de coûts (4/4)</vt:lpstr>
      <vt:lpstr>Diapositive 35</vt:lpstr>
    </vt:vector>
  </TitlesOfParts>
  <Company>The Global Fund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Patricia Lubwama</dc:creator>
  <cp:lastModifiedBy>Alex</cp:lastModifiedBy>
  <cp:revision>118</cp:revision>
  <cp:lastPrinted>2014-03-19T15:20:04Z</cp:lastPrinted>
  <dcterms:created xsi:type="dcterms:W3CDTF">2014-03-12T08:27:30Z</dcterms:created>
  <dcterms:modified xsi:type="dcterms:W3CDTF">2014-05-15T14:17:43Z</dcterms:modified>
</cp:coreProperties>
</file>