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7.xml" ContentType="application/vnd.openxmlformats-officedocument.presentationml.notesSlide+xml"/>
  <Override PartName="/ppt/diagrams/layout1.xml" ContentType="application/vnd.openxmlformats-officedocument.drawingml.diagram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98.xml" ContentType="application/vnd.openxmlformats-officedocument.presentationml.slideLayout+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tags/tag5.xml" ContentType="application/vnd.openxmlformats-officedocument.presentationml.tags+xml"/>
  <Override PartName="/ppt/slideLayouts/slideLayout107.xml" ContentType="application/vnd.openxmlformats-officedocument.presentationml.slideLayout+xml"/>
  <Default Extension="emf" ContentType="image/x-emf"/>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theme/theme15.xml" ContentType="application/vnd.openxmlformats-officedocument.theme+xml"/>
  <Override PartName="/ppt/notesSlides/notesSlide8.xml" ContentType="application/vnd.openxmlformats-officedocument.presentationml.notesSlide+xml"/>
  <Override PartName="/ppt/slideLayouts/slideLayout99.xml" ContentType="application/vnd.openxmlformats-officedocument.presentationml.slideLayout+xml"/>
  <Override PartName="/ppt/tags/tag13.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tags/tag6.xml" ContentType="application/vnd.openxmlformats-officedocument.presentationml.tags+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tags/tag2.xml" ContentType="application/vnd.openxmlformats-officedocument.presentationml.tags+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tags/tag18.xml" ContentType="application/vnd.openxmlformats-officedocument.presentationml.tags+xml"/>
  <Override PartName="/ppt/theme/theme16.xml" ContentType="application/vnd.openxmlformats-officedocument.them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tags/tag14.xml" ContentType="application/vnd.openxmlformats-officedocument.presentationml.tags+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tags/tag7.xml" ContentType="application/vnd.openxmlformats-officedocument.presentationml.tags+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tags/tag3.xml" ContentType="application/vnd.openxmlformats-officedocument.presentationml.tags+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tags/tag19.xml" ContentType="application/vnd.openxmlformats-officedocument.presentationml.tags+xml"/>
  <Override PartName="/ppt/slideLayouts/slideLayout141.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tags/tag15.xml" ContentType="application/vnd.openxmlformats-officedocument.presentationml.tags+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139.xml" ContentType="application/vnd.openxmlformats-officedocument.presentationml.slideLayout+xml"/>
  <Override PartName="/ppt/diagrams/data1.xml" ContentType="application/vnd.openxmlformats-officedocument.drawingml.diagramData+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notesSlides/notesSlide12.xml" ContentType="application/vnd.openxmlformats-officedocument.presentationml.notesSlide+xml"/>
  <Override PartName="/ppt/tags/tag12.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ags/tag9.xml" ContentType="application/vnd.openxmlformats-officedocument.presentationml.tags+xml"/>
  <Default Extension="bin" ContentType="application/vnd.openxmlformats-officedocument.oleObject"/>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50.xml" ContentType="application/vnd.openxmlformats-officedocument.presentationml.slideLayout+xml"/>
  <Override PartName="/ppt/tags/tag17.xml" ContentType="application/vnd.openxmlformats-officedocument.presentationml.tags+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1" r:id="rId6"/>
    <p:sldMasterId id="2147483677" r:id="rId7"/>
    <p:sldMasterId id="2147483683" r:id="rId8"/>
    <p:sldMasterId id="2147483695" r:id="rId9"/>
    <p:sldMasterId id="2147483706" r:id="rId10"/>
    <p:sldMasterId id="2147483716" r:id="rId11"/>
    <p:sldMasterId id="2147483726" r:id="rId12"/>
    <p:sldMasterId id="2147483743" r:id="rId13"/>
    <p:sldMasterId id="2147483756" r:id="rId14"/>
    <p:sldMasterId id="2147483766" r:id="rId15"/>
    <p:sldMasterId id="2147483778" r:id="rId16"/>
    <p:sldMasterId id="2147483785" r:id="rId17"/>
    <p:sldMasterId id="2147483795" r:id="rId18"/>
    <p:sldMasterId id="2147483804" r:id="rId19"/>
  </p:sldMasterIdLst>
  <p:notesMasterIdLst>
    <p:notesMasterId r:id="rId50"/>
  </p:notesMasterIdLst>
  <p:sldIdLst>
    <p:sldId id="290" r:id="rId20"/>
    <p:sldId id="291" r:id="rId21"/>
    <p:sldId id="264" r:id="rId22"/>
    <p:sldId id="257" r:id="rId23"/>
    <p:sldId id="259" r:id="rId24"/>
    <p:sldId id="258" r:id="rId25"/>
    <p:sldId id="260" r:id="rId26"/>
    <p:sldId id="261" r:id="rId27"/>
    <p:sldId id="262" r:id="rId28"/>
    <p:sldId id="263" r:id="rId29"/>
    <p:sldId id="265" r:id="rId30"/>
    <p:sldId id="267" r:id="rId31"/>
    <p:sldId id="268" r:id="rId32"/>
    <p:sldId id="269" r:id="rId33"/>
    <p:sldId id="270" r:id="rId34"/>
    <p:sldId id="276" r:id="rId35"/>
    <p:sldId id="272" r:id="rId36"/>
    <p:sldId id="273" r:id="rId37"/>
    <p:sldId id="274" r:id="rId38"/>
    <p:sldId id="292" r:id="rId39"/>
    <p:sldId id="293" r:id="rId40"/>
    <p:sldId id="266" r:id="rId41"/>
    <p:sldId id="282" r:id="rId42"/>
    <p:sldId id="283" r:id="rId43"/>
    <p:sldId id="284" r:id="rId44"/>
    <p:sldId id="285" r:id="rId45"/>
    <p:sldId id="286" r:id="rId46"/>
    <p:sldId id="278" r:id="rId47"/>
    <p:sldId id="280" r:id="rId48"/>
    <p:sldId id="28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32" autoAdjust="0"/>
  </p:normalViewPr>
  <p:slideViewPr>
    <p:cSldViewPr>
      <p:cViewPr varScale="1">
        <p:scale>
          <a:sx n="33" d="100"/>
          <a:sy n="33" d="100"/>
        </p:scale>
        <p:origin x="-1099"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7.xml"/><Relationship Id="rId39"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1.xml"/><Relationship Id="rId29" Type="http://schemas.openxmlformats.org/officeDocument/2006/relationships/slide" Target="slides/slide10.xml"/><Relationship Id="rId41" Type="http://schemas.openxmlformats.org/officeDocument/2006/relationships/slide" Target="slides/slide2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8" Type="http://schemas.openxmlformats.org/officeDocument/2006/relationships/slideMaster" Target="slideMasters/slideMaster5.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cquades\Desktop\Copy%20of%20investment%20choi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fr-FR"/>
  <c:chart>
    <c:plotArea>
      <c:layout/>
      <c:barChart>
        <c:barDir val="col"/>
        <c:grouping val="clustered"/>
        <c:ser>
          <c:idx val="0"/>
          <c:order val="0"/>
          <c:tx>
            <c:strRef>
              <c:f>Sheet1!$A$2</c:f>
              <c:strCache>
                <c:ptCount val="1"/>
              </c:strCache>
            </c:strRef>
          </c:tx>
          <c:spPr>
            <a:solidFill>
              <a:srgbClr val="6FB433"/>
            </a:solidFill>
          </c:spPr>
          <c:dPt>
            <c:idx val="0"/>
            <c:spPr>
              <a:solidFill>
                <a:srgbClr val="6FB433"/>
              </a:solidFill>
            </c:spPr>
          </c:dPt>
          <c:cat>
            <c:numRef>
              <c:f>Sheet1!$B$1:$K$1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Sheet1!$B$2:$K$2</c:f>
              <c:numCache>
                <c:formatCode>#,##0</c:formatCode>
                <c:ptCount val="10"/>
                <c:pt idx="0">
                  <c:v>2448040</c:v>
                </c:pt>
                <c:pt idx="1">
                  <c:v>2411571</c:v>
                </c:pt>
                <c:pt idx="2">
                  <c:v>2489691</c:v>
                </c:pt>
                <c:pt idx="3">
                  <c:v>2477789</c:v>
                </c:pt>
                <c:pt idx="4">
                  <c:v>2488222</c:v>
                </c:pt>
                <c:pt idx="5">
                  <c:v>2524284</c:v>
                </c:pt>
                <c:pt idx="6">
                  <c:v>2521815</c:v>
                </c:pt>
                <c:pt idx="7">
                  <c:v>2520960</c:v>
                </c:pt>
                <c:pt idx="8">
                  <c:v>2515954</c:v>
                </c:pt>
                <c:pt idx="9">
                  <c:v>2513436</c:v>
                </c:pt>
              </c:numCache>
            </c:numRef>
          </c:val>
        </c:ser>
        <c:ser>
          <c:idx val="1"/>
          <c:order val="1"/>
          <c:tx>
            <c:strRef>
              <c:f>Sheet1!$A$3</c:f>
              <c:strCache>
                <c:ptCount val="1"/>
              </c:strCache>
            </c:strRef>
          </c:tx>
          <c:spPr>
            <a:solidFill>
              <a:srgbClr val="FF0000"/>
            </a:solidFill>
          </c:spPr>
          <c:cat>
            <c:numRef>
              <c:f>Sheet1!$B$1:$K$1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Sheet1!$B$3:$K$3</c:f>
              <c:numCache>
                <c:formatCode>#,##0</c:formatCode>
                <c:ptCount val="10"/>
                <c:pt idx="0">
                  <c:v>2417411</c:v>
                </c:pt>
                <c:pt idx="1">
                  <c:v>1887473</c:v>
                </c:pt>
                <c:pt idx="2">
                  <c:v>1564222</c:v>
                </c:pt>
                <c:pt idx="3">
                  <c:v>1256208</c:v>
                </c:pt>
                <c:pt idx="4">
                  <c:v>1006398</c:v>
                </c:pt>
                <c:pt idx="5">
                  <c:v>966232</c:v>
                </c:pt>
                <c:pt idx="6">
                  <c:v>931493</c:v>
                </c:pt>
                <c:pt idx="7">
                  <c:v>909562</c:v>
                </c:pt>
                <c:pt idx="8">
                  <c:v>888654</c:v>
                </c:pt>
                <c:pt idx="9">
                  <c:v>866415</c:v>
                </c:pt>
              </c:numCache>
            </c:numRef>
          </c:val>
        </c:ser>
        <c:dLbls/>
        <c:gapWidth val="30"/>
        <c:axId val="87071744"/>
        <c:axId val="87069824"/>
      </c:barChart>
      <c:lineChart>
        <c:grouping val="standard"/>
        <c:ser>
          <c:idx val="2"/>
          <c:order val="2"/>
          <c:tx>
            <c:strRef>
              <c:f>Sheet1!$A$4</c:f>
              <c:strCache>
                <c:ptCount val="1"/>
              </c:strCache>
            </c:strRef>
          </c:tx>
          <c:spPr>
            <a:ln w="76200">
              <a:solidFill>
                <a:srgbClr val="6FB433"/>
              </a:solidFill>
            </a:ln>
          </c:spPr>
          <c:marker>
            <c:symbol val="none"/>
          </c:marker>
          <c:cat>
            <c:numRef>
              <c:f>Sheet1!$B$1:$K$1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Sheet1!$B$4:$K$4</c:f>
              <c:numCache>
                <c:formatCode>General</c:formatCode>
                <c:ptCount val="10"/>
                <c:pt idx="0">
                  <c:v>16.8</c:v>
                </c:pt>
                <c:pt idx="1">
                  <c:v>16.8</c:v>
                </c:pt>
                <c:pt idx="2">
                  <c:v>16.8</c:v>
                </c:pt>
                <c:pt idx="3">
                  <c:v>16.8</c:v>
                </c:pt>
                <c:pt idx="4">
                  <c:v>16.8</c:v>
                </c:pt>
                <c:pt idx="5">
                  <c:v>16.8</c:v>
                </c:pt>
                <c:pt idx="6">
                  <c:v>16.8</c:v>
                </c:pt>
                <c:pt idx="7">
                  <c:v>16.8</c:v>
                </c:pt>
                <c:pt idx="8">
                  <c:v>16.8</c:v>
                </c:pt>
                <c:pt idx="9">
                  <c:v>16.8</c:v>
                </c:pt>
              </c:numCache>
            </c:numRef>
          </c:val>
        </c:ser>
        <c:ser>
          <c:idx val="3"/>
          <c:order val="3"/>
          <c:tx>
            <c:strRef>
              <c:f>Sheet1!$A$5</c:f>
              <c:strCache>
                <c:ptCount val="1"/>
              </c:strCache>
            </c:strRef>
          </c:tx>
          <c:spPr>
            <a:ln w="76200">
              <a:noFill/>
            </a:ln>
          </c:spPr>
          <c:marker>
            <c:symbol val="none"/>
          </c:marker>
          <c:cat>
            <c:numRef>
              <c:f>Sheet1!$B$1:$K$1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Sheet1!$B$5:$K$5</c:f>
              <c:numCache>
                <c:formatCode>General</c:formatCode>
                <c:ptCount val="10"/>
                <c:pt idx="0">
                  <c:v>16.8</c:v>
                </c:pt>
                <c:pt idx="1">
                  <c:v>18.39</c:v>
                </c:pt>
                <c:pt idx="2">
                  <c:v>19.979999999999993</c:v>
                </c:pt>
                <c:pt idx="3">
                  <c:v>21.459999999999994</c:v>
                </c:pt>
                <c:pt idx="4">
                  <c:v>22.04</c:v>
                </c:pt>
                <c:pt idx="5">
                  <c:v>21.77</c:v>
                </c:pt>
                <c:pt idx="6">
                  <c:v>21.650000000000006</c:v>
                </c:pt>
                <c:pt idx="7">
                  <c:v>21.24</c:v>
                </c:pt>
                <c:pt idx="8">
                  <c:v>20.59</c:v>
                </c:pt>
                <c:pt idx="9">
                  <c:v>19.77</c:v>
                </c:pt>
              </c:numCache>
            </c:numRef>
          </c:val>
        </c:ser>
        <c:dLbls/>
        <c:marker val="1"/>
        <c:axId val="87054208"/>
        <c:axId val="87055744"/>
      </c:lineChart>
      <c:catAx>
        <c:axId val="87054208"/>
        <c:scaling>
          <c:orientation val="minMax"/>
        </c:scaling>
        <c:axPos val="b"/>
        <c:numFmt formatCode="General" sourceLinked="1"/>
        <c:tickLblPos val="nextTo"/>
        <c:txPr>
          <a:bodyPr/>
          <a:lstStyle/>
          <a:p>
            <a:pPr>
              <a:defRPr lang="en-GB" sz="1600">
                <a:latin typeface="Arial" pitchFamily="34" charset="0"/>
                <a:cs typeface="Arial" pitchFamily="34" charset="0"/>
              </a:defRPr>
            </a:pPr>
            <a:endParaRPr lang="fr-FR"/>
          </a:p>
        </c:txPr>
        <c:crossAx val="87055744"/>
        <c:crossesAt val="0"/>
        <c:auto val="1"/>
        <c:lblAlgn val="ctr"/>
        <c:lblOffset val="100"/>
      </c:catAx>
      <c:valAx>
        <c:axId val="87055744"/>
        <c:scaling>
          <c:orientation val="minMax"/>
          <c:max val="25"/>
          <c:min val="0"/>
        </c:scaling>
        <c:axPos val="l"/>
        <c:numFmt formatCode="General" sourceLinked="1"/>
        <c:tickLblPos val="nextTo"/>
        <c:txPr>
          <a:bodyPr/>
          <a:lstStyle/>
          <a:p>
            <a:pPr>
              <a:defRPr lang="en-GB" sz="1600">
                <a:latin typeface="Arial" pitchFamily="34" charset="0"/>
                <a:cs typeface="Arial" pitchFamily="34" charset="0"/>
              </a:defRPr>
            </a:pPr>
            <a:endParaRPr lang="fr-FR"/>
          </a:p>
        </c:txPr>
        <c:crossAx val="87054208"/>
        <c:crosses val="autoZero"/>
        <c:crossBetween val="between"/>
        <c:majorUnit val="5"/>
        <c:minorUnit val="1"/>
      </c:valAx>
      <c:valAx>
        <c:axId val="87069824"/>
        <c:scaling>
          <c:orientation val="minMax"/>
          <c:max val="4500000"/>
          <c:min val="0"/>
        </c:scaling>
        <c:axPos val="r"/>
        <c:numFmt formatCode="#,##0" sourceLinked="1"/>
        <c:tickLblPos val="nextTo"/>
        <c:txPr>
          <a:bodyPr/>
          <a:lstStyle/>
          <a:p>
            <a:pPr>
              <a:defRPr lang="en-GB" sz="1200">
                <a:latin typeface="Arial" pitchFamily="34" charset="0"/>
                <a:cs typeface="Arial" pitchFamily="34" charset="0"/>
              </a:defRPr>
            </a:pPr>
            <a:endParaRPr lang="fr-FR"/>
          </a:p>
        </c:txPr>
        <c:crossAx val="87071744"/>
        <c:crosses val="max"/>
        <c:crossBetween val="between"/>
        <c:majorUnit val="1000000"/>
        <c:minorUnit val="100000"/>
        <c:dispUnits>
          <c:builtInUnit val="millions"/>
        </c:dispUnits>
      </c:valAx>
      <c:catAx>
        <c:axId val="87071744"/>
        <c:scaling>
          <c:orientation val="minMax"/>
        </c:scaling>
        <c:delete val="1"/>
        <c:axPos val="b"/>
        <c:numFmt formatCode="General" sourceLinked="1"/>
        <c:tickLblPos val="none"/>
        <c:crossAx val="87069824"/>
        <c:crosses val="autoZero"/>
        <c:auto val="1"/>
        <c:lblAlgn val="ctr"/>
        <c:lblOffset val="100"/>
      </c:catAx>
    </c:plotArea>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6271FB-1846-4077-8479-BBE73102CB3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GB"/>
        </a:p>
      </dgm:t>
    </dgm:pt>
    <dgm:pt modelId="{3D6B60F0-DD86-4BA3-9910-97CEB9B89F3A}">
      <dgm:prSet phldrT="[Text]" custT="1"/>
      <dgm:spPr>
        <a:xfrm>
          <a:off x="3221" y="108334"/>
          <a:ext cx="1937219" cy="518400"/>
        </a:xfrm>
        <a:solidFill>
          <a:srgbClr val="C00000"/>
        </a:solidFill>
        <a:ln w="25400" cap="flat" cmpd="sng" algn="ctr">
          <a:noFill/>
          <a:prstDash val="solid"/>
        </a:ln>
        <a:effectLst/>
      </dgm:spPr>
      <dgm:t>
        <a:bodyPr/>
        <a:lstStyle/>
        <a:p>
          <a:r>
            <a:rPr lang="en-US" sz="2400" b="1" i="0" dirty="0" smtClean="0">
              <a:solidFill>
                <a:srgbClr val="FFFFFF"/>
              </a:solidFill>
            </a:rPr>
            <a:t>Sida</a:t>
          </a:r>
        </a:p>
      </dgm:t>
    </dgm:pt>
    <dgm:pt modelId="{87E3AD0B-AF28-4CD2-9A24-86803EF46B90}" type="parTrans" cxnId="{FE06DCF1-E90F-4644-BA52-2BE58E596DC5}">
      <dgm:prSet/>
      <dgm:spPr/>
      <dgm:t>
        <a:bodyPr/>
        <a:lstStyle/>
        <a:p>
          <a:endParaRPr lang="en-GB" sz="1400">
            <a:latin typeface="Arial" panose="020B0604020202020204" pitchFamily="34" charset="0"/>
            <a:cs typeface="Arial" panose="020B0604020202020204" pitchFamily="34" charset="0"/>
          </a:endParaRPr>
        </a:p>
      </dgm:t>
    </dgm:pt>
    <dgm:pt modelId="{B021153B-A799-4335-9BE2-4CB3ECC83F10}" type="sibTrans" cxnId="{FE06DCF1-E90F-4644-BA52-2BE58E596DC5}">
      <dgm:prSet/>
      <dgm:spPr/>
      <dgm:t>
        <a:bodyPr/>
        <a:lstStyle/>
        <a:p>
          <a:endParaRPr lang="en-GB" sz="1400">
            <a:latin typeface="Arial" panose="020B0604020202020204" pitchFamily="34" charset="0"/>
            <a:cs typeface="Arial" panose="020B0604020202020204" pitchFamily="34" charset="0"/>
          </a:endParaRPr>
        </a:p>
      </dgm:t>
    </dgm:pt>
    <dgm:pt modelId="{CF770074-DC48-41EE-B071-24AA0D7FEBB3}">
      <dgm:prSet custT="1"/>
      <dgm:spPr>
        <a:xfrm>
          <a:off x="2211651" y="108334"/>
          <a:ext cx="1937219" cy="518400"/>
        </a:xfrm>
        <a:solidFill>
          <a:schemeClr val="accent3">
            <a:lumMod val="75000"/>
          </a:schemeClr>
        </a:solidFill>
        <a:ln w="25400" cap="flat" cmpd="sng" algn="ctr">
          <a:noFill/>
          <a:prstDash val="solid"/>
        </a:ln>
        <a:effectLst/>
      </dgm:spPr>
      <dgm:t>
        <a:bodyPr/>
        <a:lstStyle/>
        <a:p>
          <a:r>
            <a:rPr lang="en-US" sz="2400" b="1" i="0" dirty="0" smtClean="0">
              <a:solidFill>
                <a:srgbClr val="FFFFFF"/>
              </a:solidFill>
            </a:rPr>
            <a:t>TB</a:t>
          </a:r>
        </a:p>
      </dgm:t>
    </dgm:pt>
    <dgm:pt modelId="{DA5690D8-21E3-4A47-A442-9FC5E6776277}" type="parTrans" cxnId="{B2A3D748-F823-4CFC-AB5D-C6A7C6E9E6D2}">
      <dgm:prSet/>
      <dgm:spPr/>
      <dgm:t>
        <a:bodyPr/>
        <a:lstStyle/>
        <a:p>
          <a:endParaRPr lang="en-GB" sz="1400">
            <a:latin typeface="Arial" panose="020B0604020202020204" pitchFamily="34" charset="0"/>
            <a:cs typeface="Arial" panose="020B0604020202020204" pitchFamily="34" charset="0"/>
          </a:endParaRPr>
        </a:p>
      </dgm:t>
    </dgm:pt>
    <dgm:pt modelId="{92E48677-1597-4B61-B3B6-E598C2937044}" type="sibTrans" cxnId="{B2A3D748-F823-4CFC-AB5D-C6A7C6E9E6D2}">
      <dgm:prSet/>
      <dgm:spPr/>
      <dgm:t>
        <a:bodyPr/>
        <a:lstStyle/>
        <a:p>
          <a:endParaRPr lang="en-GB" sz="1400">
            <a:latin typeface="Arial" panose="020B0604020202020204" pitchFamily="34" charset="0"/>
            <a:cs typeface="Arial" panose="020B0604020202020204" pitchFamily="34" charset="0"/>
          </a:endParaRPr>
        </a:p>
      </dgm:t>
    </dgm:pt>
    <dgm:pt modelId="{B64045B6-8D57-4DF2-91AE-C5E75123F9B5}">
      <dgm:prSet custT="1"/>
      <dgm:spPr>
        <a:xfrm>
          <a:off x="2211651" y="626734"/>
          <a:ext cx="1937219" cy="4249259"/>
        </a:xfrm>
        <a:noFill/>
        <a:ln w="12700" cap="flat" cmpd="sng" algn="ctr">
          <a:solidFill>
            <a:schemeClr val="accent2">
              <a:lumMod val="75000"/>
              <a:alpha val="90000"/>
            </a:schemeClr>
          </a:solidFill>
          <a:prstDash val="solid"/>
        </a:ln>
        <a:effectLst/>
      </dgm:spPr>
      <dgm:t>
        <a:bodyPr anchor="t"/>
        <a:lstStyle/>
        <a:p>
          <a:r>
            <a:rPr lang="en-US" sz="1600" b="0" i="0" dirty="0" smtClean="0">
              <a:solidFill>
                <a:srgbClr val="000000"/>
              </a:solidFill>
            </a:rPr>
            <a:t>Dépistage et diagnostic (y compris les femmes et les enfants)</a:t>
          </a:r>
        </a:p>
      </dgm:t>
    </dgm:pt>
    <dgm:pt modelId="{AF075040-E3A0-41F6-9AFA-D817F2E1422B}" type="parTrans" cxnId="{07ACAFB0-D0B2-4049-8D32-ED29D8767FA4}">
      <dgm:prSet/>
      <dgm:spPr/>
      <dgm:t>
        <a:bodyPr/>
        <a:lstStyle/>
        <a:p>
          <a:endParaRPr lang="en-GB" sz="1400">
            <a:latin typeface="Arial" panose="020B0604020202020204" pitchFamily="34" charset="0"/>
            <a:cs typeface="Arial" panose="020B0604020202020204" pitchFamily="34" charset="0"/>
          </a:endParaRPr>
        </a:p>
      </dgm:t>
    </dgm:pt>
    <dgm:pt modelId="{A95B6ACC-CE77-4BAD-9900-9429E393566C}" type="sibTrans" cxnId="{07ACAFB0-D0B2-4049-8D32-ED29D8767FA4}">
      <dgm:prSet/>
      <dgm:spPr/>
      <dgm:t>
        <a:bodyPr/>
        <a:lstStyle/>
        <a:p>
          <a:endParaRPr lang="en-GB" sz="1400">
            <a:latin typeface="Arial" panose="020B0604020202020204" pitchFamily="34" charset="0"/>
            <a:cs typeface="Arial" panose="020B0604020202020204" pitchFamily="34" charset="0"/>
          </a:endParaRPr>
        </a:p>
      </dgm:t>
    </dgm:pt>
    <dgm:pt modelId="{9D0488AA-2F72-427D-B154-3E88E099F66D}">
      <dgm:prSet custT="1"/>
      <dgm:spPr>
        <a:xfrm>
          <a:off x="4420081" y="108334"/>
          <a:ext cx="1937219" cy="518400"/>
        </a:xfrm>
        <a:solidFill>
          <a:srgbClr val="FFC000"/>
        </a:solidFill>
        <a:ln w="25400" cap="flat" cmpd="sng" algn="ctr">
          <a:noFill/>
          <a:prstDash val="solid"/>
        </a:ln>
        <a:effectLst/>
      </dgm:spPr>
      <dgm:t>
        <a:bodyPr/>
        <a:lstStyle/>
        <a:p>
          <a:r>
            <a:rPr lang="en-US" sz="2400" b="1" i="0" dirty="0" smtClean="0">
              <a:solidFill>
                <a:srgbClr val="FFFFFF"/>
              </a:solidFill>
            </a:rPr>
            <a:t>Paludisme</a:t>
          </a:r>
        </a:p>
      </dgm:t>
    </dgm:pt>
    <dgm:pt modelId="{6108EEBF-324A-4FB5-AEDF-EDD440EE143D}" type="parTrans" cxnId="{605B6F51-F0B6-438F-B220-EAF395ADF570}">
      <dgm:prSet/>
      <dgm:spPr/>
      <dgm:t>
        <a:bodyPr/>
        <a:lstStyle/>
        <a:p>
          <a:endParaRPr lang="en-GB" sz="1400">
            <a:latin typeface="Arial" panose="020B0604020202020204" pitchFamily="34" charset="0"/>
            <a:cs typeface="Arial" panose="020B0604020202020204" pitchFamily="34" charset="0"/>
          </a:endParaRPr>
        </a:p>
      </dgm:t>
    </dgm:pt>
    <dgm:pt modelId="{325478C8-4332-4EA5-82C2-189B0424640B}" type="sibTrans" cxnId="{605B6F51-F0B6-438F-B220-EAF395ADF570}">
      <dgm:prSet/>
      <dgm:spPr/>
      <dgm:t>
        <a:bodyPr/>
        <a:lstStyle/>
        <a:p>
          <a:endParaRPr lang="en-GB" sz="1400">
            <a:latin typeface="Arial" panose="020B0604020202020204" pitchFamily="34" charset="0"/>
            <a:cs typeface="Arial" panose="020B0604020202020204" pitchFamily="34" charset="0"/>
          </a:endParaRPr>
        </a:p>
      </dgm:t>
    </dgm:pt>
    <dgm:pt modelId="{E0A89407-FF16-4036-8B06-02C185BDC954}">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Distribution des MIILD</a:t>
          </a:r>
        </a:p>
      </dgm:t>
    </dgm:pt>
    <dgm:pt modelId="{C14591F5-A306-4F6B-B00D-2564FB519FF3}" type="parTrans" cxnId="{8DDA5717-68BA-4482-8A96-0B12C97AAE17}">
      <dgm:prSet/>
      <dgm:spPr/>
      <dgm:t>
        <a:bodyPr/>
        <a:lstStyle/>
        <a:p>
          <a:endParaRPr lang="en-GB" sz="1400">
            <a:latin typeface="Arial" panose="020B0604020202020204" pitchFamily="34" charset="0"/>
            <a:cs typeface="Arial" panose="020B0604020202020204" pitchFamily="34" charset="0"/>
          </a:endParaRPr>
        </a:p>
      </dgm:t>
    </dgm:pt>
    <dgm:pt modelId="{46076092-ABC3-441D-B860-C95A1311D2DE}" type="sibTrans" cxnId="{8DDA5717-68BA-4482-8A96-0B12C97AAE17}">
      <dgm:prSet/>
      <dgm:spPr/>
      <dgm:t>
        <a:bodyPr/>
        <a:lstStyle/>
        <a:p>
          <a:endParaRPr lang="en-GB" sz="1400">
            <a:latin typeface="Arial" panose="020B0604020202020204" pitchFamily="34" charset="0"/>
            <a:cs typeface="Arial" panose="020B0604020202020204" pitchFamily="34" charset="0"/>
          </a:endParaRPr>
        </a:p>
      </dgm:t>
    </dgm:pt>
    <dgm:pt modelId="{A6846539-6895-457F-A53A-6E636EDAD798}">
      <dgm:prSet custT="1"/>
      <dgm:spPr>
        <a:xfrm>
          <a:off x="3221" y="626734"/>
          <a:ext cx="1937219" cy="4249259"/>
        </a:xfrm>
        <a:noFill/>
        <a:ln w="12700" cap="flat" cmpd="sng" algn="ctr">
          <a:solidFill>
            <a:srgbClr val="C00000">
              <a:alpha val="90000"/>
            </a:srgbClr>
          </a:solidFill>
          <a:prstDash val="solid"/>
        </a:ln>
        <a:effectLst/>
      </dgm:spPr>
      <dgm:t>
        <a:bodyPr anchor="t"/>
        <a:lstStyle/>
        <a:p>
          <a:r>
            <a:rPr lang="en-US" sz="1600" b="0" i="0" dirty="0" smtClean="0">
              <a:solidFill>
                <a:srgbClr val="000000"/>
              </a:solidFill>
            </a:rPr>
            <a:t>PTME (volet 1-4)</a:t>
          </a:r>
        </a:p>
      </dgm:t>
    </dgm:pt>
    <dgm:pt modelId="{166C8569-ED33-43F1-930A-C220E09BAFFC}" type="parTrans" cxnId="{3FEF2E99-601C-4957-AFAD-458ED6627E75}">
      <dgm:prSet/>
      <dgm:spPr/>
      <dgm:t>
        <a:bodyPr/>
        <a:lstStyle/>
        <a:p>
          <a:endParaRPr lang="en-US"/>
        </a:p>
      </dgm:t>
    </dgm:pt>
    <dgm:pt modelId="{E754ED04-F44E-40F6-ACD6-086472FA3209}" type="sibTrans" cxnId="{3FEF2E99-601C-4957-AFAD-458ED6627E75}">
      <dgm:prSet/>
      <dgm:spPr/>
      <dgm:t>
        <a:bodyPr/>
        <a:lstStyle/>
        <a:p>
          <a:endParaRPr lang="en-US"/>
        </a:p>
      </dgm:t>
    </dgm:pt>
    <dgm:pt modelId="{ABA152CE-1818-4225-92C5-CCDC311E76A8}">
      <dgm:prSet custT="1"/>
      <dgm:spPr/>
      <dgm:t>
        <a:bodyPr/>
        <a:lstStyle/>
        <a:p>
          <a:r>
            <a:rPr lang="en-US" sz="1600" b="0" i="0" dirty="0" smtClean="0">
              <a:solidFill>
                <a:srgbClr val="000000"/>
              </a:solidFill>
            </a:rPr>
            <a:t>VIH pédiatrique</a:t>
          </a:r>
        </a:p>
      </dgm:t>
    </dgm:pt>
    <dgm:pt modelId="{999A8089-E103-49D5-9274-31CF7D134E7D}" type="parTrans" cxnId="{D67A8F75-A550-4920-8DDE-6C850A2EBF43}">
      <dgm:prSet/>
      <dgm:spPr/>
      <dgm:t>
        <a:bodyPr/>
        <a:lstStyle/>
        <a:p>
          <a:endParaRPr lang="en-GB"/>
        </a:p>
      </dgm:t>
    </dgm:pt>
    <dgm:pt modelId="{D9682002-2D27-4DBB-AD56-2F12063CCC98}" type="sibTrans" cxnId="{D67A8F75-A550-4920-8DDE-6C850A2EBF43}">
      <dgm:prSet/>
      <dgm:spPr/>
      <dgm:t>
        <a:bodyPr/>
        <a:lstStyle/>
        <a:p>
          <a:endParaRPr lang="en-GB"/>
        </a:p>
      </dgm:t>
    </dgm:pt>
    <dgm:pt modelId="{D885F80F-2007-4008-9110-8B90C4B99C5E}">
      <dgm:prSet custT="1"/>
      <dgm:spPr/>
      <dgm:t>
        <a:bodyPr/>
        <a:lstStyle/>
        <a:p>
          <a:r>
            <a:rPr lang="en-US" sz="1600" b="0" i="0" dirty="0" smtClean="0">
              <a:solidFill>
                <a:srgbClr val="000000"/>
              </a:solidFill>
            </a:rPr>
            <a:t>Soutien de la conformité- Nutrition</a:t>
          </a:r>
        </a:p>
      </dgm:t>
    </dgm:pt>
    <dgm:pt modelId="{B72611D0-344E-4237-B5FB-A5DA522795AE}" type="parTrans" cxnId="{943A7837-64FE-47A3-93C4-138D8F71FF52}">
      <dgm:prSet/>
      <dgm:spPr/>
      <dgm:t>
        <a:bodyPr/>
        <a:lstStyle/>
        <a:p>
          <a:endParaRPr lang="en-GB"/>
        </a:p>
      </dgm:t>
    </dgm:pt>
    <dgm:pt modelId="{DF33FBCC-9AA9-47F1-8681-D287CC838521}" type="sibTrans" cxnId="{943A7837-64FE-47A3-93C4-138D8F71FF52}">
      <dgm:prSet/>
      <dgm:spPr/>
      <dgm:t>
        <a:bodyPr/>
        <a:lstStyle/>
        <a:p>
          <a:endParaRPr lang="en-GB"/>
        </a:p>
      </dgm:t>
    </dgm:pt>
    <dgm:pt modelId="{ADD364BF-F524-4B79-8210-54D8FDC062D4}">
      <dgm:prSet custT="1"/>
      <dgm:spPr/>
      <dgm:t>
        <a:bodyPr/>
        <a:lstStyle/>
        <a:p>
          <a:r>
            <a:rPr lang="en-US" sz="1600" b="0" i="0" dirty="0" smtClean="0">
              <a:solidFill>
                <a:srgbClr val="000000"/>
              </a:solidFill>
            </a:rPr>
            <a:t>Adolescents et VIH</a:t>
          </a:r>
        </a:p>
      </dgm:t>
    </dgm:pt>
    <dgm:pt modelId="{0D1E6644-64A3-4718-A715-3E0683276044}" type="sibTrans" cxnId="{CC3D0BF4-9A9E-426A-AA52-CFC62BD4F22B}">
      <dgm:prSet/>
      <dgm:spPr/>
      <dgm:t>
        <a:bodyPr/>
        <a:lstStyle/>
        <a:p>
          <a:endParaRPr lang="en-GB"/>
        </a:p>
      </dgm:t>
    </dgm:pt>
    <dgm:pt modelId="{A0E9F0C0-86D1-4248-ABB8-C960474D9298}" type="parTrans" cxnId="{CC3D0BF4-9A9E-426A-AA52-CFC62BD4F22B}">
      <dgm:prSet/>
      <dgm:spPr/>
      <dgm:t>
        <a:bodyPr/>
        <a:lstStyle/>
        <a:p>
          <a:endParaRPr lang="en-GB"/>
        </a:p>
      </dgm:t>
    </dgm:pt>
    <dgm:pt modelId="{11D3FEC9-444F-415A-BAE1-05E0ADC7442C}">
      <dgm:prSet custT="1"/>
      <dgm:spPr/>
      <dgm:t>
        <a:bodyPr/>
        <a:lstStyle/>
        <a:p>
          <a:r>
            <a:rPr lang="en-US" sz="1600" b="0" i="0" dirty="0" smtClean="0">
              <a:solidFill>
                <a:srgbClr val="000000"/>
              </a:solidFill>
            </a:rPr>
            <a:t>Liens avec la SGMNI et violence sexiste</a:t>
          </a:r>
        </a:p>
      </dgm:t>
    </dgm:pt>
    <dgm:pt modelId="{D0095684-7F2C-4436-971E-B0856F2C8A5D}" type="parTrans" cxnId="{2E975092-D87E-4AA3-8F9E-000A9BED1F96}">
      <dgm:prSet/>
      <dgm:spPr/>
      <dgm:t>
        <a:bodyPr/>
        <a:lstStyle/>
        <a:p>
          <a:endParaRPr lang="en-GB"/>
        </a:p>
      </dgm:t>
    </dgm:pt>
    <dgm:pt modelId="{C39705E3-EB45-4AD5-B67E-4BE9FC19BE41}" type="sibTrans" cxnId="{2E975092-D87E-4AA3-8F9E-000A9BED1F96}">
      <dgm:prSet/>
      <dgm:spPr/>
      <dgm:t>
        <a:bodyPr/>
        <a:lstStyle/>
        <a:p>
          <a:endParaRPr lang="en-GB"/>
        </a:p>
      </dgm:t>
    </dgm:pt>
    <dgm:pt modelId="{B38632F3-CFCF-4F4D-B597-7193C5C3CF41}">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Traitement en milieu hospitalier</a:t>
          </a:r>
        </a:p>
      </dgm:t>
    </dgm:pt>
    <dgm:pt modelId="{C06F1DD5-C460-4805-B6FB-CF708E5B62DF}" type="parTrans" cxnId="{ED87F9A1-F53C-4EFA-BFE7-D93B0F1B7968}">
      <dgm:prSet/>
      <dgm:spPr/>
      <dgm:t>
        <a:bodyPr/>
        <a:lstStyle/>
        <a:p>
          <a:endParaRPr lang="en-GB"/>
        </a:p>
      </dgm:t>
    </dgm:pt>
    <dgm:pt modelId="{77C7BA2E-B8B8-4434-A64D-46ED8C7FC278}" type="sibTrans" cxnId="{ED87F9A1-F53C-4EFA-BFE7-D93B0F1B7968}">
      <dgm:prSet/>
      <dgm:spPr/>
      <dgm:t>
        <a:bodyPr/>
        <a:lstStyle/>
        <a:p>
          <a:endParaRPr lang="en-GB"/>
        </a:p>
      </dgm:t>
    </dgm:pt>
    <dgm:pt modelId="{B8AF5B9A-7A0B-4FC0-8CCE-1EF0E62D156E}">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PCCI </a:t>
          </a:r>
        </a:p>
      </dgm:t>
    </dgm:pt>
    <dgm:pt modelId="{99515171-579C-41C6-9A00-49A0594658E0}" type="parTrans" cxnId="{2849ED52-ECC1-43DB-A50B-014EE05DC043}">
      <dgm:prSet/>
      <dgm:spPr/>
      <dgm:t>
        <a:bodyPr/>
        <a:lstStyle/>
        <a:p>
          <a:endParaRPr lang="en-GB"/>
        </a:p>
      </dgm:t>
    </dgm:pt>
    <dgm:pt modelId="{333CAC14-E0F0-4A37-A3D3-9B33B7BD2348}" type="sibTrans" cxnId="{2849ED52-ECC1-43DB-A50B-014EE05DC043}">
      <dgm:prSet/>
      <dgm:spPr/>
      <dgm:t>
        <a:bodyPr/>
        <a:lstStyle/>
        <a:p>
          <a:endParaRPr lang="en-GB"/>
        </a:p>
      </dgm:t>
    </dgm:pt>
    <dgm:pt modelId="{31FC1ECF-4D2B-4776-B65E-EC1EB40B08D0}">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Prévention du paludisme pendant la grossesse (PPG et TPIFE) </a:t>
          </a:r>
        </a:p>
      </dgm:t>
    </dgm:pt>
    <dgm:pt modelId="{315728FA-F3E8-48E0-8784-2DBC20615BCA}" type="parTrans" cxnId="{B1B5980E-7CC1-4ED1-B9F1-6AA3CACFB3B1}">
      <dgm:prSet/>
      <dgm:spPr/>
      <dgm:t>
        <a:bodyPr/>
        <a:lstStyle/>
        <a:p>
          <a:endParaRPr lang="en-GB"/>
        </a:p>
      </dgm:t>
    </dgm:pt>
    <dgm:pt modelId="{D175A966-0FAE-402F-8D79-CCB71911F430}" type="sibTrans" cxnId="{B1B5980E-7CC1-4ED1-B9F1-6AA3CACFB3B1}">
      <dgm:prSet/>
      <dgm:spPr/>
      <dgm:t>
        <a:bodyPr/>
        <a:lstStyle/>
        <a:p>
          <a:endParaRPr lang="en-GB"/>
        </a:p>
      </dgm:t>
    </dgm:pt>
    <dgm:pt modelId="{4C003BE2-7C92-4CB1-8F69-210AD8C9BC04}">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Traitement du PPG</a:t>
          </a:r>
        </a:p>
      </dgm:t>
    </dgm:pt>
    <dgm:pt modelId="{8AFA0DB0-959C-48C6-ABF0-D0DDCDF39F10}" type="parTrans" cxnId="{647DF6C1-4EF3-492F-A729-E6E8E0C02BB7}">
      <dgm:prSet/>
      <dgm:spPr/>
      <dgm:t>
        <a:bodyPr/>
        <a:lstStyle/>
        <a:p>
          <a:endParaRPr lang="en-GB"/>
        </a:p>
      </dgm:t>
    </dgm:pt>
    <dgm:pt modelId="{622D9099-4D97-432E-9775-032987F02305}" type="sibTrans" cxnId="{647DF6C1-4EF3-492F-A729-E6E8E0C02BB7}">
      <dgm:prSet/>
      <dgm:spPr/>
      <dgm:t>
        <a:bodyPr/>
        <a:lstStyle/>
        <a:p>
          <a:endParaRPr lang="en-GB"/>
        </a:p>
      </dgm:t>
    </dgm:pt>
    <dgm:pt modelId="{C8BE60CB-966B-4A01-9317-E838CB054DD3}">
      <dgm:prSet custT="1"/>
      <dgm:spPr>
        <a:xfrm>
          <a:off x="2211651" y="626734"/>
          <a:ext cx="1937219" cy="4249259"/>
        </a:xfrm>
        <a:noFill/>
        <a:ln w="12700" cap="flat" cmpd="sng" algn="ctr">
          <a:solidFill>
            <a:schemeClr val="accent2">
              <a:lumMod val="75000"/>
              <a:alpha val="90000"/>
            </a:schemeClr>
          </a:solidFill>
          <a:prstDash val="solid"/>
        </a:ln>
        <a:effectLst/>
      </dgm:spPr>
      <dgm:t>
        <a:bodyPr anchor="t"/>
        <a:lstStyle/>
        <a:p>
          <a:r>
            <a:rPr lang="en-US" sz="1600" b="0" i="0" dirty="0" smtClean="0">
              <a:solidFill>
                <a:srgbClr val="000000"/>
              </a:solidFill>
            </a:rPr>
            <a:t>Les populations clés touchées (y compris les enfants et les femmes enceintes)</a:t>
          </a:r>
        </a:p>
      </dgm:t>
    </dgm:pt>
    <dgm:pt modelId="{0D7D2B34-0DBA-4927-9CDC-140BBE1E4AB3}" type="parTrans" cxnId="{0E429786-8F76-4164-AC14-1ADBCD2F2084}">
      <dgm:prSet/>
      <dgm:spPr/>
      <dgm:t>
        <a:bodyPr/>
        <a:lstStyle/>
        <a:p>
          <a:endParaRPr lang="en-GB"/>
        </a:p>
      </dgm:t>
    </dgm:pt>
    <dgm:pt modelId="{D4474445-EF0D-405C-ACC9-C93231D5A6DF}" type="sibTrans" cxnId="{0E429786-8F76-4164-AC14-1ADBCD2F2084}">
      <dgm:prSet/>
      <dgm:spPr/>
      <dgm:t>
        <a:bodyPr/>
        <a:lstStyle/>
        <a:p>
          <a:endParaRPr lang="en-GB"/>
        </a:p>
      </dgm:t>
    </dgm:pt>
    <dgm:pt modelId="{4092DA7A-3CE2-4E47-B19C-C87AECE77FBE}">
      <dgm:prSet custT="1"/>
      <dgm:spPr>
        <a:xfrm>
          <a:off x="2211651" y="626734"/>
          <a:ext cx="1937219" cy="4249259"/>
        </a:xfrm>
        <a:noFill/>
        <a:ln w="12700" cap="flat" cmpd="sng" algn="ctr">
          <a:solidFill>
            <a:schemeClr val="accent2">
              <a:lumMod val="75000"/>
              <a:alpha val="90000"/>
            </a:schemeClr>
          </a:solidFill>
          <a:prstDash val="solid"/>
        </a:ln>
        <a:effectLst/>
      </dgm:spPr>
      <dgm:t>
        <a:bodyPr anchor="t"/>
        <a:lstStyle/>
        <a:p>
          <a:r>
            <a:rPr lang="en-US" sz="1600" b="0" i="0" dirty="0" smtClean="0">
              <a:solidFill>
                <a:srgbClr val="000000"/>
              </a:solidFill>
            </a:rPr>
            <a:t>Activités concertées avec d'autres programmes (ex. SGMNI) </a:t>
          </a:r>
        </a:p>
      </dgm:t>
    </dgm:pt>
    <dgm:pt modelId="{BD8AC685-89C9-4812-A9CF-0F915EE6BB20}" type="parTrans" cxnId="{871702A7-8E38-4499-A66B-B071790DD04A}">
      <dgm:prSet/>
      <dgm:spPr/>
      <dgm:t>
        <a:bodyPr/>
        <a:lstStyle/>
        <a:p>
          <a:endParaRPr lang="en-GB"/>
        </a:p>
      </dgm:t>
    </dgm:pt>
    <dgm:pt modelId="{F8C6AA4E-977F-444C-975F-D364679C654E}" type="sibTrans" cxnId="{871702A7-8E38-4499-A66B-B071790DD04A}">
      <dgm:prSet/>
      <dgm:spPr/>
      <dgm:t>
        <a:bodyPr/>
        <a:lstStyle/>
        <a:p>
          <a:endParaRPr lang="en-GB"/>
        </a:p>
      </dgm:t>
    </dgm:pt>
    <dgm:pt modelId="{36365A1A-79B1-46AB-ABBE-7C3641A9B327}">
      <dgm:prSet custT="1"/>
      <dgm:spPr>
        <a:xfrm>
          <a:off x="4420081" y="626734"/>
          <a:ext cx="1937219" cy="4249259"/>
        </a:xfrm>
        <a:noFill/>
        <a:ln w="12700" cap="flat" cmpd="sng" algn="ctr">
          <a:solidFill>
            <a:srgbClr val="FFC000">
              <a:alpha val="90000"/>
            </a:srgbClr>
          </a:solidFill>
          <a:prstDash val="solid"/>
        </a:ln>
        <a:effectLst/>
      </dgm:spPr>
      <dgm:t>
        <a:bodyPr anchor="t"/>
        <a:lstStyle/>
        <a:p>
          <a:r>
            <a:rPr lang="en-US" sz="1600" b="0" i="0" dirty="0" smtClean="0">
              <a:solidFill>
                <a:srgbClr val="000000"/>
              </a:solidFill>
            </a:rPr>
            <a:t>TPIFE</a:t>
          </a:r>
        </a:p>
      </dgm:t>
    </dgm:pt>
    <dgm:pt modelId="{567E0FDA-300E-4851-B442-D8E253E547C6}" type="parTrans" cxnId="{216C9E15-5F72-4C7F-B662-89DD3BFF9EC1}">
      <dgm:prSet/>
      <dgm:spPr/>
      <dgm:t>
        <a:bodyPr/>
        <a:lstStyle/>
        <a:p>
          <a:endParaRPr lang="en-GB"/>
        </a:p>
      </dgm:t>
    </dgm:pt>
    <dgm:pt modelId="{37ADE785-FE3B-4E2E-8685-099D1B8685D1}" type="sibTrans" cxnId="{216C9E15-5F72-4C7F-B662-89DD3BFF9EC1}">
      <dgm:prSet/>
      <dgm:spPr/>
      <dgm:t>
        <a:bodyPr/>
        <a:lstStyle/>
        <a:p>
          <a:endParaRPr lang="en-GB"/>
        </a:p>
      </dgm:t>
    </dgm:pt>
    <dgm:pt modelId="{3BAFAD4B-E824-4E7A-B10C-DD86DA0543CC}" type="pres">
      <dgm:prSet presAssocID="{876271FB-1846-4077-8479-BBE73102CB35}" presName="Name0" presStyleCnt="0">
        <dgm:presLayoutVars>
          <dgm:dir/>
          <dgm:animLvl val="lvl"/>
          <dgm:resizeHandles val="exact"/>
        </dgm:presLayoutVars>
      </dgm:prSet>
      <dgm:spPr/>
      <dgm:t>
        <a:bodyPr/>
        <a:lstStyle/>
        <a:p>
          <a:endParaRPr lang="en-GB"/>
        </a:p>
      </dgm:t>
    </dgm:pt>
    <dgm:pt modelId="{FAF8CD90-459E-4FFF-B901-E046B7BD49AF}" type="pres">
      <dgm:prSet presAssocID="{3D6B60F0-DD86-4BA3-9910-97CEB9B89F3A}" presName="composite" presStyleCnt="0"/>
      <dgm:spPr/>
    </dgm:pt>
    <dgm:pt modelId="{4573F4EE-3C18-47AC-BB08-9D523AB9E5A0}" type="pres">
      <dgm:prSet presAssocID="{3D6B60F0-DD86-4BA3-9910-97CEB9B89F3A}" presName="parTx" presStyleLbl="alignNode1" presStyleIdx="0" presStyleCnt="3" custLinFactNeighborY="-71271">
        <dgm:presLayoutVars>
          <dgm:chMax val="0"/>
          <dgm:chPref val="0"/>
          <dgm:bulletEnabled val="1"/>
        </dgm:presLayoutVars>
      </dgm:prSet>
      <dgm:spPr>
        <a:prstGeom prst="rect">
          <a:avLst/>
        </a:prstGeom>
      </dgm:spPr>
      <dgm:t>
        <a:bodyPr/>
        <a:lstStyle/>
        <a:p>
          <a:endParaRPr lang="en-GB"/>
        </a:p>
      </dgm:t>
    </dgm:pt>
    <dgm:pt modelId="{AC4DC097-8687-4E06-901A-EDD6AB1E773C}" type="pres">
      <dgm:prSet presAssocID="{3D6B60F0-DD86-4BA3-9910-97CEB9B89F3A}" presName="desTx" presStyleLbl="alignAccFollowNode1" presStyleIdx="0" presStyleCnt="3" custScaleX="99842" custScaleY="113855" custLinFactNeighborX="-103" custLinFactNeighborY="-6993">
        <dgm:presLayoutVars>
          <dgm:bulletEnabled val="1"/>
        </dgm:presLayoutVars>
      </dgm:prSet>
      <dgm:spPr>
        <a:prstGeom prst="rect">
          <a:avLst/>
        </a:prstGeom>
      </dgm:spPr>
      <dgm:t>
        <a:bodyPr/>
        <a:lstStyle/>
        <a:p>
          <a:endParaRPr lang="en-GB"/>
        </a:p>
      </dgm:t>
    </dgm:pt>
    <dgm:pt modelId="{A967C4AA-EB2A-49EE-808D-98820CA7CC5A}" type="pres">
      <dgm:prSet presAssocID="{B021153B-A799-4335-9BE2-4CB3ECC83F10}" presName="space" presStyleCnt="0"/>
      <dgm:spPr/>
    </dgm:pt>
    <dgm:pt modelId="{5196852C-AE81-4006-8A4B-99764D1562ED}" type="pres">
      <dgm:prSet presAssocID="{CF770074-DC48-41EE-B071-24AA0D7FEBB3}" presName="composite" presStyleCnt="0"/>
      <dgm:spPr/>
    </dgm:pt>
    <dgm:pt modelId="{B6775841-5642-47D0-9C8A-0A77897B63F6}" type="pres">
      <dgm:prSet presAssocID="{CF770074-DC48-41EE-B071-24AA0D7FEBB3}" presName="parTx" presStyleLbl="alignNode1" presStyleIdx="1" presStyleCnt="3" custLinFactNeighborX="-408" custLinFactNeighborY="-51923">
        <dgm:presLayoutVars>
          <dgm:chMax val="0"/>
          <dgm:chPref val="0"/>
          <dgm:bulletEnabled val="1"/>
        </dgm:presLayoutVars>
      </dgm:prSet>
      <dgm:spPr>
        <a:prstGeom prst="rect">
          <a:avLst/>
        </a:prstGeom>
      </dgm:spPr>
      <dgm:t>
        <a:bodyPr/>
        <a:lstStyle/>
        <a:p>
          <a:endParaRPr lang="en-GB"/>
        </a:p>
      </dgm:t>
    </dgm:pt>
    <dgm:pt modelId="{6F17C32A-43B8-4E51-A5E0-078FFD94BB24}" type="pres">
      <dgm:prSet presAssocID="{CF770074-DC48-41EE-B071-24AA0D7FEBB3}" presName="desTx" presStyleLbl="alignAccFollowNode1" presStyleIdx="1" presStyleCnt="3" custScaleX="100737" custScaleY="112668" custLinFactNeighborX="-408" custLinFactNeighborY="-6993">
        <dgm:presLayoutVars>
          <dgm:bulletEnabled val="1"/>
        </dgm:presLayoutVars>
      </dgm:prSet>
      <dgm:spPr>
        <a:prstGeom prst="rect">
          <a:avLst/>
        </a:prstGeom>
      </dgm:spPr>
      <dgm:t>
        <a:bodyPr/>
        <a:lstStyle/>
        <a:p>
          <a:endParaRPr lang="en-GB"/>
        </a:p>
      </dgm:t>
    </dgm:pt>
    <dgm:pt modelId="{98E26350-B14B-472A-8D11-3CC4430BB117}" type="pres">
      <dgm:prSet presAssocID="{92E48677-1597-4B61-B3B6-E598C2937044}" presName="space" presStyleCnt="0"/>
      <dgm:spPr/>
    </dgm:pt>
    <dgm:pt modelId="{47D52627-51FF-438F-ACC1-51A0BA3B2235}" type="pres">
      <dgm:prSet presAssocID="{9D0488AA-2F72-427D-B154-3E88E099F66D}" presName="composite" presStyleCnt="0"/>
      <dgm:spPr/>
    </dgm:pt>
    <dgm:pt modelId="{29C1C459-6A1F-4BDF-B343-C9F9E06D7A75}" type="pres">
      <dgm:prSet presAssocID="{9D0488AA-2F72-427D-B154-3E88E099F66D}" presName="parTx" presStyleLbl="alignNode1" presStyleIdx="2" presStyleCnt="3" custLinFactNeighborY="-72942">
        <dgm:presLayoutVars>
          <dgm:chMax val="0"/>
          <dgm:chPref val="0"/>
          <dgm:bulletEnabled val="1"/>
        </dgm:presLayoutVars>
      </dgm:prSet>
      <dgm:spPr>
        <a:prstGeom prst="rect">
          <a:avLst/>
        </a:prstGeom>
      </dgm:spPr>
      <dgm:t>
        <a:bodyPr/>
        <a:lstStyle/>
        <a:p>
          <a:endParaRPr lang="en-GB"/>
        </a:p>
      </dgm:t>
    </dgm:pt>
    <dgm:pt modelId="{B16EAE32-262D-471D-BF75-3336C36CC75B}" type="pres">
      <dgm:prSet presAssocID="{9D0488AA-2F72-427D-B154-3E88E099F66D}" presName="desTx" presStyleLbl="alignAccFollowNode1" presStyleIdx="2" presStyleCnt="3" custScaleY="114664" custLinFactNeighborX="1216" custLinFactNeighborY="-6158">
        <dgm:presLayoutVars>
          <dgm:bulletEnabled val="1"/>
        </dgm:presLayoutVars>
      </dgm:prSet>
      <dgm:spPr>
        <a:prstGeom prst="rect">
          <a:avLst/>
        </a:prstGeom>
      </dgm:spPr>
      <dgm:t>
        <a:bodyPr/>
        <a:lstStyle/>
        <a:p>
          <a:endParaRPr lang="en-GB"/>
        </a:p>
      </dgm:t>
    </dgm:pt>
  </dgm:ptLst>
  <dgm:cxnLst>
    <dgm:cxn modelId="{FE06DCF1-E90F-4644-BA52-2BE58E596DC5}" srcId="{876271FB-1846-4077-8479-BBE73102CB35}" destId="{3D6B60F0-DD86-4BA3-9910-97CEB9B89F3A}" srcOrd="0" destOrd="0" parTransId="{87E3AD0B-AF28-4CD2-9A24-86803EF46B90}" sibTransId="{B021153B-A799-4335-9BE2-4CB3ECC83F10}"/>
    <dgm:cxn modelId="{A522F987-BFA4-40DA-9218-A739F7FAA9CC}" type="presOf" srcId="{E0A89407-FF16-4036-8B06-02C185BDC954}" destId="{B16EAE32-262D-471D-BF75-3336C36CC75B}" srcOrd="0" destOrd="0" presId="urn:microsoft.com/office/officeart/2005/8/layout/hList1"/>
    <dgm:cxn modelId="{49D67BFA-C722-4E58-A327-572D56B333DF}" type="presOf" srcId="{D885F80F-2007-4008-9110-8B90C4B99C5E}" destId="{AC4DC097-8687-4E06-901A-EDD6AB1E773C}" srcOrd="0" destOrd="2" presId="urn:microsoft.com/office/officeart/2005/8/layout/hList1"/>
    <dgm:cxn modelId="{6AE46371-CD44-46A4-93F1-3767E26E4EA6}" type="presOf" srcId="{11D3FEC9-444F-415A-BAE1-05E0ADC7442C}" destId="{AC4DC097-8687-4E06-901A-EDD6AB1E773C}" srcOrd="0" destOrd="3" presId="urn:microsoft.com/office/officeart/2005/8/layout/hList1"/>
    <dgm:cxn modelId="{0E429786-8F76-4164-AC14-1ADBCD2F2084}" srcId="{CF770074-DC48-41EE-B071-24AA0D7FEBB3}" destId="{C8BE60CB-966B-4A01-9317-E838CB054DD3}" srcOrd="1" destOrd="0" parTransId="{0D7D2B34-0DBA-4927-9CDC-140BBE1E4AB3}" sibTransId="{D4474445-EF0D-405C-ACC9-C93231D5A6DF}"/>
    <dgm:cxn modelId="{428CD405-79DE-43E6-A3D1-853DD1DFB820}" type="presOf" srcId="{4092DA7A-3CE2-4E47-B19C-C87AECE77FBE}" destId="{6F17C32A-43B8-4E51-A5E0-078FFD94BB24}" srcOrd="0" destOrd="2" presId="urn:microsoft.com/office/officeart/2005/8/layout/hList1"/>
    <dgm:cxn modelId="{F697CA09-DDA7-4A11-8184-FF16CB8BD72F}" type="presOf" srcId="{B64045B6-8D57-4DF2-91AE-C5E75123F9B5}" destId="{6F17C32A-43B8-4E51-A5E0-078FFD94BB24}" srcOrd="0" destOrd="0" presId="urn:microsoft.com/office/officeart/2005/8/layout/hList1"/>
    <dgm:cxn modelId="{FACF0BAC-E269-4C3F-97C1-4F1FDB1B5F38}" type="presOf" srcId="{876271FB-1846-4077-8479-BBE73102CB35}" destId="{3BAFAD4B-E824-4E7A-B10C-DD86DA0543CC}" srcOrd="0" destOrd="0" presId="urn:microsoft.com/office/officeart/2005/8/layout/hList1"/>
    <dgm:cxn modelId="{FC9B8EE5-076A-4848-965D-E749715CBD5F}" type="presOf" srcId="{CF770074-DC48-41EE-B071-24AA0D7FEBB3}" destId="{B6775841-5642-47D0-9C8A-0A77897B63F6}" srcOrd="0" destOrd="0" presId="urn:microsoft.com/office/officeart/2005/8/layout/hList1"/>
    <dgm:cxn modelId="{E43275CC-ACFF-45E1-A1BB-6E799071333D}" type="presOf" srcId="{36365A1A-79B1-46AB-ABBE-7C3641A9B327}" destId="{B16EAE32-262D-471D-BF75-3336C36CC75B}" srcOrd="0" destOrd="2" presId="urn:microsoft.com/office/officeart/2005/8/layout/hList1"/>
    <dgm:cxn modelId="{0CB5E4E3-90DD-469C-81A9-DD3B85F3BB19}" type="presOf" srcId="{B8AF5B9A-7A0B-4FC0-8CCE-1EF0E62D156E}" destId="{B16EAE32-262D-471D-BF75-3336C36CC75B}" srcOrd="0" destOrd="3" presId="urn:microsoft.com/office/officeart/2005/8/layout/hList1"/>
    <dgm:cxn modelId="{2849ED52-ECC1-43DB-A50B-014EE05DC043}" srcId="{9D0488AA-2F72-427D-B154-3E88E099F66D}" destId="{B8AF5B9A-7A0B-4FC0-8CCE-1EF0E62D156E}" srcOrd="3" destOrd="0" parTransId="{99515171-579C-41C6-9A00-49A0594658E0}" sibTransId="{333CAC14-E0F0-4A37-A3D3-9B33B7BD2348}"/>
    <dgm:cxn modelId="{15913871-3990-4AD8-A0B5-A751760E1E88}" type="presOf" srcId="{4C003BE2-7C92-4CB1-8F69-210AD8C9BC04}" destId="{B16EAE32-262D-471D-BF75-3336C36CC75B}" srcOrd="0" destOrd="5" presId="urn:microsoft.com/office/officeart/2005/8/layout/hList1"/>
    <dgm:cxn modelId="{CC3D0BF4-9A9E-426A-AA52-CFC62BD4F22B}" srcId="{3D6B60F0-DD86-4BA3-9910-97CEB9B89F3A}" destId="{ADD364BF-F524-4B79-8210-54D8FDC062D4}" srcOrd="4" destOrd="0" parTransId="{A0E9F0C0-86D1-4248-ABB8-C960474D9298}" sibTransId="{0D1E6644-64A3-4718-A715-3E0683276044}"/>
    <dgm:cxn modelId="{647DF6C1-4EF3-492F-A729-E6E8E0C02BB7}" srcId="{9D0488AA-2F72-427D-B154-3E88E099F66D}" destId="{4C003BE2-7C92-4CB1-8F69-210AD8C9BC04}" srcOrd="5" destOrd="0" parTransId="{8AFA0DB0-959C-48C6-ABF0-D0DDCDF39F10}" sibTransId="{622D9099-4D97-432E-9775-032987F02305}"/>
    <dgm:cxn modelId="{22565A67-A6E8-4BB4-ACD8-82E4309DADE0}" type="presOf" srcId="{B38632F3-CFCF-4F4D-B597-7193C5C3CF41}" destId="{B16EAE32-262D-471D-BF75-3336C36CC75B}" srcOrd="0" destOrd="1" presId="urn:microsoft.com/office/officeart/2005/8/layout/hList1"/>
    <dgm:cxn modelId="{8DDA5717-68BA-4482-8A96-0B12C97AAE17}" srcId="{9D0488AA-2F72-427D-B154-3E88E099F66D}" destId="{E0A89407-FF16-4036-8B06-02C185BDC954}" srcOrd="0" destOrd="0" parTransId="{C14591F5-A306-4F6B-B00D-2564FB519FF3}" sibTransId="{46076092-ABC3-441D-B860-C95A1311D2DE}"/>
    <dgm:cxn modelId="{871702A7-8E38-4499-A66B-B071790DD04A}" srcId="{CF770074-DC48-41EE-B071-24AA0D7FEBB3}" destId="{4092DA7A-3CE2-4E47-B19C-C87AECE77FBE}" srcOrd="2" destOrd="0" parTransId="{BD8AC685-89C9-4812-A9CF-0F915EE6BB20}" sibTransId="{F8C6AA4E-977F-444C-975F-D364679C654E}"/>
    <dgm:cxn modelId="{D67A8F75-A550-4920-8DDE-6C850A2EBF43}" srcId="{3D6B60F0-DD86-4BA3-9910-97CEB9B89F3A}" destId="{ABA152CE-1818-4225-92C5-CCDC311E76A8}" srcOrd="1" destOrd="0" parTransId="{999A8089-E103-49D5-9274-31CF7D134E7D}" sibTransId="{D9682002-2D27-4DBB-AD56-2F12063CCC98}"/>
    <dgm:cxn modelId="{07ACAFB0-D0B2-4049-8D32-ED29D8767FA4}" srcId="{CF770074-DC48-41EE-B071-24AA0D7FEBB3}" destId="{B64045B6-8D57-4DF2-91AE-C5E75123F9B5}" srcOrd="0" destOrd="0" parTransId="{AF075040-E3A0-41F6-9AFA-D817F2E1422B}" sibTransId="{A95B6ACC-CE77-4BAD-9900-9429E393566C}"/>
    <dgm:cxn modelId="{5065611C-367D-4112-83AE-914D1557CDC6}" type="presOf" srcId="{A6846539-6895-457F-A53A-6E636EDAD798}" destId="{AC4DC097-8687-4E06-901A-EDD6AB1E773C}" srcOrd="0" destOrd="0" presId="urn:microsoft.com/office/officeart/2005/8/layout/hList1"/>
    <dgm:cxn modelId="{2E975092-D87E-4AA3-8F9E-000A9BED1F96}" srcId="{3D6B60F0-DD86-4BA3-9910-97CEB9B89F3A}" destId="{11D3FEC9-444F-415A-BAE1-05E0ADC7442C}" srcOrd="3" destOrd="0" parTransId="{D0095684-7F2C-4436-971E-B0856F2C8A5D}" sibTransId="{C39705E3-EB45-4AD5-B67E-4BE9FC19BE41}"/>
    <dgm:cxn modelId="{943A7837-64FE-47A3-93C4-138D8F71FF52}" srcId="{3D6B60F0-DD86-4BA3-9910-97CEB9B89F3A}" destId="{D885F80F-2007-4008-9110-8B90C4B99C5E}" srcOrd="2" destOrd="0" parTransId="{B72611D0-344E-4237-B5FB-A5DA522795AE}" sibTransId="{DF33FBCC-9AA9-47F1-8681-D287CC838521}"/>
    <dgm:cxn modelId="{F2E6AA7D-3CA6-4187-B8F4-88BBCBD9A3D9}" type="presOf" srcId="{31FC1ECF-4D2B-4776-B65E-EC1EB40B08D0}" destId="{B16EAE32-262D-471D-BF75-3336C36CC75B}" srcOrd="0" destOrd="4" presId="urn:microsoft.com/office/officeart/2005/8/layout/hList1"/>
    <dgm:cxn modelId="{11A7C087-AEF9-4971-9401-2CAE9C70DFB2}" type="presOf" srcId="{ABA152CE-1818-4225-92C5-CCDC311E76A8}" destId="{AC4DC097-8687-4E06-901A-EDD6AB1E773C}" srcOrd="0" destOrd="1" presId="urn:microsoft.com/office/officeart/2005/8/layout/hList1"/>
    <dgm:cxn modelId="{216C9E15-5F72-4C7F-B662-89DD3BFF9EC1}" srcId="{9D0488AA-2F72-427D-B154-3E88E099F66D}" destId="{36365A1A-79B1-46AB-ABBE-7C3641A9B327}" srcOrd="2" destOrd="0" parTransId="{567E0FDA-300E-4851-B442-D8E253E547C6}" sibTransId="{37ADE785-FE3B-4E2E-8685-099D1B8685D1}"/>
    <dgm:cxn modelId="{1F14655B-2225-43B6-9DC0-9AFC3E7E3F25}" type="presOf" srcId="{C8BE60CB-966B-4A01-9317-E838CB054DD3}" destId="{6F17C32A-43B8-4E51-A5E0-078FFD94BB24}" srcOrd="0" destOrd="1" presId="urn:microsoft.com/office/officeart/2005/8/layout/hList1"/>
    <dgm:cxn modelId="{B2A3D748-F823-4CFC-AB5D-C6A7C6E9E6D2}" srcId="{876271FB-1846-4077-8479-BBE73102CB35}" destId="{CF770074-DC48-41EE-B071-24AA0D7FEBB3}" srcOrd="1" destOrd="0" parTransId="{DA5690D8-21E3-4A47-A442-9FC5E6776277}" sibTransId="{92E48677-1597-4B61-B3B6-E598C2937044}"/>
    <dgm:cxn modelId="{4AB2366B-0CB0-4EF8-AF0C-1711CFD2B7A1}" type="presOf" srcId="{ADD364BF-F524-4B79-8210-54D8FDC062D4}" destId="{AC4DC097-8687-4E06-901A-EDD6AB1E773C}" srcOrd="0" destOrd="4" presId="urn:microsoft.com/office/officeart/2005/8/layout/hList1"/>
    <dgm:cxn modelId="{43DC9801-620D-4676-AC2D-A355238A63A2}" type="presOf" srcId="{3D6B60F0-DD86-4BA3-9910-97CEB9B89F3A}" destId="{4573F4EE-3C18-47AC-BB08-9D523AB9E5A0}" srcOrd="0" destOrd="0" presId="urn:microsoft.com/office/officeart/2005/8/layout/hList1"/>
    <dgm:cxn modelId="{B1B5980E-7CC1-4ED1-B9F1-6AA3CACFB3B1}" srcId="{9D0488AA-2F72-427D-B154-3E88E099F66D}" destId="{31FC1ECF-4D2B-4776-B65E-EC1EB40B08D0}" srcOrd="4" destOrd="0" parTransId="{315728FA-F3E8-48E0-8784-2DBC20615BCA}" sibTransId="{D175A966-0FAE-402F-8D79-CCB71911F430}"/>
    <dgm:cxn modelId="{605B6F51-F0B6-438F-B220-EAF395ADF570}" srcId="{876271FB-1846-4077-8479-BBE73102CB35}" destId="{9D0488AA-2F72-427D-B154-3E88E099F66D}" srcOrd="2" destOrd="0" parTransId="{6108EEBF-324A-4FB5-AEDF-EDD440EE143D}" sibTransId="{325478C8-4332-4EA5-82C2-189B0424640B}"/>
    <dgm:cxn modelId="{3FEF2E99-601C-4957-AFAD-458ED6627E75}" srcId="{3D6B60F0-DD86-4BA3-9910-97CEB9B89F3A}" destId="{A6846539-6895-457F-A53A-6E636EDAD798}" srcOrd="0" destOrd="0" parTransId="{166C8569-ED33-43F1-930A-C220E09BAFFC}" sibTransId="{E754ED04-F44E-40F6-ACD6-086472FA3209}"/>
    <dgm:cxn modelId="{36306B0D-23A6-4B7E-B9E9-86731AE826D3}" type="presOf" srcId="{9D0488AA-2F72-427D-B154-3E88E099F66D}" destId="{29C1C459-6A1F-4BDF-B343-C9F9E06D7A75}" srcOrd="0" destOrd="0" presId="urn:microsoft.com/office/officeart/2005/8/layout/hList1"/>
    <dgm:cxn modelId="{ED87F9A1-F53C-4EFA-BFE7-D93B0F1B7968}" srcId="{9D0488AA-2F72-427D-B154-3E88E099F66D}" destId="{B38632F3-CFCF-4F4D-B597-7193C5C3CF41}" srcOrd="1" destOrd="0" parTransId="{C06F1DD5-C460-4805-B6FB-CF708E5B62DF}" sibTransId="{77C7BA2E-B8B8-4434-A64D-46ED8C7FC278}"/>
    <dgm:cxn modelId="{E40E3DD8-5196-4408-802F-E33274A5EA6E}" type="presParOf" srcId="{3BAFAD4B-E824-4E7A-B10C-DD86DA0543CC}" destId="{FAF8CD90-459E-4FFF-B901-E046B7BD49AF}" srcOrd="0" destOrd="0" presId="urn:microsoft.com/office/officeart/2005/8/layout/hList1"/>
    <dgm:cxn modelId="{865EA0C5-E91D-4BBE-B97C-19D22AFA2904}" type="presParOf" srcId="{FAF8CD90-459E-4FFF-B901-E046B7BD49AF}" destId="{4573F4EE-3C18-47AC-BB08-9D523AB9E5A0}" srcOrd="0" destOrd="0" presId="urn:microsoft.com/office/officeart/2005/8/layout/hList1"/>
    <dgm:cxn modelId="{ABC5EF70-C98C-406C-B585-78FC81119F01}" type="presParOf" srcId="{FAF8CD90-459E-4FFF-B901-E046B7BD49AF}" destId="{AC4DC097-8687-4E06-901A-EDD6AB1E773C}" srcOrd="1" destOrd="0" presId="urn:microsoft.com/office/officeart/2005/8/layout/hList1"/>
    <dgm:cxn modelId="{881C1429-57CE-4D71-9BEB-1AD0E353B762}" type="presParOf" srcId="{3BAFAD4B-E824-4E7A-B10C-DD86DA0543CC}" destId="{A967C4AA-EB2A-49EE-808D-98820CA7CC5A}" srcOrd="1" destOrd="0" presId="urn:microsoft.com/office/officeart/2005/8/layout/hList1"/>
    <dgm:cxn modelId="{2CD289E6-A91C-4F97-B2A7-460C10F34926}" type="presParOf" srcId="{3BAFAD4B-E824-4E7A-B10C-DD86DA0543CC}" destId="{5196852C-AE81-4006-8A4B-99764D1562ED}" srcOrd="2" destOrd="0" presId="urn:microsoft.com/office/officeart/2005/8/layout/hList1"/>
    <dgm:cxn modelId="{349CE45E-1EAC-418C-A106-437FF2688486}" type="presParOf" srcId="{5196852C-AE81-4006-8A4B-99764D1562ED}" destId="{B6775841-5642-47D0-9C8A-0A77897B63F6}" srcOrd="0" destOrd="0" presId="urn:microsoft.com/office/officeart/2005/8/layout/hList1"/>
    <dgm:cxn modelId="{5B8AECF4-195E-4DC3-A91D-DA65A551BEEA}" type="presParOf" srcId="{5196852C-AE81-4006-8A4B-99764D1562ED}" destId="{6F17C32A-43B8-4E51-A5E0-078FFD94BB24}" srcOrd="1" destOrd="0" presId="urn:microsoft.com/office/officeart/2005/8/layout/hList1"/>
    <dgm:cxn modelId="{24F130F8-6641-4373-9EDA-921B361F7A76}" type="presParOf" srcId="{3BAFAD4B-E824-4E7A-B10C-DD86DA0543CC}" destId="{98E26350-B14B-472A-8D11-3CC4430BB117}" srcOrd="3" destOrd="0" presId="urn:microsoft.com/office/officeart/2005/8/layout/hList1"/>
    <dgm:cxn modelId="{64474C98-A404-474C-AE06-26376F9E85D9}" type="presParOf" srcId="{3BAFAD4B-E824-4E7A-B10C-DD86DA0543CC}" destId="{47D52627-51FF-438F-ACC1-51A0BA3B2235}" srcOrd="4" destOrd="0" presId="urn:microsoft.com/office/officeart/2005/8/layout/hList1"/>
    <dgm:cxn modelId="{F8828620-A5AD-4748-8035-2B140678A034}" type="presParOf" srcId="{47D52627-51FF-438F-ACC1-51A0BA3B2235}" destId="{29C1C459-6A1F-4BDF-B343-C9F9E06D7A75}" srcOrd="0" destOrd="0" presId="urn:microsoft.com/office/officeart/2005/8/layout/hList1"/>
    <dgm:cxn modelId="{3017E925-4BE3-4E61-94C8-C201E0D22AFC}" type="presParOf" srcId="{47D52627-51FF-438F-ACC1-51A0BA3B2235}" destId="{B16EAE32-262D-471D-BF75-3336C36CC75B}"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73F4EE-3C18-47AC-BB08-9D523AB9E5A0}">
      <dsp:nvSpPr>
        <dsp:cNvPr id="0" name=""/>
        <dsp:cNvSpPr/>
      </dsp:nvSpPr>
      <dsp:spPr>
        <a:xfrm>
          <a:off x="6469" y="0"/>
          <a:ext cx="2471862" cy="988744"/>
        </a:xfrm>
        <a:prstGeom prst="rect">
          <a:avLst/>
        </a:prstGeom>
        <a:solidFill>
          <a:srgbClr val="C00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i="0" kern="1200" dirty="0" smtClean="0">
              <a:solidFill>
                <a:srgbClr val="FFFFFF"/>
              </a:solidFill>
            </a:rPr>
            <a:t>Sida</a:t>
          </a:r>
        </a:p>
      </dsp:txBody>
      <dsp:txXfrm>
        <a:off x="6469" y="0"/>
        <a:ext cx="2471862" cy="988744"/>
      </dsp:txXfrm>
    </dsp:sp>
    <dsp:sp modelId="{AC4DC097-8687-4E06-901A-EDD6AB1E773C}">
      <dsp:nvSpPr>
        <dsp:cNvPr id="0" name=""/>
        <dsp:cNvSpPr/>
      </dsp:nvSpPr>
      <dsp:spPr>
        <a:xfrm>
          <a:off x="5876" y="1038681"/>
          <a:ext cx="2467956" cy="3200327"/>
        </a:xfrm>
        <a:prstGeom prst="rect">
          <a:avLst/>
        </a:prstGeom>
        <a:noFill/>
        <a:ln w="12700" cap="flat" cmpd="sng" algn="ctr">
          <a:solidFill>
            <a:srgbClr val="C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smtClean="0">
              <a:solidFill>
                <a:srgbClr val="000000"/>
              </a:solidFill>
            </a:rPr>
            <a:t>PTME (volet 1-4)</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VIH pédiatrique</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Soutien de la conformité- Nutrition</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Liens avec la SGMNI et violence sexiste</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Adolescents et VIH</a:t>
          </a:r>
        </a:p>
      </dsp:txBody>
      <dsp:txXfrm>
        <a:off x="5876" y="1038681"/>
        <a:ext cx="2467956" cy="3200327"/>
      </dsp:txXfrm>
    </dsp:sp>
    <dsp:sp modelId="{B6775841-5642-47D0-9C8A-0A77897B63F6}">
      <dsp:nvSpPr>
        <dsp:cNvPr id="0" name=""/>
        <dsp:cNvSpPr/>
      </dsp:nvSpPr>
      <dsp:spPr>
        <a:xfrm>
          <a:off x="2823415" y="0"/>
          <a:ext cx="2471862" cy="988744"/>
        </a:xfrm>
        <a:prstGeom prst="rect">
          <a:avLst/>
        </a:prstGeom>
        <a:solidFill>
          <a:schemeClr val="accent3">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i="0" kern="1200" dirty="0" smtClean="0">
              <a:solidFill>
                <a:srgbClr val="FFFFFF"/>
              </a:solidFill>
            </a:rPr>
            <a:t>TB</a:t>
          </a:r>
        </a:p>
      </dsp:txBody>
      <dsp:txXfrm>
        <a:off x="2823415" y="0"/>
        <a:ext cx="2471862" cy="988744"/>
      </dsp:txXfrm>
    </dsp:sp>
    <dsp:sp modelId="{6F17C32A-43B8-4E51-A5E0-078FFD94BB24}">
      <dsp:nvSpPr>
        <dsp:cNvPr id="0" name=""/>
        <dsp:cNvSpPr/>
      </dsp:nvSpPr>
      <dsp:spPr>
        <a:xfrm>
          <a:off x="2814306" y="1063705"/>
          <a:ext cx="2490079" cy="3166962"/>
        </a:xfrm>
        <a:prstGeom prst="rect">
          <a:avLst/>
        </a:prstGeom>
        <a:noFill/>
        <a:ln w="12700" cap="flat" cmpd="sng" algn="ctr">
          <a:solidFill>
            <a:schemeClr val="accent2">
              <a:lumMod val="7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smtClean="0">
              <a:solidFill>
                <a:srgbClr val="000000"/>
              </a:solidFill>
            </a:rPr>
            <a:t>Dépistage et diagnostic (y compris les femmes et les enfants)</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Les populations clés touchées (y compris les enfants et les femmes enceintes)</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Activités concertées avec d'autres programmes (ex. SGMNI) </a:t>
          </a:r>
        </a:p>
      </dsp:txBody>
      <dsp:txXfrm>
        <a:off x="2814306" y="1063705"/>
        <a:ext cx="2490079" cy="3166962"/>
      </dsp:txXfrm>
    </dsp:sp>
    <dsp:sp modelId="{29C1C459-6A1F-4BDF-B343-C9F9E06D7A75}">
      <dsp:nvSpPr>
        <dsp:cNvPr id="0" name=""/>
        <dsp:cNvSpPr/>
      </dsp:nvSpPr>
      <dsp:spPr>
        <a:xfrm>
          <a:off x="5660532" y="0"/>
          <a:ext cx="2471862" cy="988744"/>
        </a:xfrm>
        <a:prstGeom prst="rect">
          <a:avLst/>
        </a:prstGeom>
        <a:solidFill>
          <a:srgbClr val="FFC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i="0" kern="1200" dirty="0" smtClean="0">
              <a:solidFill>
                <a:srgbClr val="FFFFFF"/>
              </a:solidFill>
            </a:rPr>
            <a:t>Paludisme</a:t>
          </a:r>
        </a:p>
      </dsp:txBody>
      <dsp:txXfrm>
        <a:off x="5660532" y="0"/>
        <a:ext cx="2471862" cy="988744"/>
      </dsp:txXfrm>
    </dsp:sp>
    <dsp:sp modelId="{B16EAE32-262D-471D-BF75-3336C36CC75B}">
      <dsp:nvSpPr>
        <dsp:cNvPr id="0" name=""/>
        <dsp:cNvSpPr/>
      </dsp:nvSpPr>
      <dsp:spPr>
        <a:xfrm>
          <a:off x="5667001" y="1045097"/>
          <a:ext cx="2471862" cy="3223067"/>
        </a:xfrm>
        <a:prstGeom prst="rect">
          <a:avLst/>
        </a:prstGeom>
        <a:noFill/>
        <a:ln w="12700" cap="flat" cmpd="sng" algn="ctr">
          <a:solidFill>
            <a:srgbClr val="FFC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smtClean="0">
              <a:solidFill>
                <a:srgbClr val="000000"/>
              </a:solidFill>
            </a:rPr>
            <a:t>Distribution des MIILD</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Traitement en milieu hospitalier</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TPIFE</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PCCI </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Prévention du paludisme pendant la grossesse (PPG et TPIFE) </a:t>
          </a:r>
        </a:p>
        <a:p>
          <a:pPr marL="171450" lvl="1" indent="-171450" algn="l" defTabSz="711200">
            <a:lnSpc>
              <a:spcPct val="90000"/>
            </a:lnSpc>
            <a:spcBef>
              <a:spcPct val="0"/>
            </a:spcBef>
            <a:spcAft>
              <a:spcPct val="15000"/>
            </a:spcAft>
            <a:buChar char="••"/>
          </a:pPr>
          <a:r>
            <a:rPr lang="en-US" sz="1600" b="0" i="0" kern="1200" dirty="0" smtClean="0">
              <a:solidFill>
                <a:srgbClr val="000000"/>
              </a:solidFill>
            </a:rPr>
            <a:t>Traitement du PPG</a:t>
          </a:r>
        </a:p>
      </dsp:txBody>
      <dsp:txXfrm>
        <a:off x="5667001" y="1045097"/>
        <a:ext cx="2471862" cy="322306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D18887-C4AC-4F71-BA9C-85E0BFB774FB}" type="datetimeFigureOut">
              <a:rPr lang="en-GB" smtClean="0"/>
              <a:pPr/>
              <a:t>15/05/2014</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A89AB6-1CA3-4033-BBB9-EB3AD91FC49D}" type="slidenum">
              <a:rPr lang="en-GB" smtClean="0"/>
              <a:pPr/>
              <a:t>‹N°›</a:t>
            </a:fld>
            <a:endParaRPr lang="en-GB" dirty="0"/>
          </a:p>
        </p:txBody>
      </p:sp>
    </p:spTree>
    <p:extLst>
      <p:ext uri="{BB962C8B-B14F-4D97-AF65-F5344CB8AC3E}">
        <p14:creationId xmlns:p14="http://schemas.microsoft.com/office/powerpoint/2010/main" xmlns="" val="14998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xmlns="" val="907781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a:xfrm>
            <a:off x="685480" y="4343145"/>
            <a:ext cx="5487041" cy="4274414"/>
          </a:xfrm>
        </p:spPr>
        <p:txBody>
          <a:bodyPr>
            <a:normAutofit fontScale="85000" lnSpcReduction="20000"/>
          </a:bodyPr>
          <a:lstStyle/>
          <a:p>
            <a:pPr marL="88900" eaLnBrk="1" fontAlgn="auto" hangingPunct="1">
              <a:spcBef>
                <a:spcPts val="600"/>
              </a:spcBef>
              <a:spcAft>
                <a:spcPts val="600"/>
              </a:spcAft>
              <a:buFont typeface="Arial" pitchFamily="34" charset="0"/>
              <a:buNone/>
              <a:defRPr/>
            </a:pPr>
            <a:r>
              <a:rPr lang="en-US" sz="1200" b="1" i="0" dirty="0" smtClean="0">
                <a:solidFill>
                  <a:srgbClr val="000000"/>
                </a:solidFill>
                <a:latin typeface="Arial" pitchFamily="18" charset="0"/>
              </a:rPr>
              <a:t>Comme mentionné, </a:t>
            </a:r>
            <a:r>
              <a:rPr lang="en-US" sz="1200" b="1" i="0" dirty="0" smtClean="0">
                <a:solidFill>
                  <a:srgbClr val="1E1E1E"/>
                </a:solidFill>
                <a:latin typeface="Arial" pitchFamily="18" charset="0"/>
              </a:rPr>
              <a:t>les plans stratégiques nationaux ou des dossiers d'investissement </a:t>
            </a:r>
            <a:r>
              <a:rPr lang="en-US" sz="1200" b="1" i="0" dirty="0" smtClean="0">
                <a:solidFill>
                  <a:srgbClr val="000000"/>
                </a:solidFill>
                <a:latin typeface="Arial" pitchFamily="18" charset="0"/>
              </a:rPr>
              <a:t>sont la </a:t>
            </a:r>
            <a:r>
              <a:rPr lang="en-US" sz="1200" b="1" i="0" dirty="0" smtClean="0">
                <a:solidFill>
                  <a:srgbClr val="1E1E1E"/>
                </a:solidFill>
                <a:latin typeface="Arial" pitchFamily="18" charset="0"/>
              </a:rPr>
              <a:t>base du soutien du Fonds mondial.</a:t>
            </a:r>
          </a:p>
          <a:p>
            <a:pPr marL="88900" eaLnBrk="1" fontAlgn="auto" hangingPunct="1">
              <a:spcBef>
                <a:spcPts val="600"/>
              </a:spcBef>
              <a:spcAft>
                <a:spcPts val="600"/>
              </a:spcAft>
              <a:buFont typeface="Arial" pitchFamily="34" charset="0"/>
              <a:buNone/>
              <a:defRPr/>
            </a:pPr>
            <a:endParaRPr lang="en-US" dirty="0" smtClean="0">
              <a:solidFill>
                <a:srgbClr val="1E1E1E"/>
              </a:solidFill>
              <a:latin typeface="Arial" pitchFamily="34" charset="0"/>
              <a:cs typeface="Arial" pitchFamily="34" charset="0"/>
            </a:endParaRPr>
          </a:p>
          <a:p>
            <a:pPr marL="88900" eaLnBrk="1" fontAlgn="auto" hangingPunct="1">
              <a:spcBef>
                <a:spcPts val="600"/>
              </a:spcBef>
              <a:spcAft>
                <a:spcPts val="600"/>
              </a:spcAft>
              <a:buFont typeface="Arial" pitchFamily="34" charset="0"/>
              <a:buNone/>
              <a:defRPr/>
            </a:pPr>
            <a:r>
              <a:rPr lang="en-US" sz="1200" b="0" i="0" dirty="0" smtClean="0">
                <a:solidFill>
                  <a:srgbClr val="1E1E1E"/>
                </a:solidFill>
                <a:latin typeface="Arial" pitchFamily="18" charset="0"/>
              </a:rPr>
              <a:t>Les PSN doivent être : </a:t>
            </a:r>
          </a:p>
          <a:p>
            <a:pPr marL="260350" indent="-171450" eaLnBrk="1" fontAlgn="auto" hangingPunct="1">
              <a:spcBef>
                <a:spcPts val="600"/>
              </a:spcBef>
              <a:spcAft>
                <a:spcPts val="600"/>
              </a:spcAft>
              <a:buFont typeface="Arial" pitchFamily="34" charset="0"/>
              <a:buChar char="•"/>
              <a:defRPr/>
            </a:pPr>
            <a:r>
              <a:rPr lang="en-US" sz="1200" b="1" i="0" dirty="0" smtClean="0">
                <a:solidFill>
                  <a:srgbClr val="1E1E1E"/>
                </a:solidFill>
                <a:latin typeface="Arial" pitchFamily="18" charset="0"/>
              </a:rPr>
              <a:t>être chiffré, classé par priorité et élaboré grâce à un processus ouvert </a:t>
            </a:r>
            <a:r>
              <a:rPr lang="en-US" sz="1200" b="0" i="0" dirty="0" smtClean="0">
                <a:solidFill>
                  <a:srgbClr val="1E1E1E"/>
                </a:solidFill>
                <a:latin typeface="Arial" pitchFamily="18" charset="0"/>
              </a:rPr>
              <a:t>impliquant de multiples parties prenantes dont les populations-clés touchées et les personnes vivant avec la maladie ou affectées par celle-ci.</a:t>
            </a:r>
          </a:p>
          <a:p>
            <a:pPr marL="260350" indent="-171450" eaLnBrk="1" fontAlgn="auto" hangingPunct="1">
              <a:spcBef>
                <a:spcPts val="600"/>
              </a:spcBef>
              <a:spcAft>
                <a:spcPts val="600"/>
              </a:spcAft>
              <a:buFont typeface="Arial" pitchFamily="34" charset="0"/>
              <a:buChar char="•"/>
              <a:defRPr/>
            </a:pPr>
            <a:r>
              <a:rPr lang="en-US" sz="1200" b="1" i="0" dirty="0" smtClean="0">
                <a:solidFill>
                  <a:srgbClr val="1E1E1E"/>
                </a:solidFill>
                <a:latin typeface="Arial" pitchFamily="18" charset="0"/>
              </a:rPr>
              <a:t>respecter les orientations normatives internationales, la stratégie nationale du secteur de la santé et être mis en œuvre de façon coordonnée entre les trois maladies.</a:t>
            </a:r>
          </a:p>
          <a:p>
            <a:pPr marL="88900" eaLnBrk="1" fontAlgn="auto" hangingPunct="1">
              <a:spcBef>
                <a:spcPts val="600"/>
              </a:spcBef>
              <a:spcAft>
                <a:spcPts val="600"/>
              </a:spcAft>
              <a:buFont typeface="Arial" pitchFamily="34" charset="0"/>
              <a:buNone/>
              <a:defRPr/>
            </a:pPr>
            <a:endParaRPr lang="en-US" dirty="0" smtClean="0">
              <a:solidFill>
                <a:srgbClr val="1E1E1E"/>
              </a:solidFill>
              <a:latin typeface="Arial" pitchFamily="34" charset="0"/>
              <a:cs typeface="Arial" pitchFamily="34" charset="0"/>
            </a:endParaRPr>
          </a:p>
          <a:p>
            <a:pPr marL="88900" eaLnBrk="1" fontAlgn="auto" hangingPunct="1">
              <a:spcBef>
                <a:spcPts val="600"/>
              </a:spcBef>
              <a:spcAft>
                <a:spcPts val="600"/>
              </a:spcAft>
              <a:buFont typeface="Arial" pitchFamily="34" charset="0"/>
              <a:buNone/>
              <a:defRPr/>
            </a:pPr>
            <a:r>
              <a:rPr lang="en-US" sz="1200" b="0" i="0" dirty="0" smtClean="0">
                <a:solidFill>
                  <a:srgbClr val="1E1E1E"/>
                </a:solidFill>
                <a:latin typeface="Arial" pitchFamily="18" charset="0"/>
              </a:rPr>
              <a:t>Nous vous encourageons vivement à évaluer votre PSN avec un processus crédible et indépendant associant de multiples parties prenantes et utilisant des cadres reconnus comme l’outil d’évaluation conjointe des stratégies nationales (JANS)</a:t>
            </a:r>
          </a:p>
          <a:p>
            <a:pPr marL="260350" indent="-171450" eaLnBrk="1" fontAlgn="auto" hangingPunct="1">
              <a:spcBef>
                <a:spcPts val="600"/>
              </a:spcBef>
              <a:spcAft>
                <a:spcPts val="600"/>
              </a:spcAft>
              <a:buFont typeface="Arial" pitchFamily="34" charset="0"/>
              <a:buChar char="•"/>
              <a:defRPr/>
            </a:pPr>
            <a:r>
              <a:rPr lang="en-US" sz="1200" b="0" i="0" dirty="0" smtClean="0">
                <a:solidFill>
                  <a:srgbClr val="1E1E1E"/>
                </a:solidFill>
                <a:latin typeface="Arial" pitchFamily="18" charset="0"/>
              </a:rPr>
              <a:t>Cette évaluation garantira que votre PSN respecte les orientations normatives internationales et qu’il est suffisamment solide pour identifier et hiérarchiser les lacunes programmatiques qui devront figurer dans votre demande de financement.</a:t>
            </a:r>
          </a:p>
          <a:p>
            <a:pPr marL="260350" indent="-171450" eaLnBrk="1" fontAlgn="auto" hangingPunct="1">
              <a:spcBef>
                <a:spcPts val="600"/>
              </a:spcBef>
              <a:spcAft>
                <a:spcPts val="600"/>
              </a:spcAft>
              <a:buFont typeface="Arial" pitchFamily="34" charset="0"/>
              <a:buChar char="•"/>
              <a:defRPr/>
            </a:pPr>
            <a:endParaRPr lang="en-US" dirty="0" smtClean="0">
              <a:solidFill>
                <a:srgbClr val="1E1E1E"/>
              </a:solidFill>
              <a:latin typeface="Arial" pitchFamily="34" charset="0"/>
              <a:cs typeface="Arial" pitchFamily="34" charset="0"/>
            </a:endParaRPr>
          </a:p>
          <a:p>
            <a:pPr marL="260350" indent="-171450" eaLnBrk="1" fontAlgn="auto" hangingPunct="1">
              <a:spcBef>
                <a:spcPts val="600"/>
              </a:spcBef>
              <a:spcAft>
                <a:spcPts val="600"/>
              </a:spcAft>
              <a:buFont typeface="Arial" pitchFamily="34" charset="0"/>
              <a:buChar char="•"/>
              <a:defRPr/>
            </a:pPr>
            <a:r>
              <a:rPr lang="en-US" sz="1200" b="0" i="0" dirty="0" smtClean="0">
                <a:solidFill>
                  <a:srgbClr val="1E1E1E"/>
                </a:solidFill>
                <a:latin typeface="Arial" pitchFamily="18" charset="0"/>
              </a:rPr>
              <a:t>Les fonds peuvent être reprogrammés pour faciliter l'élaboration du plan stratégique national, particulièrement le renforcement des données à l'échelle infranationale et celles relatives aux sous-groupes de population.</a:t>
            </a:r>
          </a:p>
        </p:txBody>
      </p:sp>
      <p:sp>
        <p:nvSpPr>
          <p:cNvPr id="2498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hangingPunct="1"/>
            <a:fld id="{AEBCF297-8E71-4B12-BFE5-7EF161909A5F}" type="slidenum">
              <a:rPr lang="fr-CH" altLang="en-US" sz="1200" b="0" smtClean="0">
                <a:solidFill>
                  <a:srgbClr val="000000"/>
                </a:solidFill>
              </a:rPr>
              <a:pPr eaLnBrk="1" hangingPunct="1"/>
              <a:t>6</a:t>
            </a:fld>
            <a:endParaRPr lang="fr-CH" altLang="en-US" sz="1200" b="0" dirty="0" smtClean="0">
              <a:solidFill>
                <a:srgbClr val="000000"/>
              </a:solidFill>
            </a:endParaRPr>
          </a:p>
        </p:txBody>
      </p:sp>
    </p:spTree>
    <p:extLst>
      <p:ext uri="{BB962C8B-B14F-4D97-AF65-F5344CB8AC3E}">
        <p14:creationId xmlns:p14="http://schemas.microsoft.com/office/powerpoint/2010/main" xmlns="" val="430445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xmlns="" val="926787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xmlns="" val="276439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xmlns="" val="3355038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1C575A-FA3C-4170-BDE2-E20A38399392}"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xmlns="" val="1694392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97B25D-284F-442F-9BF3-D8699C2E4C73}"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xmlns="" val="891121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a:p>
            <a:endParaRPr 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eaLnBrk="1" hangingPunct="1"/>
            <a:fld id="{BA9FFEDF-6270-4CF8-B3B1-7BEB0A30010F}" type="slidenum">
              <a:rPr lang="en-US" b="0" smtClean="0">
                <a:solidFill>
                  <a:srgbClr val="000000"/>
                </a:solidFill>
              </a:rPr>
              <a:pPr eaLnBrk="1" hangingPunct="1"/>
              <a:t>14</a:t>
            </a:fld>
            <a:endParaRPr lang="en-US" b="0" dirty="0" smtClean="0">
              <a:solidFill>
                <a:srgbClr val="000000"/>
              </a:solidFill>
            </a:endParaRPr>
          </a:p>
        </p:txBody>
      </p:sp>
    </p:spTree>
    <p:extLst>
      <p:ext uri="{BB962C8B-B14F-4D97-AF65-F5344CB8AC3E}">
        <p14:creationId xmlns:p14="http://schemas.microsoft.com/office/powerpoint/2010/main" xmlns="" val="3466027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37FA6C0-73B9-4AEF-B2BE-6072B59FE6BC}" type="slidenum">
              <a:rPr lang="fr-CH" smtClean="0">
                <a:solidFill>
                  <a:prstClr val="black"/>
                </a:solidFill>
              </a:rPr>
              <a:pPr>
                <a:defRPr/>
              </a:pPr>
              <a:t>20</a:t>
            </a:fld>
            <a:endParaRPr lang="fr-CH" dirty="0">
              <a:solidFill>
                <a:prstClr val="black"/>
              </a:solidFill>
            </a:endParaRPr>
          </a:p>
        </p:txBody>
      </p:sp>
    </p:spTree>
    <p:extLst>
      <p:ext uri="{BB962C8B-B14F-4D97-AF65-F5344CB8AC3E}">
        <p14:creationId xmlns:p14="http://schemas.microsoft.com/office/powerpoint/2010/main" xmlns="" val="3211941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smtClean="0">
                <a:solidFill>
                  <a:srgbClr val="000000"/>
                </a:solidFill>
              </a:rPr>
              <a:t>Le Fonds mondial a un mandat clair qui consiste à soutenir ces approches et interventions liées à la SGMNI qui portent directement sur la lutte contre le sida, la TB et le paludisme</a:t>
            </a:r>
          </a:p>
          <a:p>
            <a:r>
              <a:rPr lang="en-US" sz="1200" b="1" i="0" dirty="0" smtClean="0">
                <a:solidFill>
                  <a:srgbClr val="000000"/>
                </a:solidFill>
              </a:rPr>
              <a:t>Il faut s'assurer que ces interventions sont incluses dans les notes conceptuelles. </a:t>
            </a:r>
          </a:p>
          <a:p>
            <a:endParaRPr lang="en-US" b="1" dirty="0" smtClean="0"/>
          </a:p>
          <a:p>
            <a:r>
              <a:rPr lang="en-US" sz="1200" b="0" i="0" dirty="0" smtClean="0">
                <a:solidFill>
                  <a:srgbClr val="000000"/>
                </a:solidFill>
              </a:rPr>
              <a:t>PTME : Prévention de la transmission de la mère à l'enfant du VIH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smtClean="0">
                <a:solidFill>
                  <a:srgbClr val="000000"/>
                </a:solidFill>
                <a:latin typeface="Arial" pitchFamily="18" charset="0"/>
              </a:rPr>
              <a:t>MIILD : Moustiquaires imprégnées d'insecticide longue durée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ysClr val="windowText" lastClr="000000"/>
              </a:solidFill>
              <a:latin typeface="Arial" panose="020B0604020202020204" pitchFamily="34" charset="0"/>
              <a:ea typeface="+mn-ea"/>
              <a:cs typeface="Arial" panose="020B0604020202020204" pitchFamily="34" charset="0"/>
            </a:endParaRPr>
          </a:p>
          <a:p>
            <a:pPr lvl="0"/>
            <a:r>
              <a:rPr lang="en-US" sz="1800" b="0" i="0" dirty="0" smtClean="0">
                <a:solidFill>
                  <a:srgbClr val="000000"/>
                </a:solidFill>
                <a:latin typeface="Arial" pitchFamily="18" charset="0"/>
              </a:rPr>
              <a:t>Interventions de lutte contre le paludisme pendant la grossesse (PPG) </a:t>
            </a:r>
          </a:p>
          <a:p>
            <a:pPr lvl="1"/>
            <a:r>
              <a:rPr lang="en-US" sz="1600" b="0" i="0" dirty="0" smtClean="0">
                <a:solidFill>
                  <a:srgbClr val="000000"/>
                </a:solidFill>
                <a:latin typeface="Arial" pitchFamily="18" charset="0"/>
              </a:rPr>
              <a:t>Utilisation du MIILD </a:t>
            </a:r>
          </a:p>
          <a:p>
            <a:pPr lvl="1"/>
            <a:r>
              <a:rPr lang="en-US" sz="1600" b="0" i="0" dirty="0" smtClean="0">
                <a:solidFill>
                  <a:srgbClr val="000000"/>
                </a:solidFill>
                <a:latin typeface="Arial" pitchFamily="18" charset="0"/>
              </a:rPr>
              <a:t>TPIFE : </a:t>
            </a:r>
          </a:p>
          <a:p>
            <a:pPr lvl="1"/>
            <a:r>
              <a:rPr lang="en-US" sz="1600" b="0" i="0" dirty="0" smtClean="0">
                <a:solidFill>
                  <a:srgbClr val="000000"/>
                </a:solidFill>
                <a:latin typeface="Arial" pitchFamily="18" charset="0"/>
              </a:rPr>
              <a:t>prise en 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smtClean="0">
                <a:solidFill>
                  <a:srgbClr val="000000"/>
                </a:solidFill>
                <a:latin typeface="Arial" pitchFamily="18" charset="0"/>
              </a:rPr>
              <a:t>Prise en charge communautaire intégrée (PCCI)</a:t>
            </a:r>
          </a:p>
          <a:p>
            <a:endParaRPr lang="en-US" b="1" dirty="0" smtClean="0"/>
          </a:p>
          <a:p>
            <a:endParaRPr lang="en-GB" b="1" dirty="0" smtClean="0"/>
          </a:p>
          <a:p>
            <a:endParaRPr lang="en-GB" dirty="0"/>
          </a:p>
        </p:txBody>
      </p:sp>
      <p:sp>
        <p:nvSpPr>
          <p:cNvPr id="4" name="Slide Number Placeholder 3"/>
          <p:cNvSpPr>
            <a:spLocks noGrp="1"/>
          </p:cNvSpPr>
          <p:nvPr>
            <p:ph type="sldNum" sz="quarter" idx="10"/>
          </p:nvPr>
        </p:nvSpPr>
        <p:spPr/>
        <p:txBody>
          <a:bodyPr/>
          <a:lstStyle/>
          <a:p>
            <a:fld id="{31338DF8-928A-4B75-B0CA-E1F1D7D1A309}" type="slidenum">
              <a:rPr lang="en-GB" smtClean="0">
                <a:solidFill>
                  <a:prstClr val="black"/>
                </a:solidFill>
              </a:rPr>
              <a:pPr/>
              <a:t>25</a:t>
            </a:fld>
            <a:endParaRPr lang="en-GB" dirty="0">
              <a:solidFill>
                <a:prstClr val="black"/>
              </a:solidFill>
            </a:endParaRPr>
          </a:p>
        </p:txBody>
      </p:sp>
    </p:spTree>
    <p:extLst>
      <p:ext uri="{BB962C8B-B14F-4D97-AF65-F5344CB8AC3E}">
        <p14:creationId xmlns:p14="http://schemas.microsoft.com/office/powerpoint/2010/main" xmlns="" val="631251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1200" b="0" i="0" dirty="0" smtClean="0">
                <a:solidFill>
                  <a:srgbClr val="000000"/>
                </a:solidFill>
              </a:rPr>
              <a:t>Maximiser les résultats de la SGMI à travers la plate-forme du FM. </a:t>
            </a:r>
          </a:p>
          <a:p>
            <a:r>
              <a:rPr lang="en-US" sz="1200" b="0" i="0" dirty="0" smtClean="0">
                <a:solidFill>
                  <a:srgbClr val="000000"/>
                </a:solidFill>
              </a:rPr>
              <a:t>D'autres interventions pertinentes et les synergies d'interventions de la SGMNI qui ne luttent pas directement contre le sida, la TB et le paludisme ou qui comprennent de telles composantes</a:t>
            </a:r>
          </a:p>
          <a:p>
            <a:r>
              <a:rPr lang="en-US" sz="1200" b="0" i="0" dirty="0" smtClean="0">
                <a:solidFill>
                  <a:srgbClr val="000000"/>
                </a:solidFill>
              </a:rPr>
              <a:t>Elles représentent de grandes possibilités pour maximiser l'impact avec moins d'investissements supplémentaires provenant d'autres sources.</a:t>
            </a:r>
          </a:p>
          <a:p>
            <a:r>
              <a:rPr lang="en-US" sz="1200" b="0" i="0" dirty="0" smtClean="0">
                <a:solidFill>
                  <a:srgbClr val="000000"/>
                </a:solidFill>
              </a:rPr>
              <a:t>Utiliser le dialogue avec les pays pour s'assurer que les services de la SGMNI qui sont en synergie avec les programmes de lutte contre le sida, la TB et le paludisme que le Fonds mondial soutient sont couverts / financés par les pays et les autres partenaires dans la note conceptuelle.</a:t>
            </a:r>
          </a:p>
          <a:p>
            <a:endParaRPr lang="en-GB" dirty="0" smtClean="0"/>
          </a:p>
          <a:p>
            <a:endParaRPr lang="it-IT" dirty="0"/>
          </a:p>
        </p:txBody>
      </p:sp>
      <p:sp>
        <p:nvSpPr>
          <p:cNvPr id="4" name="Segnaposto numero diapositiva 3"/>
          <p:cNvSpPr>
            <a:spLocks noGrp="1"/>
          </p:cNvSpPr>
          <p:nvPr>
            <p:ph type="sldNum" sz="quarter" idx="10"/>
          </p:nvPr>
        </p:nvSpPr>
        <p:spPr/>
        <p:txBody>
          <a:bodyPr/>
          <a:lstStyle/>
          <a:p>
            <a:fld id="{31338DF8-928A-4B75-B0CA-E1F1D7D1A309}" type="slidenum">
              <a:rPr lang="en-GB" smtClean="0">
                <a:solidFill>
                  <a:prstClr val="black"/>
                </a:solidFill>
              </a:rPr>
              <a:pPr/>
              <a:t>26</a:t>
            </a:fld>
            <a:endParaRPr lang="en-GB" dirty="0">
              <a:solidFill>
                <a:prstClr val="black"/>
              </a:solidFill>
            </a:endParaRPr>
          </a:p>
        </p:txBody>
      </p:sp>
    </p:spTree>
    <p:extLst>
      <p:ext uri="{BB962C8B-B14F-4D97-AF65-F5344CB8AC3E}">
        <p14:creationId xmlns:p14="http://schemas.microsoft.com/office/powerpoint/2010/main" xmlns="" val="935219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500316-A27E-4638-8FB3-F0863DA56C8F}" type="slidenum">
              <a:rPr lang="en-GB" smtClean="0">
                <a:solidFill>
                  <a:prstClr val="black"/>
                </a:solidFill>
              </a:rPr>
              <a:pPr/>
              <a:t>27</a:t>
            </a:fld>
            <a:endParaRPr lang="en-GB" dirty="0">
              <a:solidFill>
                <a:prstClr val="black"/>
              </a:solidFill>
            </a:endParaRPr>
          </a:p>
        </p:txBody>
      </p:sp>
    </p:spTree>
    <p:extLst>
      <p:ext uri="{BB962C8B-B14F-4D97-AF65-F5344CB8AC3E}">
        <p14:creationId xmlns:p14="http://schemas.microsoft.com/office/powerpoint/2010/main" xmlns="" val="74510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vmlDrawing" Target="../drawings/vmlDrawing1.vml"/><Relationship Id="rId5" Type="http://schemas.openxmlformats.org/officeDocument/2006/relationships/image" Target="../media/image1.jpeg"/><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7.xml"/><Relationship Id="rId1" Type="http://schemas.openxmlformats.org/officeDocument/2006/relationships/tags" Target="../tags/tag4.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8.xml"/><Relationship Id="rId1" Type="http://schemas.openxmlformats.org/officeDocument/2006/relationships/tags" Target="../tags/tag8.xml"/><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1.xml"/><Relationship Id="rId1" Type="http://schemas.openxmlformats.org/officeDocument/2006/relationships/tags" Target="../tags/tag12.xml"/><Relationship Id="rId4" Type="http://schemas.openxmlformats.org/officeDocument/2006/relationships/image" Target="../media/image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3.xml"/><Relationship Id="rId1" Type="http://schemas.openxmlformats.org/officeDocument/2006/relationships/tags" Target="../tags/tag16.xml"/><Relationship Id="rId4" Type="http://schemas.openxmlformats.org/officeDocument/2006/relationships/image" Target="../media/image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5.xml"/><Relationship Id="rId1" Type="http://schemas.openxmlformats.org/officeDocument/2006/relationships/tags" Target="../tags/tag20.xml"/><Relationship Id="rId4" Type="http://schemas.openxmlformats.org/officeDocument/2006/relationships/image" Target="../media/image4.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15129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2453885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3901223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591556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82655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1232619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3811825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1456542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4166621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1764607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15301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288" y="404813"/>
            <a:ext cx="6430962" cy="52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569"/>
            <a:ext cx="7772400" cy="1470025"/>
          </a:xfrm>
        </p:spPr>
        <p:txBody>
          <a:bodyPr/>
          <a:lstStyle>
            <a:lvl1pPr algn="ctr">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5" name="Slide Number Placeholder 5"/>
          <p:cNvSpPr>
            <a:spLocks noGrp="1"/>
          </p:cNvSpPr>
          <p:nvPr>
            <p:ph type="sldNum" sz="quarter" idx="10"/>
          </p:nvPr>
        </p:nvSpPr>
        <p:spPr/>
        <p:txBody>
          <a:bodyPr/>
          <a:lstStyle>
            <a:lvl1pPr>
              <a:defRPr b="1"/>
            </a:lvl1pPr>
          </a:lstStyle>
          <a:p>
            <a:pPr>
              <a:defRPr/>
            </a:pPr>
            <a:fld id="{8F36D933-E6F5-4CF3-A2C9-A0DB3B670E6B}" type="slidenum">
              <a:rPr lang="fr-CH"/>
              <a:pPr>
                <a:defRPr/>
              </a:pPr>
              <a:t>‹N°›</a:t>
            </a:fld>
            <a:endParaRPr lang="fr-CH" dirty="0"/>
          </a:p>
        </p:txBody>
      </p:sp>
    </p:spTree>
    <p:extLst>
      <p:ext uri="{BB962C8B-B14F-4D97-AF65-F5344CB8AC3E}">
        <p14:creationId xmlns:p14="http://schemas.microsoft.com/office/powerpoint/2010/main" xmlns="" val="1058203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Slide Number Placeholder 5"/>
          <p:cNvSpPr>
            <a:spLocks noGrp="1"/>
          </p:cNvSpPr>
          <p:nvPr>
            <p:ph type="sldNum" sz="quarter" idx="10"/>
          </p:nvPr>
        </p:nvSpPr>
        <p:spPr/>
        <p:txBody>
          <a:bodyPr/>
          <a:lstStyle>
            <a:lvl1pPr>
              <a:defRPr b="1"/>
            </a:lvl1pPr>
          </a:lstStyle>
          <a:p>
            <a:pPr>
              <a:defRPr/>
            </a:pPr>
            <a:fld id="{2AA321C4-353B-4AA8-96FD-2A692729FA47}" type="slidenum">
              <a:rPr lang="fr-CH"/>
              <a:pPr>
                <a:defRPr/>
              </a:pPr>
              <a:t>‹N°›</a:t>
            </a:fld>
            <a:endParaRPr lang="fr-CH" dirty="0"/>
          </a:p>
        </p:txBody>
      </p:sp>
    </p:spTree>
    <p:extLst>
      <p:ext uri="{BB962C8B-B14F-4D97-AF65-F5344CB8AC3E}">
        <p14:creationId xmlns:p14="http://schemas.microsoft.com/office/powerpoint/2010/main" xmlns="" val="3023819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b="1"/>
            </a:lvl1pPr>
          </a:lstStyle>
          <a:p>
            <a:pPr>
              <a:defRPr/>
            </a:pPr>
            <a:fld id="{B10424BB-880C-4627-98D7-F11EC44F9209}" type="slidenum">
              <a:rPr lang="fr-CH"/>
              <a:pPr>
                <a:defRPr/>
              </a:pPr>
              <a:t>‹N°›</a:t>
            </a:fld>
            <a:endParaRPr lang="fr-CH" dirty="0"/>
          </a:p>
        </p:txBody>
      </p:sp>
    </p:spTree>
    <p:extLst>
      <p:ext uri="{BB962C8B-B14F-4D97-AF65-F5344CB8AC3E}">
        <p14:creationId xmlns:p14="http://schemas.microsoft.com/office/powerpoint/2010/main" xmlns="" val="1002284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6" name="Slide Number Placeholder 5"/>
          <p:cNvSpPr>
            <a:spLocks noGrp="1"/>
          </p:cNvSpPr>
          <p:nvPr>
            <p:ph type="sldNum" sz="quarter" idx="11"/>
          </p:nvPr>
        </p:nvSpPr>
        <p:spPr/>
        <p:txBody>
          <a:bodyPr/>
          <a:lstStyle>
            <a:lvl1pPr>
              <a:defRPr b="1"/>
            </a:lvl1pPr>
          </a:lstStyle>
          <a:p>
            <a:pPr>
              <a:defRPr/>
            </a:pPr>
            <a:fld id="{4B2085D8-42BB-406A-AB18-33C1468D58B2}" type="slidenum">
              <a:rPr lang="fr-CH"/>
              <a:pPr>
                <a:defRPr/>
              </a:pPr>
              <a:t>‹N°›</a:t>
            </a:fld>
            <a:endParaRPr lang="fr-CH" dirty="0"/>
          </a:p>
        </p:txBody>
      </p:sp>
    </p:spTree>
    <p:extLst>
      <p:ext uri="{BB962C8B-B14F-4D97-AF65-F5344CB8AC3E}">
        <p14:creationId xmlns:p14="http://schemas.microsoft.com/office/powerpoint/2010/main" xmlns="" val="2780456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8" name="Slide Number Placeholder 5"/>
          <p:cNvSpPr>
            <a:spLocks noGrp="1"/>
          </p:cNvSpPr>
          <p:nvPr>
            <p:ph type="sldNum" sz="quarter" idx="11"/>
          </p:nvPr>
        </p:nvSpPr>
        <p:spPr/>
        <p:txBody>
          <a:bodyPr/>
          <a:lstStyle>
            <a:lvl1pPr>
              <a:defRPr b="1"/>
            </a:lvl1pPr>
          </a:lstStyle>
          <a:p>
            <a:pPr>
              <a:defRPr/>
            </a:pPr>
            <a:fld id="{6DA22059-E712-4193-AF5E-F7FC1DF2C55C}" type="slidenum">
              <a:rPr lang="fr-CH"/>
              <a:pPr>
                <a:defRPr/>
              </a:pPr>
              <a:t>‹N°›</a:t>
            </a:fld>
            <a:endParaRPr lang="fr-CH" dirty="0"/>
          </a:p>
        </p:txBody>
      </p:sp>
    </p:spTree>
    <p:extLst>
      <p:ext uri="{BB962C8B-B14F-4D97-AF65-F5344CB8AC3E}">
        <p14:creationId xmlns:p14="http://schemas.microsoft.com/office/powerpoint/2010/main" xmlns="" val="1289957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4" name="Slide Number Placeholder 5"/>
          <p:cNvSpPr>
            <a:spLocks noGrp="1"/>
          </p:cNvSpPr>
          <p:nvPr>
            <p:ph type="sldNum" sz="quarter" idx="11"/>
          </p:nvPr>
        </p:nvSpPr>
        <p:spPr/>
        <p:txBody>
          <a:bodyPr/>
          <a:lstStyle>
            <a:lvl1pPr>
              <a:defRPr b="1"/>
            </a:lvl1pPr>
          </a:lstStyle>
          <a:p>
            <a:pPr>
              <a:defRPr/>
            </a:pPr>
            <a:fld id="{7EC581BC-4B6A-4DB2-83FE-F588C85A359B}" type="slidenum">
              <a:rPr lang="fr-CH"/>
              <a:pPr>
                <a:defRPr/>
              </a:pPr>
              <a:t>‹N°›</a:t>
            </a:fld>
            <a:endParaRPr lang="fr-CH" dirty="0"/>
          </a:p>
        </p:txBody>
      </p:sp>
    </p:spTree>
    <p:extLst>
      <p:ext uri="{BB962C8B-B14F-4D97-AF65-F5344CB8AC3E}">
        <p14:creationId xmlns:p14="http://schemas.microsoft.com/office/powerpoint/2010/main" xmlns="" val="589728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3" name="Slide Number Placeholder 5"/>
          <p:cNvSpPr>
            <a:spLocks noGrp="1"/>
          </p:cNvSpPr>
          <p:nvPr>
            <p:ph type="sldNum" sz="quarter" idx="11"/>
          </p:nvPr>
        </p:nvSpPr>
        <p:spPr/>
        <p:txBody>
          <a:bodyPr/>
          <a:lstStyle>
            <a:lvl1pPr>
              <a:defRPr b="1"/>
            </a:lvl1pPr>
          </a:lstStyle>
          <a:p>
            <a:pPr>
              <a:defRPr/>
            </a:pPr>
            <a:fld id="{474ACCCA-60F7-4835-98D9-C386AF490A7F}" type="slidenum">
              <a:rPr lang="fr-CH"/>
              <a:pPr>
                <a:defRPr/>
              </a:pPr>
              <a:t>‹N°›</a:t>
            </a:fld>
            <a:endParaRPr lang="fr-CH" dirty="0"/>
          </a:p>
        </p:txBody>
      </p:sp>
    </p:spTree>
    <p:extLst>
      <p:ext uri="{BB962C8B-B14F-4D97-AF65-F5344CB8AC3E}">
        <p14:creationId xmlns:p14="http://schemas.microsoft.com/office/powerpoint/2010/main" xmlns="" val="811368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13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6" name="Slide Number Placeholder 5"/>
          <p:cNvSpPr>
            <a:spLocks noGrp="1"/>
          </p:cNvSpPr>
          <p:nvPr>
            <p:ph type="sldNum" sz="quarter" idx="11"/>
          </p:nvPr>
        </p:nvSpPr>
        <p:spPr/>
        <p:txBody>
          <a:bodyPr/>
          <a:lstStyle>
            <a:lvl1pPr>
              <a:defRPr b="1"/>
            </a:lvl1pPr>
          </a:lstStyle>
          <a:p>
            <a:pPr>
              <a:defRPr/>
            </a:pPr>
            <a:fld id="{C04AFC26-7F0D-4FE6-AE4E-394097178510}" type="slidenum">
              <a:rPr lang="fr-CH"/>
              <a:pPr>
                <a:defRPr/>
              </a:pPr>
              <a:t>‹N°›</a:t>
            </a:fld>
            <a:endParaRPr lang="fr-CH" dirty="0"/>
          </a:p>
        </p:txBody>
      </p:sp>
    </p:spTree>
    <p:extLst>
      <p:ext uri="{BB962C8B-B14F-4D97-AF65-F5344CB8AC3E}">
        <p14:creationId xmlns:p14="http://schemas.microsoft.com/office/powerpoint/2010/main" xmlns="" val="126502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b="1" smtClean="0"/>
            </a:lvl1pPr>
          </a:lstStyle>
          <a:p>
            <a:pPr>
              <a:defRPr/>
            </a:pPr>
            <a:r>
              <a:rPr lang="en-US" dirty="0"/>
              <a:t> 2nd SIIC Meeting  Geneva, 27-28 March 2012   </a:t>
            </a:r>
            <a:endParaRPr lang="fr-CH" dirty="0"/>
          </a:p>
        </p:txBody>
      </p:sp>
      <p:sp>
        <p:nvSpPr>
          <p:cNvPr id="6" name="Slide Number Placeholder 5"/>
          <p:cNvSpPr>
            <a:spLocks noGrp="1"/>
          </p:cNvSpPr>
          <p:nvPr>
            <p:ph type="sldNum" sz="quarter" idx="11"/>
          </p:nvPr>
        </p:nvSpPr>
        <p:spPr/>
        <p:txBody>
          <a:bodyPr/>
          <a:lstStyle>
            <a:lvl1pPr>
              <a:defRPr b="1"/>
            </a:lvl1pPr>
          </a:lstStyle>
          <a:p>
            <a:pPr>
              <a:defRPr/>
            </a:pPr>
            <a:fld id="{C9965758-0BF5-456D-9724-6AAE2BDAAEA1}" type="slidenum">
              <a:rPr lang="fr-CH"/>
              <a:pPr>
                <a:defRPr/>
              </a:pPr>
              <a:t>‹N°›</a:t>
            </a:fld>
            <a:endParaRPr lang="fr-CH" dirty="0"/>
          </a:p>
        </p:txBody>
      </p:sp>
    </p:spTree>
    <p:extLst>
      <p:ext uri="{BB962C8B-B14F-4D97-AF65-F5344CB8AC3E}">
        <p14:creationId xmlns:p14="http://schemas.microsoft.com/office/powerpoint/2010/main" xmlns="" val="1437732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23856" y="1341438"/>
            <a:ext cx="8496300" cy="4824412"/>
          </a:xfrm>
        </p:spPr>
        <p:txBody>
          <a:bodyPr/>
          <a:lstStyle/>
          <a:p>
            <a:pPr lvl="0"/>
            <a:endParaRPr lang="en-GB" noProof="0" dirty="0"/>
          </a:p>
        </p:txBody>
      </p:sp>
    </p:spTree>
    <p:extLst>
      <p:ext uri="{BB962C8B-B14F-4D97-AF65-F5344CB8AC3E}">
        <p14:creationId xmlns:p14="http://schemas.microsoft.com/office/powerpoint/2010/main" xmlns="" val="3245596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Rectangle 152" hidden="1"/>
          <p:cNvGraphicFramePr>
            <a:graphicFrameLocks/>
          </p:cNvGraphicFramePr>
          <p:nvPr/>
        </p:nvGraphicFramePr>
        <p:xfrm>
          <a:off x="0" y="0"/>
          <a:ext cx="158750" cy="158750"/>
        </p:xfrm>
        <a:graphic>
          <a:graphicData uri="http://schemas.openxmlformats.org/presentationml/2006/ole">
            <p:oleObj spid="_x0000_s1045" name="think-cell Slide" r:id="rId3" imgW="0" imgH="0" progId="">
              <p:embed/>
            </p:oleObj>
          </a:graphicData>
        </a:graphic>
      </p:graphicFrame>
      <p:pic>
        <p:nvPicPr>
          <p:cNvPr id="5" name="Picture 10"/>
          <p:cNvPicPr>
            <a:picLocks noChangeAspect="1"/>
          </p:cNvPicPr>
          <p:nvPr userDrawn="1"/>
        </p:nvPicPr>
        <p:blipFill>
          <a:blip r:embed="rId4" cstate="print">
            <a:extLst>
              <a:ext uri="{28A0092B-C50C-407E-A947-70E740481C1C}">
                <a14:useLocalDpi xmlns:a14="http://schemas.microsoft.com/office/drawing/2010/main" xmlns="" val="0"/>
              </a:ext>
            </a:extLst>
          </a:blip>
          <a:srcRect r="55824"/>
          <a:stretch>
            <a:fillRect/>
          </a:stretch>
        </p:blipFill>
        <p:spPr bwMode="gray">
          <a:xfrm>
            <a:off x="417526" y="404813"/>
            <a:ext cx="2841625" cy="52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Connector 5"/>
          <p:cNvCxnSpPr/>
          <p:nvPr userDrawn="1"/>
        </p:nvCxnSpPr>
        <p:spPr bwMode="gray">
          <a:xfrm>
            <a:off x="417514" y="1038225"/>
            <a:ext cx="8291512"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sp>
        <p:nvSpPr>
          <p:cNvPr id="7" name="Text Box 12"/>
          <p:cNvSpPr txBox="1">
            <a:spLocks noChangeArrowheads="1"/>
          </p:cNvSpPr>
          <p:nvPr userDrawn="1"/>
        </p:nvSpPr>
        <p:spPr bwMode="gray">
          <a:xfrm>
            <a:off x="8516938" y="6421464"/>
            <a:ext cx="4413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0" tIns="46800" rIns="0" bIns="46800" anchor="ctr"/>
          <a:lstStyle>
            <a:lvl1pPr defTabSz="889000" eaLnBrk="0" hangingPunct="0">
              <a:defRPr sz="1000" b="1">
                <a:solidFill>
                  <a:schemeClr val="tx1"/>
                </a:solidFill>
                <a:latin typeface="Arial" pitchFamily="34" charset="0"/>
                <a:cs typeface="Arial" pitchFamily="34" charset="0"/>
              </a:defRPr>
            </a:lvl1pPr>
            <a:lvl2pPr marL="742950" indent="-285750" defTabSz="889000" eaLnBrk="0" hangingPunct="0">
              <a:defRPr sz="1000" b="1">
                <a:solidFill>
                  <a:schemeClr val="tx1"/>
                </a:solidFill>
                <a:latin typeface="Arial" pitchFamily="34" charset="0"/>
                <a:cs typeface="Arial" pitchFamily="34" charset="0"/>
              </a:defRPr>
            </a:lvl2pPr>
            <a:lvl3pPr marL="1143000" indent="-228600" defTabSz="889000" eaLnBrk="0" hangingPunct="0">
              <a:defRPr sz="1000" b="1">
                <a:solidFill>
                  <a:schemeClr val="tx1"/>
                </a:solidFill>
                <a:latin typeface="Arial" pitchFamily="34" charset="0"/>
                <a:cs typeface="Arial" pitchFamily="34" charset="0"/>
              </a:defRPr>
            </a:lvl3pPr>
            <a:lvl4pPr marL="1600200" indent="-228600" defTabSz="889000" eaLnBrk="0" hangingPunct="0">
              <a:defRPr sz="1000" b="1">
                <a:solidFill>
                  <a:schemeClr val="tx1"/>
                </a:solidFill>
                <a:latin typeface="Arial" pitchFamily="34" charset="0"/>
                <a:cs typeface="Arial" pitchFamily="34" charset="0"/>
              </a:defRPr>
            </a:lvl4pPr>
            <a:lvl5pPr marL="2057400" indent="-228600" defTabSz="889000" eaLnBrk="0" hangingPunct="0">
              <a:defRPr sz="1000" b="1">
                <a:solidFill>
                  <a:schemeClr val="tx1"/>
                </a:solidFill>
                <a:latin typeface="Arial" pitchFamily="34" charset="0"/>
                <a:cs typeface="Arial" pitchFamily="34" charset="0"/>
              </a:defRPr>
            </a:lvl5pPr>
            <a:lvl6pPr marL="25146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9pPr>
          </a:lstStyle>
          <a:p>
            <a:pPr algn="r" eaLnBrk="1" fontAlgn="base" hangingPunct="1">
              <a:spcBef>
                <a:spcPct val="0"/>
              </a:spcBef>
              <a:spcAft>
                <a:spcPct val="0"/>
              </a:spcAft>
            </a:pPr>
            <a:fld id="{6B83E42B-AFC2-481A-9405-50BD9A1F2102}" type="slidenum">
              <a:rPr lang="es-ES" altLang="en-US" sz="800" b="0">
                <a:solidFill>
                  <a:srgbClr val="1E1E1E"/>
                </a:solidFill>
              </a:rPr>
              <a:pPr algn="r" eaLnBrk="1" fontAlgn="base" hangingPunct="1">
                <a:spcBef>
                  <a:spcPct val="0"/>
                </a:spcBef>
                <a:spcAft>
                  <a:spcPct val="0"/>
                </a:spcAft>
              </a:pPr>
              <a:t>‹N°›</a:t>
            </a:fld>
            <a:endParaRPr lang="es-ES" altLang="en-US" sz="800" b="0" dirty="0">
              <a:solidFill>
                <a:srgbClr val="1E1E1E"/>
              </a:solidFill>
            </a:endParaRPr>
          </a:p>
        </p:txBody>
      </p:sp>
      <p:pic>
        <p:nvPicPr>
          <p:cNvPr id="9" name="Picture 14"/>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gray">
          <a:xfrm>
            <a:off x="2178050" y="6457950"/>
            <a:ext cx="6515100"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 name="Straight Connector 10"/>
          <p:cNvCxnSpPr/>
          <p:nvPr userDrawn="1"/>
        </p:nvCxnSpPr>
        <p:spPr bwMode="gray">
          <a:xfrm>
            <a:off x="417514" y="6308725"/>
            <a:ext cx="8291512" cy="0"/>
          </a:xfrm>
          <a:prstGeom prst="line">
            <a:avLst/>
          </a:prstGeom>
          <a:ln w="9525">
            <a:solidFill>
              <a:srgbClr val="BBBBBB"/>
            </a:solidFill>
          </a:ln>
        </p:spPr>
        <p:style>
          <a:lnRef idx="1">
            <a:schemeClr val="accent1"/>
          </a:lnRef>
          <a:fillRef idx="0">
            <a:schemeClr val="accent1"/>
          </a:fillRef>
          <a:effectRef idx="0">
            <a:schemeClr val="accent1"/>
          </a:effectRef>
          <a:fontRef idx="minor">
            <a:schemeClr val="tx1"/>
          </a:fontRef>
        </p:style>
      </p:cxnSp>
      <p:sp>
        <p:nvSpPr>
          <p:cNvPr id="8" name="Title 7"/>
          <p:cNvSpPr>
            <a:spLocks noGrp="1"/>
          </p:cNvSpPr>
          <p:nvPr>
            <p:ph type="title"/>
          </p:nvPr>
        </p:nvSpPr>
        <p:spPr bwMode="gray">
          <a:xfrm>
            <a:off x="687600" y="2131200"/>
            <a:ext cx="7772400" cy="1468800"/>
          </a:xfrm>
        </p:spPr>
        <p:txBody>
          <a:bodyPr lIns="90000" tIns="46800" rIns="90000" bIns="46800"/>
          <a:lstStyle>
            <a:lvl1pPr algn="ctr">
              <a:spcBef>
                <a:spcPts val="0"/>
              </a:spcBef>
              <a:defRPr sz="4000">
                <a:solidFill>
                  <a:srgbClr val="1E1E1E"/>
                </a:solidFill>
              </a:defRPr>
            </a:lvl1pPr>
          </a:lstStyle>
          <a:p>
            <a:r>
              <a:rPr lang="en-US" smtClean="0"/>
              <a:t>Click to edit Master title style</a:t>
            </a:r>
            <a:endParaRPr lang="es-ES"/>
          </a:p>
        </p:txBody>
      </p:sp>
      <p:sp>
        <p:nvSpPr>
          <p:cNvPr id="10" name="Text Placeholder 9"/>
          <p:cNvSpPr>
            <a:spLocks noGrp="1"/>
          </p:cNvSpPr>
          <p:nvPr>
            <p:ph type="body" sz="quarter" idx="10"/>
          </p:nvPr>
        </p:nvSpPr>
        <p:spPr bwMode="gray">
          <a:xfrm>
            <a:off x="1371600" y="3888000"/>
            <a:ext cx="6400800" cy="1753200"/>
          </a:xfrm>
        </p:spPr>
        <p:txBody>
          <a:bodyPr lIns="90000" tIns="46800" rIns="90000" bIns="46800"/>
          <a:lstStyle>
            <a:lvl1pPr algn="ctr">
              <a:spcBef>
                <a:spcPts val="0"/>
              </a:spcBef>
              <a:defRPr sz="2400" b="0">
                <a:solidFill>
                  <a:srgbClr val="8B8B8B"/>
                </a:solidFill>
              </a:defRPr>
            </a:lvl1pPr>
            <a:lvl2pPr>
              <a:defRPr sz="2400">
                <a:solidFill>
                  <a:srgbClr val="8B8B8B"/>
                </a:solidFill>
              </a:defRPr>
            </a:lvl2pPr>
            <a:lvl3pPr>
              <a:defRPr sz="2400">
                <a:solidFill>
                  <a:srgbClr val="8B8B8B"/>
                </a:solidFill>
              </a:defRPr>
            </a:lvl3pPr>
            <a:lvl4pPr>
              <a:defRPr sz="2400">
                <a:solidFill>
                  <a:srgbClr val="8B8B8B"/>
                </a:solidFill>
              </a:defRPr>
            </a:lvl4pPr>
            <a:lvl5pPr>
              <a:defRPr sz="2400">
                <a:solidFill>
                  <a:srgbClr val="8B8B8B"/>
                </a:solidFill>
              </a:defRPr>
            </a:lvl5pPr>
          </a:lstStyle>
          <a:p>
            <a:pPr lvl="0"/>
            <a:r>
              <a:rPr lang="en-US" smtClean="0"/>
              <a:t>Click to edit Master text styles</a:t>
            </a:r>
          </a:p>
        </p:txBody>
      </p:sp>
    </p:spTree>
    <p:extLst>
      <p:ext uri="{BB962C8B-B14F-4D97-AF65-F5344CB8AC3E}">
        <p14:creationId xmlns:p14="http://schemas.microsoft.com/office/powerpoint/2010/main" xmlns="" val="3178335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s-ES" dirty="0"/>
          </a:p>
        </p:txBody>
      </p:sp>
      <p:sp>
        <p:nvSpPr>
          <p:cNvPr id="6" name="Text Placeholder 5"/>
          <p:cNvSpPr>
            <a:spLocks noGrp="1"/>
          </p:cNvSpPr>
          <p:nvPr>
            <p:ph type="body" sz="quarter" idx="10"/>
          </p:nvPr>
        </p:nvSpPr>
        <p:spPr bwMode="gray">
          <a:xfrm>
            <a:off x="410400" y="1411200"/>
            <a:ext cx="8290800" cy="460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Tree>
    <p:extLst>
      <p:ext uri="{BB962C8B-B14F-4D97-AF65-F5344CB8AC3E}">
        <p14:creationId xmlns:p14="http://schemas.microsoft.com/office/powerpoint/2010/main" xmlns="" val="3619462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s-ES" dirty="0"/>
          </a:p>
        </p:txBody>
      </p:sp>
      <p:sp>
        <p:nvSpPr>
          <p:cNvPr id="3" name="Text Placeholder 7"/>
          <p:cNvSpPr>
            <a:spLocks noGrp="1"/>
          </p:cNvSpPr>
          <p:nvPr>
            <p:ph type="body" sz="quarter" idx="13"/>
          </p:nvPr>
        </p:nvSpPr>
        <p:spPr bwMode="gray">
          <a:xfrm>
            <a:off x="410400" y="1411200"/>
            <a:ext cx="8290800" cy="4608000"/>
          </a:xfrm>
          <a:prstGeom prst="rect">
            <a:avLst/>
          </a:prstGeom>
        </p:spPr>
        <p:txBody>
          <a:bodyPr/>
          <a:lstStyle>
            <a:lvl1pPr marL="0" indent="-172800">
              <a:spcBef>
                <a:spcPts val="384"/>
              </a:spcBef>
              <a:buClrTx/>
              <a:buFont typeface="Arial" pitchFamily="34" charset="0"/>
              <a:buChar char="•"/>
              <a:tabLst/>
              <a:defRPr b="0"/>
            </a:lvl1pPr>
            <a:lvl2pPr marL="630000" indent="-230400">
              <a:spcBef>
                <a:spcPts val="384"/>
              </a:spcBef>
              <a:buFont typeface="Arial" pitchFamily="34" charset="0"/>
              <a:buChar char="–"/>
              <a:defRPr/>
            </a:lvl2pPr>
            <a:lvl3pPr marL="1076400" indent="-230400">
              <a:spcBef>
                <a:spcPts val="384"/>
              </a:spcBef>
              <a:buFont typeface="Arial" pitchFamily="34" charset="0"/>
              <a:buChar char="•"/>
              <a:defRPr/>
            </a:lvl3pPr>
            <a:lvl4pPr marL="1544400" indent="-230400">
              <a:spcBef>
                <a:spcPts val="384"/>
              </a:spcBef>
              <a:buFont typeface="Arial" pitchFamily="34" charset="0"/>
              <a:buChar char="–"/>
              <a:defRPr/>
            </a:lvl4pPr>
            <a:lvl5pPr marL="2059200" indent="-230400">
              <a:spcBef>
                <a:spcPts val="384"/>
              </a:spcBef>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Tree>
    <p:extLst>
      <p:ext uri="{BB962C8B-B14F-4D97-AF65-F5344CB8AC3E}">
        <p14:creationId xmlns:p14="http://schemas.microsoft.com/office/powerpoint/2010/main" xmlns="" val="3922461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s-ES" dirty="0"/>
          </a:p>
        </p:txBody>
      </p:sp>
    </p:spTree>
    <p:extLst>
      <p:ext uri="{BB962C8B-B14F-4D97-AF65-F5344CB8AC3E}">
        <p14:creationId xmlns:p14="http://schemas.microsoft.com/office/powerpoint/2010/main" xmlns="" val="2032676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584920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Line 22"/>
          <p:cNvSpPr>
            <a:spLocks noChangeShapeType="1"/>
          </p:cNvSpPr>
          <p:nvPr userDrawn="1"/>
        </p:nvSpPr>
        <p:spPr bwMode="auto">
          <a:xfrm flipV="1">
            <a:off x="422031" y="641604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19" name="Rectangle 7"/>
          <p:cNvSpPr>
            <a:spLocks noGrp="1" noChangeArrowheads="1"/>
          </p:cNvSpPr>
          <p:nvPr userDrawn="1">
            <p:ph type="ctrTitle"/>
          </p:nvPr>
        </p:nvSpPr>
        <p:spPr>
          <a:xfrm>
            <a:off x="1123076" y="1989158"/>
            <a:ext cx="6740769" cy="1470025"/>
          </a:xfrm>
        </p:spPr>
        <p:txBody>
          <a:bodyPr/>
          <a:lstStyle>
            <a:lvl1pPr>
              <a:defRPr sz="4000"/>
            </a:lvl1pPr>
          </a:lstStyle>
          <a:p>
            <a:r>
              <a:rPr lang="en-US" smtClean="0"/>
              <a:t>Click to edit Master title style</a:t>
            </a:r>
            <a:endParaRPr lang="en-US" dirty="0"/>
          </a:p>
        </p:txBody>
      </p:sp>
      <p:sp>
        <p:nvSpPr>
          <p:cNvPr id="20" name="Rectangle 8"/>
          <p:cNvSpPr>
            <a:spLocks noGrp="1" noChangeArrowheads="1"/>
          </p:cNvSpPr>
          <p:nvPr userDrawn="1">
            <p:ph type="subTitle" idx="1"/>
          </p:nvPr>
        </p:nvSpPr>
        <p:spPr>
          <a:xfrm>
            <a:off x="1131884" y="3500438"/>
            <a:ext cx="6763583" cy="1066800"/>
          </a:xfrm>
        </p:spPr>
        <p:txBody>
          <a:bodyPr/>
          <a:lstStyle>
            <a:lvl1pPr marL="0" indent="0">
              <a:buFontTx/>
              <a:buNone/>
              <a:defRPr sz="1900" b="0"/>
            </a:lvl1pPr>
          </a:lstStyle>
          <a:p>
            <a:r>
              <a:rPr lang="en-US" smtClean="0"/>
              <a:t>Click to edit Master subtitle style</a:t>
            </a:r>
            <a:endParaRPr lang="en-US" dirty="0"/>
          </a:p>
        </p:txBody>
      </p:sp>
      <p:pic>
        <p:nvPicPr>
          <p:cNvPr id="8" name="Picture 10"/>
          <p:cNvPicPr>
            <a:picLocks noChangeAspect="1"/>
          </p:cNvPicPr>
          <p:nvPr userDrawn="1"/>
        </p:nvPicPr>
        <p:blipFill>
          <a:blip r:embed="rId2" cstate="print"/>
          <a:srcRect/>
          <a:stretch>
            <a:fillRect/>
          </a:stretch>
        </p:blipFill>
        <p:spPr bwMode="auto">
          <a:xfrm>
            <a:off x="364888" y="404664"/>
            <a:ext cx="5936273" cy="527050"/>
          </a:xfrm>
          <a:prstGeom prst="rect">
            <a:avLst/>
          </a:prstGeom>
          <a:noFill/>
          <a:ln w="9525">
            <a:noFill/>
            <a:miter lim="800000"/>
            <a:headEnd/>
            <a:tailEnd/>
          </a:ln>
        </p:spPr>
      </p:pic>
      <p:pic>
        <p:nvPicPr>
          <p:cNvPr id="10" name="Picture 6"/>
          <p:cNvPicPr>
            <a:picLocks noChangeAspect="1"/>
          </p:cNvPicPr>
          <p:nvPr userDrawn="1"/>
        </p:nvPicPr>
        <p:blipFill>
          <a:blip r:embed="rId3" cstate="print"/>
          <a:srcRect/>
          <a:stretch>
            <a:fillRect/>
          </a:stretch>
        </p:blipFill>
        <p:spPr bwMode="auto">
          <a:xfrm>
            <a:off x="1565031" y="6568474"/>
            <a:ext cx="6013938" cy="179388"/>
          </a:xfrm>
          <a:prstGeom prst="rect">
            <a:avLst/>
          </a:prstGeom>
          <a:noFill/>
          <a:ln w="9525">
            <a:noFill/>
            <a:miter lim="800000"/>
            <a:headEnd/>
            <a:tailEnd/>
          </a:ln>
        </p:spPr>
      </p:pic>
      <p:sp>
        <p:nvSpPr>
          <p:cNvPr id="11" name="Line 22"/>
          <p:cNvSpPr>
            <a:spLocks noChangeShapeType="1"/>
          </p:cNvSpPr>
          <p:nvPr userDrawn="1"/>
        </p:nvSpPr>
        <p:spPr bwMode="auto">
          <a:xfrm flipV="1">
            <a:off x="422031" y="1038746"/>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Tree>
    <p:extLst>
      <p:ext uri="{BB962C8B-B14F-4D97-AF65-F5344CB8AC3E}">
        <p14:creationId xmlns:p14="http://schemas.microsoft.com/office/powerpoint/2010/main" xmlns="" val="347784987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13018857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47285084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302121762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4566677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662086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8596168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323407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5010536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27257528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26732198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0413934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2685646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5112040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2898450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945918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
          <p:cNvPicPr>
            <a:picLocks noChangeAspect="1"/>
          </p:cNvPicPr>
          <p:nvPr/>
        </p:nvPicPr>
        <p:blipFill>
          <a:blip r:embed="rId2" cstate="print"/>
          <a:srcRect/>
          <a:stretch>
            <a:fillRect/>
          </a:stretch>
        </p:blipFill>
        <p:spPr bwMode="auto">
          <a:xfrm>
            <a:off x="395288" y="404664"/>
            <a:ext cx="6430962" cy="527050"/>
          </a:xfrm>
          <a:prstGeom prst="rect">
            <a:avLst/>
          </a:prstGeom>
          <a:noFill/>
          <a:ln w="9525">
            <a:noFill/>
            <a:miter lim="800000"/>
            <a:headEnd/>
            <a:tailEnd/>
          </a:ln>
        </p:spPr>
      </p:pic>
      <p:sp>
        <p:nvSpPr>
          <p:cNvPr id="2" name="Title 1"/>
          <p:cNvSpPr>
            <a:spLocks noGrp="1"/>
          </p:cNvSpPr>
          <p:nvPr>
            <p:ph type="ctrTitle"/>
          </p:nvPr>
        </p:nvSpPr>
        <p:spPr>
          <a:xfrm>
            <a:off x="685800" y="2130455"/>
            <a:ext cx="7772400" cy="1470025"/>
          </a:xfrm>
        </p:spPr>
        <p:txBody>
          <a:bodyPr/>
          <a:lstStyle>
            <a:lvl1pPr algn="ctr">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7" name="Slide Number Placeholder 5"/>
          <p:cNvSpPr>
            <a:spLocks noGrp="1"/>
          </p:cNvSpPr>
          <p:nvPr>
            <p:ph type="sldNum" sz="quarter" idx="12"/>
          </p:nvPr>
        </p:nvSpPr>
        <p:spPr>
          <a:xfrm>
            <a:off x="8658042" y="6426174"/>
            <a:ext cx="441325" cy="243186"/>
          </a:xfrm>
        </p:spPr>
        <p:txBody>
          <a:bodyPr/>
          <a:lstStyle>
            <a:lvl1pPr>
              <a:defRPr/>
            </a:lvl1pPr>
          </a:lstStyle>
          <a:p>
            <a:pPr>
              <a:defRPr/>
            </a:pPr>
            <a:fld id="{8CC79000-44E1-488C-A6DF-D61A9012B63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05547056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843CBED-2BEC-4CFC-A1B0-F6ACC84F5B0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73799825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73EFFA5B-5855-499C-88AD-1398B35814A2}"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74694374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7" name="Slide Number Placeholder 5"/>
          <p:cNvSpPr>
            <a:spLocks noGrp="1"/>
          </p:cNvSpPr>
          <p:nvPr>
            <p:ph type="sldNum" sz="quarter" idx="12"/>
          </p:nvPr>
        </p:nvSpPr>
        <p:spPr/>
        <p:txBody>
          <a:bodyPr/>
          <a:lstStyle>
            <a:lvl1pPr>
              <a:defRPr/>
            </a:lvl1pPr>
          </a:lstStyle>
          <a:p>
            <a:pPr>
              <a:defRPr/>
            </a:pPr>
            <a:fld id="{DBD30999-5B1B-4D33-BA01-4F62C6805E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20664560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9" name="Slide Number Placeholder 5"/>
          <p:cNvSpPr>
            <a:spLocks noGrp="1"/>
          </p:cNvSpPr>
          <p:nvPr>
            <p:ph type="sldNum" sz="quarter" idx="12"/>
          </p:nvPr>
        </p:nvSpPr>
        <p:spPr/>
        <p:txBody>
          <a:bodyPr/>
          <a:lstStyle>
            <a:lvl1pPr>
              <a:defRPr/>
            </a:lvl1pPr>
          </a:lstStyle>
          <a:p>
            <a:pPr>
              <a:defRPr/>
            </a:pPr>
            <a:fld id="{B44C0280-43CE-4F41-9875-960111CCB4F3}"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35753934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5" name="Slide Number Placeholder 5"/>
          <p:cNvSpPr>
            <a:spLocks noGrp="1"/>
          </p:cNvSpPr>
          <p:nvPr>
            <p:ph type="sldNum" sz="quarter" idx="12"/>
          </p:nvPr>
        </p:nvSpPr>
        <p:spPr/>
        <p:txBody>
          <a:bodyPr/>
          <a:lstStyle>
            <a:lvl1pPr>
              <a:defRPr/>
            </a:lvl1pPr>
          </a:lstStyle>
          <a:p>
            <a:pPr>
              <a:defRPr/>
            </a:pPr>
            <a:fld id="{E7900E44-1435-44F6-BC8B-46992792A34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84916046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4" name="Slide Number Placeholder 5"/>
          <p:cNvSpPr>
            <a:spLocks noGrp="1"/>
          </p:cNvSpPr>
          <p:nvPr>
            <p:ph type="sldNum" sz="quarter" idx="12"/>
          </p:nvPr>
        </p:nvSpPr>
        <p:spPr/>
        <p:txBody>
          <a:bodyPr/>
          <a:lstStyle>
            <a:lvl1pPr>
              <a:defRPr/>
            </a:lvl1pPr>
          </a:lstStyle>
          <a:p>
            <a:pPr>
              <a:defRPr/>
            </a:pPr>
            <a:fld id="{71C85915-D1A9-4A53-99FC-7B2A1D3E1590}"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96473056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7" name="Slide Number Placeholder 5"/>
          <p:cNvSpPr>
            <a:spLocks noGrp="1"/>
          </p:cNvSpPr>
          <p:nvPr>
            <p:ph type="sldNum" sz="quarter" idx="12"/>
          </p:nvPr>
        </p:nvSpPr>
        <p:spPr/>
        <p:txBody>
          <a:bodyPr/>
          <a:lstStyle>
            <a:lvl1pPr>
              <a:defRPr/>
            </a:lvl1pPr>
          </a:lstStyle>
          <a:p>
            <a:pPr>
              <a:defRPr/>
            </a:pPr>
            <a:fld id="{04B912F4-533F-4875-A6AF-9956414019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71314701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4"/>
          <p:cNvSpPr>
            <a:spLocks noGrp="1"/>
          </p:cNvSpPr>
          <p:nvPr>
            <p:ph type="ftr" sz="quarter" idx="11"/>
          </p:nvPr>
        </p:nvSpPr>
        <p:spPr/>
        <p:txBody>
          <a:bodyPr/>
          <a:lstStyle>
            <a:lvl1pPr>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7" name="Slide Number Placeholder 5"/>
          <p:cNvSpPr>
            <a:spLocks noGrp="1"/>
          </p:cNvSpPr>
          <p:nvPr>
            <p:ph type="sldNum" sz="quarter" idx="12"/>
          </p:nvPr>
        </p:nvSpPr>
        <p:spPr/>
        <p:txBody>
          <a:bodyPr/>
          <a:lstStyle>
            <a:lvl1pPr>
              <a:defRPr/>
            </a:lvl1pPr>
          </a:lstStyle>
          <a:p>
            <a:pPr>
              <a:defRPr/>
            </a:pPr>
            <a:fld id="{DB47E0A6-DBD7-4DDF-AFEA-52773B2593BB}"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53939927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23856" y="1341438"/>
            <a:ext cx="8496300" cy="4824412"/>
          </a:xfrm>
        </p:spPr>
        <p:txBody>
          <a:bodyPr/>
          <a:lstStyle/>
          <a:p>
            <a:endParaRPr lang="en-GB" dirty="0"/>
          </a:p>
        </p:txBody>
      </p:sp>
    </p:spTree>
    <p:extLst>
      <p:ext uri="{BB962C8B-B14F-4D97-AF65-F5344CB8AC3E}">
        <p14:creationId xmlns:p14="http://schemas.microsoft.com/office/powerpoint/2010/main" xmlns="" val="1907385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16"/>
          <p:cNvPicPr>
            <a:picLocks noChangeAspect="1" noChangeArrowheads="1"/>
          </p:cNvPicPr>
          <p:nvPr userDrawn="1"/>
        </p:nvPicPr>
        <p:blipFill>
          <a:blip r:embed="rId3" cstate="print"/>
          <a:srcRect/>
          <a:stretch>
            <a:fillRect/>
          </a:stretch>
        </p:blipFill>
        <p:spPr bwMode="auto">
          <a:xfrm>
            <a:off x="101773" y="277813"/>
            <a:ext cx="4019953" cy="1422995"/>
          </a:xfrm>
          <a:prstGeom prst="rect">
            <a:avLst/>
          </a:prstGeom>
          <a:noFill/>
          <a:ln w="9525">
            <a:noFill/>
            <a:miter lim="800000"/>
            <a:headEnd/>
            <a:tailEnd/>
          </a:ln>
        </p:spPr>
      </p:pic>
      <p:grpSp>
        <p:nvGrpSpPr>
          <p:cNvPr id="9" name="Group 8"/>
          <p:cNvGrpSpPr/>
          <p:nvPr userDrawn="1">
            <p:custDataLst>
              <p:tags r:id="rId1"/>
            </p:custDataLst>
          </p:nvPr>
        </p:nvGrpSpPr>
        <p:grpSpPr>
          <a:xfrm>
            <a:off x="422031" y="6416040"/>
            <a:ext cx="8299938" cy="420370"/>
            <a:chOff x="457200" y="6416040"/>
            <a:chExt cx="8991600" cy="420370"/>
          </a:xfrm>
        </p:grpSpPr>
        <p:pic>
          <p:nvPicPr>
            <p:cNvPr id="12" name="Picture 26" descr="multilanguage_banner"/>
            <p:cNvPicPr>
              <a:picLocks noChangeAspect="1" noChangeArrowheads="1"/>
            </p:cNvPicPr>
            <p:nvPr userDrawn="1"/>
          </p:nvPicPr>
          <p:blipFill>
            <a:blip r:embed="rId4" cstate="print"/>
            <a:srcRect/>
            <a:stretch>
              <a:fillRect/>
            </a:stretch>
          </p:blipFill>
          <p:spPr bwMode="auto">
            <a:xfrm>
              <a:off x="1785144" y="6463348"/>
              <a:ext cx="6335712" cy="373062"/>
            </a:xfrm>
            <a:prstGeom prst="rect">
              <a:avLst/>
            </a:prstGeom>
            <a:noFill/>
            <a:ln w="9525">
              <a:noFill/>
              <a:miter lim="800000"/>
              <a:headEnd/>
              <a:tailEnd/>
            </a:ln>
          </p:spPr>
        </p:pic>
        <p:sp>
          <p:nvSpPr>
            <p:cNvPr id="13" name="Line 22"/>
            <p:cNvSpPr>
              <a:spLocks noChangeShapeType="1"/>
            </p:cNvSpPr>
            <p:nvPr userDrawn="1"/>
          </p:nvSpPr>
          <p:spPr bwMode="auto">
            <a:xfrm flipV="1">
              <a:off x="457200" y="6416040"/>
              <a:ext cx="8991600"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grpSp>
      <p:sp>
        <p:nvSpPr>
          <p:cNvPr id="19" name="Rectangle 7"/>
          <p:cNvSpPr>
            <a:spLocks noGrp="1" noChangeArrowheads="1"/>
          </p:cNvSpPr>
          <p:nvPr>
            <p:ph type="ctrTitle"/>
          </p:nvPr>
        </p:nvSpPr>
        <p:spPr>
          <a:xfrm>
            <a:off x="1123076" y="1989217"/>
            <a:ext cx="6740769" cy="1470025"/>
          </a:xfrm>
        </p:spPr>
        <p:txBody>
          <a:bodyPr/>
          <a:lstStyle>
            <a:lvl1pPr>
              <a:defRPr sz="4000"/>
            </a:lvl1pPr>
          </a:lstStyle>
          <a:p>
            <a:r>
              <a:rPr lang="en-US" dirty="0"/>
              <a:t>Click to edit Master title style</a:t>
            </a:r>
          </a:p>
        </p:txBody>
      </p:sp>
      <p:sp>
        <p:nvSpPr>
          <p:cNvPr id="20" name="Rectangle 8"/>
          <p:cNvSpPr>
            <a:spLocks noGrp="1" noChangeArrowheads="1"/>
          </p:cNvSpPr>
          <p:nvPr>
            <p:ph type="subTitle" idx="1"/>
          </p:nvPr>
        </p:nvSpPr>
        <p:spPr>
          <a:xfrm>
            <a:off x="1131917" y="3500438"/>
            <a:ext cx="6763583" cy="1066800"/>
          </a:xfrm>
        </p:spPr>
        <p:txBody>
          <a:bodyPr/>
          <a:lstStyle>
            <a:lvl1pPr marL="0" indent="0">
              <a:buFontTx/>
              <a:buNone/>
              <a:defRPr sz="1900" b="0"/>
            </a:lvl1pPr>
          </a:lstStyle>
          <a:p>
            <a:r>
              <a:rPr lang="en-US" dirty="0"/>
              <a:t>Click to edit Master subtitle style</a:t>
            </a:r>
          </a:p>
        </p:txBody>
      </p:sp>
    </p:spTree>
    <p:extLst>
      <p:ext uri="{BB962C8B-B14F-4D97-AF65-F5344CB8AC3E}">
        <p14:creationId xmlns:p14="http://schemas.microsoft.com/office/powerpoint/2010/main" xmlns="" val="2084968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25381374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41870622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Tree>
    <p:extLst>
      <p:ext uri="{BB962C8B-B14F-4D97-AF65-F5344CB8AC3E}">
        <p14:creationId xmlns:p14="http://schemas.microsoft.com/office/powerpoint/2010/main" xmlns="" val="19556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272154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A00D2D15-9225-40CA-8497-5F7DF66DE75B}" type="datetime1">
              <a:rPr lang="en-US">
                <a:solidFill>
                  <a:srgbClr val="000000"/>
                </a:solidFill>
              </a:rPr>
              <a:pPr>
                <a:defRPr/>
              </a:pPr>
              <a:t>5/15/2014</a:t>
            </a:fld>
            <a:endParaRPr lang="en-US" dirty="0">
              <a:solidFill>
                <a:srgbClr val="000000"/>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51F7FBDF-AA0C-4101-BE16-E1C2FAA939BB}"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125429070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43781739-1DC2-4E08-A549-304329B82384}" type="datetime1">
              <a:rPr lang="en-US">
                <a:solidFill>
                  <a:srgbClr val="000000"/>
                </a:solidFill>
              </a:rPr>
              <a:pPr>
                <a:defRPr/>
              </a:pPr>
              <a:t>5/15/2014</a:t>
            </a:fld>
            <a:endParaRPr lang="en-US" dirty="0">
              <a:solidFill>
                <a:srgbClr val="000000"/>
              </a:solidFill>
            </a:endParaRPr>
          </a:p>
        </p:txBody>
      </p:sp>
      <p:sp>
        <p:nvSpPr>
          <p:cNvPr id="8"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9"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B85AE8B6-3924-432D-9DCE-1DAD6E641EAE}"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37234669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16"/>
          <p:cNvPicPr>
            <a:picLocks noChangeAspect="1" noChangeArrowheads="1"/>
          </p:cNvPicPr>
          <p:nvPr userDrawn="1"/>
        </p:nvPicPr>
        <p:blipFill>
          <a:blip r:embed="rId3" cstate="print"/>
          <a:srcRect/>
          <a:stretch>
            <a:fillRect/>
          </a:stretch>
        </p:blipFill>
        <p:spPr bwMode="auto">
          <a:xfrm>
            <a:off x="101773" y="277813"/>
            <a:ext cx="4019953" cy="1422995"/>
          </a:xfrm>
          <a:prstGeom prst="rect">
            <a:avLst/>
          </a:prstGeom>
          <a:noFill/>
          <a:ln w="9525">
            <a:noFill/>
            <a:miter lim="800000"/>
            <a:headEnd/>
            <a:tailEnd/>
          </a:ln>
        </p:spPr>
      </p:pic>
      <p:grpSp>
        <p:nvGrpSpPr>
          <p:cNvPr id="9" name="Group 8"/>
          <p:cNvGrpSpPr/>
          <p:nvPr userDrawn="1">
            <p:custDataLst>
              <p:tags r:id="rId1"/>
            </p:custDataLst>
          </p:nvPr>
        </p:nvGrpSpPr>
        <p:grpSpPr>
          <a:xfrm>
            <a:off x="422031" y="6416040"/>
            <a:ext cx="8299938" cy="420370"/>
            <a:chOff x="457200" y="6416040"/>
            <a:chExt cx="8991600" cy="420370"/>
          </a:xfrm>
        </p:grpSpPr>
        <p:pic>
          <p:nvPicPr>
            <p:cNvPr id="12" name="Picture 26" descr="multilanguage_banner"/>
            <p:cNvPicPr>
              <a:picLocks noChangeAspect="1" noChangeArrowheads="1"/>
            </p:cNvPicPr>
            <p:nvPr userDrawn="1"/>
          </p:nvPicPr>
          <p:blipFill>
            <a:blip r:embed="rId4" cstate="print"/>
            <a:srcRect/>
            <a:stretch>
              <a:fillRect/>
            </a:stretch>
          </p:blipFill>
          <p:spPr bwMode="auto">
            <a:xfrm>
              <a:off x="1785144" y="6463348"/>
              <a:ext cx="6335712" cy="373062"/>
            </a:xfrm>
            <a:prstGeom prst="rect">
              <a:avLst/>
            </a:prstGeom>
            <a:noFill/>
            <a:ln w="9525">
              <a:noFill/>
              <a:miter lim="800000"/>
              <a:headEnd/>
              <a:tailEnd/>
            </a:ln>
          </p:spPr>
        </p:pic>
        <p:sp>
          <p:nvSpPr>
            <p:cNvPr id="13" name="Line 22"/>
            <p:cNvSpPr>
              <a:spLocks noChangeShapeType="1"/>
            </p:cNvSpPr>
            <p:nvPr userDrawn="1"/>
          </p:nvSpPr>
          <p:spPr bwMode="auto">
            <a:xfrm flipV="1">
              <a:off x="457200" y="6416040"/>
              <a:ext cx="8991600"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grpSp>
      <p:sp>
        <p:nvSpPr>
          <p:cNvPr id="19" name="Rectangle 7"/>
          <p:cNvSpPr>
            <a:spLocks noGrp="1" noChangeArrowheads="1"/>
          </p:cNvSpPr>
          <p:nvPr>
            <p:ph type="ctrTitle"/>
          </p:nvPr>
        </p:nvSpPr>
        <p:spPr>
          <a:xfrm>
            <a:off x="1123076" y="1989217"/>
            <a:ext cx="6740769" cy="1470025"/>
          </a:xfrm>
        </p:spPr>
        <p:txBody>
          <a:bodyPr/>
          <a:lstStyle>
            <a:lvl1pPr>
              <a:defRPr sz="4000"/>
            </a:lvl1pPr>
          </a:lstStyle>
          <a:p>
            <a:r>
              <a:rPr lang="en-US" dirty="0"/>
              <a:t>Click to edit Master title style</a:t>
            </a:r>
          </a:p>
        </p:txBody>
      </p:sp>
      <p:sp>
        <p:nvSpPr>
          <p:cNvPr id="20" name="Rectangle 8"/>
          <p:cNvSpPr>
            <a:spLocks noGrp="1" noChangeArrowheads="1"/>
          </p:cNvSpPr>
          <p:nvPr>
            <p:ph type="subTitle" idx="1"/>
          </p:nvPr>
        </p:nvSpPr>
        <p:spPr>
          <a:xfrm>
            <a:off x="1131917" y="3500438"/>
            <a:ext cx="6763583" cy="1066800"/>
          </a:xfrm>
        </p:spPr>
        <p:txBody>
          <a:bodyPr/>
          <a:lstStyle>
            <a:lvl1pPr marL="0" indent="0">
              <a:buFontTx/>
              <a:buNone/>
              <a:defRPr sz="1900" b="0"/>
            </a:lvl1pPr>
          </a:lstStyle>
          <a:p>
            <a:r>
              <a:rPr lang="en-US" dirty="0"/>
              <a:t>Click to edit Master subtitle style</a:t>
            </a:r>
          </a:p>
        </p:txBody>
      </p:sp>
    </p:spTree>
    <p:extLst>
      <p:ext uri="{BB962C8B-B14F-4D97-AF65-F5344CB8AC3E}">
        <p14:creationId xmlns:p14="http://schemas.microsoft.com/office/powerpoint/2010/main" xmlns="" val="7983674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4531056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3374806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Tree>
    <p:extLst>
      <p:ext uri="{BB962C8B-B14F-4D97-AF65-F5344CB8AC3E}">
        <p14:creationId xmlns:p14="http://schemas.microsoft.com/office/powerpoint/2010/main" xmlns="" val="4456952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656822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A00D2D15-9225-40CA-8497-5F7DF66DE75B}" type="datetime1">
              <a:rPr lang="en-US">
                <a:solidFill>
                  <a:srgbClr val="000000"/>
                </a:solidFill>
              </a:rPr>
              <a:pPr>
                <a:defRPr/>
              </a:pPr>
              <a:t>5/15/2014</a:t>
            </a:fld>
            <a:endParaRPr lang="en-US" dirty="0">
              <a:solidFill>
                <a:srgbClr val="000000"/>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51F7FBDF-AA0C-4101-BE16-E1C2FAA939BB}"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13991267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76"/>
            <a:ext cx="2133600" cy="365125"/>
          </a:xfrm>
          <a:prstGeom prst="rect">
            <a:avLst/>
          </a:prstGeom>
        </p:spPr>
        <p:txBody>
          <a:bodyPr/>
          <a:lstStyle>
            <a:lvl1pPr>
              <a:defRPr/>
            </a:lvl1pPr>
          </a:lstStyle>
          <a:p>
            <a:pPr>
              <a:defRPr/>
            </a:pPr>
            <a:fld id="{37913EB7-99C8-43B6-BAD4-7F2B5BC6E77E}" type="datetimeFigureOut">
              <a:rPr lang="en-GB">
                <a:solidFill>
                  <a:prstClr val="black">
                    <a:tint val="75000"/>
                  </a:prstClr>
                </a:solidFill>
              </a:rPr>
              <a:pPr>
                <a:def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vl1p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a:lstStyle>
            <a:lvl1pPr>
              <a:defRPr/>
            </a:lvl1pPr>
          </a:lstStyle>
          <a:p>
            <a:pPr>
              <a:defRPr/>
            </a:pPr>
            <a:fld id="{A19D0352-9788-4047-82A8-153867AB212F}" type="slidenum">
              <a:rPr lang="en-GB">
                <a:solidFill>
                  <a:prstClr val="black">
                    <a:tint val="75000"/>
                  </a:prstClr>
                </a:solidFill>
              </a:rPr>
              <a:pPr>
                <a:defRPr/>
              </a:pPr>
              <a:t>‹N°›</a:t>
            </a:fld>
            <a:endParaRPr lang="en-GB" dirty="0">
              <a:solidFill>
                <a:prstClr val="black">
                  <a:tint val="75000"/>
                </a:prstClr>
              </a:solidFill>
            </a:endParaRPr>
          </a:p>
        </p:txBody>
      </p:sp>
    </p:spTree>
    <p:extLst>
      <p:ext uri="{BB962C8B-B14F-4D97-AF65-F5344CB8AC3E}">
        <p14:creationId xmlns:p14="http://schemas.microsoft.com/office/powerpoint/2010/main" xmlns="" val="1042917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43781739-1DC2-4E08-A549-304329B82384}" type="datetime1">
              <a:rPr lang="en-US">
                <a:solidFill>
                  <a:srgbClr val="000000"/>
                </a:solidFill>
              </a:rPr>
              <a:pPr>
                <a:defRPr/>
              </a:pPr>
              <a:t>5/15/2014</a:t>
            </a:fld>
            <a:endParaRPr lang="en-US" dirty="0">
              <a:solidFill>
                <a:srgbClr val="000000"/>
              </a:solidFill>
            </a:endParaRPr>
          </a:p>
        </p:txBody>
      </p:sp>
      <p:sp>
        <p:nvSpPr>
          <p:cNvPr id="8"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9"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B85AE8B6-3924-432D-9DCE-1DAD6E641EAE}"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17015336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758938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6320985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3850" y="1341438"/>
            <a:ext cx="417195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3" y="1341438"/>
            <a:ext cx="417195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255682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970485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42448321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45739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12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8"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2636459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034842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23210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125" y="260350"/>
            <a:ext cx="2124075" cy="590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3852" y="260350"/>
            <a:ext cx="6219825"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9950694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23850" y="1341438"/>
            <a:ext cx="4171950" cy="4824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3" y="1341438"/>
            <a:ext cx="4171950" cy="4824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82434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23856" y="1341438"/>
            <a:ext cx="8496300" cy="4824412"/>
          </a:xfrm>
        </p:spPr>
        <p:txBody>
          <a:bodyPr/>
          <a:lstStyle/>
          <a:p>
            <a:pPr lvl="0"/>
            <a:endParaRPr lang="en-US" noProof="0" dirty="0" smtClean="0"/>
          </a:p>
        </p:txBody>
      </p:sp>
    </p:spTree>
    <p:extLst>
      <p:ext uri="{BB962C8B-B14F-4D97-AF65-F5344CB8AC3E}">
        <p14:creationId xmlns:p14="http://schemas.microsoft.com/office/powerpoint/2010/main" xmlns="" val="10510726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23850" y="1341438"/>
            <a:ext cx="4171950" cy="233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23850" y="3829050"/>
            <a:ext cx="4171950" cy="233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3" y="1341438"/>
            <a:ext cx="4171950" cy="4824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40800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6" y="260350"/>
            <a:ext cx="8496300" cy="8509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23850" y="1341438"/>
            <a:ext cx="4171950" cy="233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23850" y="3829050"/>
            <a:ext cx="4171950" cy="233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3" y="1341438"/>
            <a:ext cx="4171950" cy="4824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790832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2368680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23856" y="260350"/>
            <a:ext cx="8496300" cy="8509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23850" y="1341438"/>
            <a:ext cx="4171950" cy="233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3" y="1341438"/>
            <a:ext cx="4171950" cy="233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23850" y="3829050"/>
            <a:ext cx="4171950" cy="233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3" y="3829050"/>
            <a:ext cx="4171950" cy="233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146923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432775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ABB94B9E-05D1-43B6-AA61-EE81F410670A}"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B60651DA-FE88-416C-98FF-EF6D6781E6A2}"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42565470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48170623-C422-463D-A62A-B9F640795C6B}"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06CA3EDF-4F18-4340-867D-A97EA8D24525}"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37154831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A00D2D15-9225-40CA-8497-5F7DF66DE75B}"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51F7FBDF-AA0C-4101-BE16-E1C2FAA939BB}"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5278174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43781739-1DC2-4E08-A549-304329B82384}"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8"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9"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B85AE8B6-3924-432D-9DCE-1DAD6E641EAE}"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16956138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210F5CFF-B705-48AA-B367-7820D507619B}"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4"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5"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06C29D49-5313-46A8-8D57-575A8D52A4AF}"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11791829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0D411001-AEB0-46EE-BC98-8D7282F22113}"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3"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4"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5BD6CD0B-B805-4DB6-A669-4F1E16FD3F99}"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42373446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68"/>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482F1B94-6765-4975-8689-3D8AC706B28A}"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57D33BCA-BD6E-4A8D-99B7-65A2ADFB0256}"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26891862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E3B3BA82-89F3-46F1-9029-A9D6FCCB9C22}"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19B41BF1-1B9E-4E30-990B-DB0C6BE35E8D}"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38302926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A194287D-16AD-49C4-A27A-9173E2110853}"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81C8FDE9-EC46-4549-BA30-154FFB60096A}"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36031762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5"/>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5"/>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3D8E92A7-48BC-42F7-9DC5-E941C3618C5C}" type="datetime1">
              <a:rPr lang="en-US">
                <a:solidFill>
                  <a:prstClr val="black"/>
                </a:solidFill>
              </a:rPr>
              <a:pPr defTabSz="457200" fontAlgn="base">
                <a:spcBef>
                  <a:spcPct val="0"/>
                </a:spcBef>
                <a:spcAft>
                  <a:spcPct val="0"/>
                </a:spcAft>
                <a:defRPr/>
              </a:pPr>
              <a:t>5/15/2014</a:t>
            </a:fld>
            <a:endParaRPr lang="en-US" dirty="0">
              <a:solidFill>
                <a:prstClr val="black"/>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dirty="0">
              <a:solidFill>
                <a:prstClr val="black"/>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defTabSz="457200" fontAlgn="base">
              <a:spcBef>
                <a:spcPct val="0"/>
              </a:spcBef>
              <a:spcAft>
                <a:spcPct val="0"/>
              </a:spcAft>
              <a:defRPr/>
            </a:pPr>
            <a:fld id="{63E2D2C8-8250-4D82-9750-C9A445F1217E}" type="slidenum">
              <a:rPr lang="en-US">
                <a:solidFill>
                  <a:prstClr val="black"/>
                </a:solidFill>
              </a:rPr>
              <a:pPr defTabSz="457200" fontAlgn="base">
                <a:spcBef>
                  <a:spcPct val="0"/>
                </a:spcBef>
                <a:spcAft>
                  <a:spcPct val="0"/>
                </a:spcAft>
                <a:defRPr/>
              </a:pPr>
              <a:t>‹N°›</a:t>
            </a:fld>
            <a:endParaRPr lang="en-US" dirty="0">
              <a:solidFill>
                <a:prstClr val="black"/>
              </a:solidFill>
            </a:endParaRPr>
          </a:p>
        </p:txBody>
      </p:sp>
    </p:spTree>
    <p:extLst>
      <p:ext uri="{BB962C8B-B14F-4D97-AF65-F5344CB8AC3E}">
        <p14:creationId xmlns:p14="http://schemas.microsoft.com/office/powerpoint/2010/main" xmlns="" val="39846831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76"/>
            <a:ext cx="2133600" cy="365125"/>
          </a:xfrm>
          <a:prstGeom prst="rect">
            <a:avLst/>
          </a:prstGeom>
        </p:spPr>
        <p:txBody>
          <a:bodyPr/>
          <a:lstStyle>
            <a:lvl1pPr>
              <a:defRPr/>
            </a:lvl1pPr>
          </a:lstStyle>
          <a:p>
            <a:pPr defTabSz="457200" fontAlgn="base">
              <a:spcBef>
                <a:spcPct val="0"/>
              </a:spcBef>
              <a:spcAft>
                <a:spcPct val="0"/>
              </a:spcAft>
              <a:defRPr/>
            </a:pPr>
            <a:fld id="{37913EB7-99C8-43B6-BAD4-7F2B5BC6E77E}" type="datetimeFigureOut">
              <a:rPr lang="en-GB">
                <a:solidFill>
                  <a:prstClr val="black">
                    <a:tint val="75000"/>
                  </a:prstClr>
                </a:solidFill>
                <a:latin typeface="Arial" pitchFamily="34" charset="0"/>
                <a:ea typeface="ＭＳ Ｐゴシック" pitchFamily="34" charset="-128"/>
              </a:rPr>
              <a:pPr defTabSz="457200" fontAlgn="base">
                <a:spcBef>
                  <a:spcPct val="0"/>
                </a:spcBef>
                <a:spcAft>
                  <a:spcPct val="0"/>
                </a:spcAft>
                <a:defRPr/>
              </a:pPr>
              <a:t>15/05/2014</a:t>
            </a:fld>
            <a:endParaRPr lang="en-GB" dirty="0">
              <a:solidFill>
                <a:prstClr val="black">
                  <a:tint val="75000"/>
                </a:prstClr>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vl1pPr>
          </a:lstStyle>
          <a:p>
            <a:pPr defTabSz="457200" fontAlgn="base">
              <a:spcBef>
                <a:spcPct val="0"/>
              </a:spcBef>
              <a:spcAft>
                <a:spcPct val="0"/>
              </a:spcAft>
              <a:defRPr/>
            </a:pPr>
            <a:endParaRPr lang="en-GB" dirty="0">
              <a:solidFill>
                <a:prstClr val="black">
                  <a:tint val="75000"/>
                </a:prstClr>
              </a:solidFill>
              <a:latin typeface="Arial" pitchFamily="34" charset="0"/>
              <a:ea typeface="ＭＳ Ｐゴシック" pitchFamily="34" charset="-128"/>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a:lstStyle>
            <a:lvl1pPr>
              <a:defRPr/>
            </a:lvl1pPr>
          </a:lstStyle>
          <a:p>
            <a:pPr defTabSz="457200" fontAlgn="base">
              <a:spcBef>
                <a:spcPct val="0"/>
              </a:spcBef>
              <a:spcAft>
                <a:spcPct val="0"/>
              </a:spcAft>
              <a:defRPr/>
            </a:pPr>
            <a:fld id="{A19D0352-9788-4047-82A8-153867AB212F}" type="slidenum">
              <a:rPr lang="en-GB">
                <a:solidFill>
                  <a:prstClr val="black">
                    <a:tint val="75000"/>
                  </a:prstClr>
                </a:solidFill>
                <a:latin typeface="Arial" pitchFamily="34" charset="0"/>
                <a:ea typeface="ＭＳ Ｐゴシック" pitchFamily="34" charset="-128"/>
              </a:rPr>
              <a:pPr defTabSz="457200" fontAlgn="base">
                <a:spcBef>
                  <a:spcPct val="0"/>
                </a:spcBef>
                <a:spcAft>
                  <a:spcPct val="0"/>
                </a:spcAft>
                <a:defRPr/>
              </a:pPr>
              <a:t>‹N°›</a:t>
            </a:fld>
            <a:endParaRPr lang="en-GB" dirty="0">
              <a:solidFill>
                <a:prstClr val="black">
                  <a:tint val="75000"/>
                </a:prstClr>
              </a:solidFill>
              <a:latin typeface="Arial" pitchFamily="34" charset="0"/>
              <a:ea typeface="ＭＳ Ｐゴシック" pitchFamily="34" charset="-128"/>
            </a:endParaRPr>
          </a:p>
        </p:txBody>
      </p:sp>
    </p:spTree>
    <p:extLst>
      <p:ext uri="{BB962C8B-B14F-4D97-AF65-F5344CB8AC3E}">
        <p14:creationId xmlns:p14="http://schemas.microsoft.com/office/powerpoint/2010/main" xmlns="" val="10646825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16"/>
          <p:cNvPicPr>
            <a:picLocks noChangeAspect="1" noChangeArrowheads="1"/>
          </p:cNvPicPr>
          <p:nvPr userDrawn="1"/>
        </p:nvPicPr>
        <p:blipFill>
          <a:blip r:embed="rId3" cstate="print"/>
          <a:srcRect/>
          <a:stretch>
            <a:fillRect/>
          </a:stretch>
        </p:blipFill>
        <p:spPr bwMode="auto">
          <a:xfrm>
            <a:off x="101773" y="277813"/>
            <a:ext cx="4019953" cy="1422995"/>
          </a:xfrm>
          <a:prstGeom prst="rect">
            <a:avLst/>
          </a:prstGeom>
          <a:noFill/>
          <a:ln w="9525">
            <a:noFill/>
            <a:miter lim="800000"/>
            <a:headEnd/>
            <a:tailEnd/>
          </a:ln>
        </p:spPr>
      </p:pic>
      <p:grpSp>
        <p:nvGrpSpPr>
          <p:cNvPr id="9" name="Group 8"/>
          <p:cNvGrpSpPr/>
          <p:nvPr userDrawn="1">
            <p:custDataLst>
              <p:tags r:id="rId1"/>
            </p:custDataLst>
          </p:nvPr>
        </p:nvGrpSpPr>
        <p:grpSpPr>
          <a:xfrm>
            <a:off x="422031" y="6416040"/>
            <a:ext cx="8299938" cy="420370"/>
            <a:chOff x="457200" y="6416040"/>
            <a:chExt cx="8991600" cy="420370"/>
          </a:xfrm>
        </p:grpSpPr>
        <p:pic>
          <p:nvPicPr>
            <p:cNvPr id="12" name="Picture 26" descr="multilanguage_banner"/>
            <p:cNvPicPr>
              <a:picLocks noChangeAspect="1" noChangeArrowheads="1"/>
            </p:cNvPicPr>
            <p:nvPr userDrawn="1"/>
          </p:nvPicPr>
          <p:blipFill>
            <a:blip r:embed="rId4" cstate="print"/>
            <a:srcRect/>
            <a:stretch>
              <a:fillRect/>
            </a:stretch>
          </p:blipFill>
          <p:spPr bwMode="auto">
            <a:xfrm>
              <a:off x="1785144" y="6463348"/>
              <a:ext cx="6335712" cy="373062"/>
            </a:xfrm>
            <a:prstGeom prst="rect">
              <a:avLst/>
            </a:prstGeom>
            <a:noFill/>
            <a:ln w="9525">
              <a:noFill/>
              <a:miter lim="800000"/>
              <a:headEnd/>
              <a:tailEnd/>
            </a:ln>
          </p:spPr>
        </p:pic>
        <p:sp>
          <p:nvSpPr>
            <p:cNvPr id="13" name="Line 22"/>
            <p:cNvSpPr>
              <a:spLocks noChangeShapeType="1"/>
            </p:cNvSpPr>
            <p:nvPr userDrawn="1"/>
          </p:nvSpPr>
          <p:spPr bwMode="auto">
            <a:xfrm flipV="1">
              <a:off x="457200" y="6416040"/>
              <a:ext cx="8991600"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grpSp>
      <p:sp>
        <p:nvSpPr>
          <p:cNvPr id="19" name="Rectangle 7"/>
          <p:cNvSpPr>
            <a:spLocks noGrp="1" noChangeArrowheads="1"/>
          </p:cNvSpPr>
          <p:nvPr>
            <p:ph type="ctrTitle"/>
          </p:nvPr>
        </p:nvSpPr>
        <p:spPr>
          <a:xfrm>
            <a:off x="1123076" y="1989217"/>
            <a:ext cx="6740769" cy="1470025"/>
          </a:xfrm>
        </p:spPr>
        <p:txBody>
          <a:bodyPr/>
          <a:lstStyle>
            <a:lvl1pPr>
              <a:defRPr sz="4000"/>
            </a:lvl1pPr>
          </a:lstStyle>
          <a:p>
            <a:r>
              <a:rPr lang="en-US" dirty="0"/>
              <a:t>Click to edit Master title style</a:t>
            </a:r>
          </a:p>
        </p:txBody>
      </p:sp>
      <p:sp>
        <p:nvSpPr>
          <p:cNvPr id="20" name="Rectangle 8"/>
          <p:cNvSpPr>
            <a:spLocks noGrp="1" noChangeArrowheads="1"/>
          </p:cNvSpPr>
          <p:nvPr>
            <p:ph type="subTitle" idx="1"/>
          </p:nvPr>
        </p:nvSpPr>
        <p:spPr>
          <a:xfrm>
            <a:off x="1131917" y="3500438"/>
            <a:ext cx="6763583" cy="1066800"/>
          </a:xfrm>
        </p:spPr>
        <p:txBody>
          <a:bodyPr/>
          <a:lstStyle>
            <a:lvl1pPr marL="0" indent="0">
              <a:buFontTx/>
              <a:buNone/>
              <a:defRPr sz="1900" b="0"/>
            </a:lvl1pPr>
          </a:lstStyle>
          <a:p>
            <a:r>
              <a:rPr lang="en-US" dirty="0"/>
              <a:t>Click to edit Master subtitle style</a:t>
            </a:r>
          </a:p>
        </p:txBody>
      </p:sp>
    </p:spTree>
    <p:extLst>
      <p:ext uri="{BB962C8B-B14F-4D97-AF65-F5344CB8AC3E}">
        <p14:creationId xmlns:p14="http://schemas.microsoft.com/office/powerpoint/2010/main" xmlns="" val="33912971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12318832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Tree>
    <p:extLst>
      <p:ext uri="{BB962C8B-B14F-4D97-AF65-F5344CB8AC3E}">
        <p14:creationId xmlns:p14="http://schemas.microsoft.com/office/powerpoint/2010/main" xmlns="" val="21051297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Tree>
    <p:extLst>
      <p:ext uri="{BB962C8B-B14F-4D97-AF65-F5344CB8AC3E}">
        <p14:creationId xmlns:p14="http://schemas.microsoft.com/office/powerpoint/2010/main" xmlns="" val="8083002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11366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A00D2D15-9225-40CA-8497-5F7DF66DE75B}" type="datetime1">
              <a:rPr lang="en-US">
                <a:solidFill>
                  <a:srgbClr val="000000"/>
                </a:solidFill>
              </a:rPr>
              <a:pPr>
                <a:defRPr/>
              </a:pPr>
              <a:t>5/15/2014</a:t>
            </a:fld>
            <a:endParaRPr lang="en-US" dirty="0">
              <a:solidFill>
                <a:srgbClr val="000000"/>
              </a:solidFill>
            </a:endParaRPr>
          </a:p>
        </p:txBody>
      </p:sp>
      <p:sp>
        <p:nvSpPr>
          <p:cNvPr id="6"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7"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51F7FBDF-AA0C-4101-BE16-E1C2FAA939BB}"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40312896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76"/>
            <a:ext cx="2133600" cy="365125"/>
          </a:xfrm>
          <a:prstGeom prst="rect">
            <a:avLst/>
          </a:prstGeom>
        </p:spPr>
        <p:txBody>
          <a:bodyPr/>
          <a:lstStyle>
            <a:lvl1pPr>
              <a:defRPr/>
            </a:lvl1pPr>
          </a:lstStyle>
          <a:p>
            <a:pPr>
              <a:defRPr/>
            </a:pPr>
            <a:fld id="{37913EB7-99C8-43B6-BAD4-7F2B5BC6E77E}" type="datetimeFigureOut">
              <a:rPr lang="en-GB">
                <a:solidFill>
                  <a:prstClr val="black">
                    <a:tint val="75000"/>
                  </a:prstClr>
                </a:solidFill>
              </a:rPr>
              <a:pPr>
                <a:def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vl1p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a:lstStyle>
            <a:lvl1pPr>
              <a:defRPr/>
            </a:lvl1pPr>
          </a:lstStyle>
          <a:p>
            <a:pPr>
              <a:defRPr/>
            </a:pPr>
            <a:fld id="{A19D0352-9788-4047-82A8-153867AB212F}" type="slidenum">
              <a:rPr lang="en-GB">
                <a:solidFill>
                  <a:prstClr val="black">
                    <a:tint val="75000"/>
                  </a:prstClr>
                </a:solidFill>
              </a:rPr>
              <a:pPr>
                <a:defRPr/>
              </a:pPr>
              <a:t>‹N°›</a:t>
            </a:fld>
            <a:endParaRPr lang="en-GB" dirty="0">
              <a:solidFill>
                <a:prstClr val="black">
                  <a:tint val="75000"/>
                </a:prstClr>
              </a:solidFill>
            </a:endParaRPr>
          </a:p>
        </p:txBody>
      </p:sp>
    </p:spTree>
    <p:extLst>
      <p:ext uri="{BB962C8B-B14F-4D97-AF65-F5344CB8AC3E}">
        <p14:creationId xmlns:p14="http://schemas.microsoft.com/office/powerpoint/2010/main" xmlns="" val="36689503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ABB94B9E-05D1-43B6-AA61-EE81F410670A}" type="datetime1">
              <a:rPr lang="en-US">
                <a:solidFill>
                  <a:srgbClr val="000000"/>
                </a:solidFill>
              </a:rPr>
              <a:pPr>
                <a:defRPr/>
              </a:pPr>
              <a:t>5/15/2014</a:t>
            </a:fld>
            <a:endParaRPr lang="en-US" dirty="0">
              <a:solidFill>
                <a:srgbClr val="000000"/>
              </a:solidFill>
            </a:endParaRPr>
          </a:p>
        </p:txBody>
      </p:sp>
      <p:sp>
        <p:nvSpPr>
          <p:cNvPr id="5"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6"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B60651DA-FE88-416C-98FF-EF6D6781E6A2}"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41156425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43781739-1DC2-4E08-A549-304329B82384}" type="datetime1">
              <a:rPr lang="en-US">
                <a:solidFill>
                  <a:srgbClr val="000000"/>
                </a:solidFill>
              </a:rPr>
              <a:pPr>
                <a:defRPr/>
              </a:pPr>
              <a:t>5/15/2014</a:t>
            </a:fld>
            <a:endParaRPr lang="en-US" dirty="0">
              <a:solidFill>
                <a:srgbClr val="000000"/>
              </a:solidFill>
            </a:endParaRPr>
          </a:p>
        </p:txBody>
      </p:sp>
      <p:sp>
        <p:nvSpPr>
          <p:cNvPr id="8" name="Footer Placeholder 4"/>
          <p:cNvSpPr>
            <a:spLocks noGrp="1"/>
          </p:cNvSpPr>
          <p:nvPr>
            <p:ph type="ftr" sz="quarter" idx="11"/>
          </p:nvPr>
        </p:nvSpPr>
        <p:spPr>
          <a:xfrm>
            <a:off x="3124200" y="6356376"/>
            <a:ext cx="2895600" cy="365125"/>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dirty="0">
              <a:solidFill>
                <a:srgbClr val="000000"/>
              </a:solidFill>
            </a:endParaRPr>
          </a:p>
        </p:txBody>
      </p:sp>
      <p:sp>
        <p:nvSpPr>
          <p:cNvPr id="9" name="Slide Number Placeholder 5"/>
          <p:cNvSpPr>
            <a:spLocks noGrp="1"/>
          </p:cNvSpPr>
          <p:nvPr>
            <p:ph type="sldNum" sz="quarter" idx="12"/>
          </p:nvPr>
        </p:nvSpPr>
        <p:spPr>
          <a:xfrm>
            <a:off x="6553200" y="6356376"/>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charset="-128"/>
              </a:defRPr>
            </a:lvl1pPr>
          </a:lstStyle>
          <a:p>
            <a:pPr>
              <a:defRPr/>
            </a:pPr>
            <a:fld id="{B85AE8B6-3924-432D-9DCE-1DAD6E641EAE}" type="slidenum">
              <a:rPr lang="en-US">
                <a:solidFill>
                  <a:srgbClr val="000000"/>
                </a:solidFill>
              </a:rPr>
              <a:pPr>
                <a:defRPr/>
              </a:pPr>
              <a:t>‹N°›</a:t>
            </a:fld>
            <a:endParaRPr lang="en-US" dirty="0">
              <a:solidFill>
                <a:srgbClr val="000000"/>
              </a:solidFill>
            </a:endParaRPr>
          </a:p>
        </p:txBody>
      </p:sp>
    </p:spTree>
    <p:extLst>
      <p:ext uri="{BB962C8B-B14F-4D97-AF65-F5344CB8AC3E}">
        <p14:creationId xmlns:p14="http://schemas.microsoft.com/office/powerpoint/2010/main" xmlns="" val="24037782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6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2805690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2959282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8742962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29278171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9815233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11550917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04425830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8915130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1538943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18214393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234809634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16"/>
          <p:cNvPicPr>
            <a:picLocks noChangeAspect="1" noChangeArrowheads="1"/>
          </p:cNvPicPr>
          <p:nvPr userDrawn="1"/>
        </p:nvPicPr>
        <p:blipFill>
          <a:blip r:embed="rId3" cstate="print"/>
          <a:srcRect/>
          <a:stretch>
            <a:fillRect/>
          </a:stretch>
        </p:blipFill>
        <p:spPr bwMode="auto">
          <a:xfrm>
            <a:off x="101735" y="277813"/>
            <a:ext cx="4019953" cy="1422995"/>
          </a:xfrm>
          <a:prstGeom prst="rect">
            <a:avLst/>
          </a:prstGeom>
          <a:noFill/>
          <a:ln w="9525">
            <a:noFill/>
            <a:miter lim="800000"/>
            <a:headEnd/>
            <a:tailEnd/>
          </a:ln>
        </p:spPr>
      </p:pic>
      <p:grpSp>
        <p:nvGrpSpPr>
          <p:cNvPr id="2" name="Group 8"/>
          <p:cNvGrpSpPr/>
          <p:nvPr userDrawn="1">
            <p:custDataLst>
              <p:tags r:id="rId1"/>
            </p:custDataLst>
          </p:nvPr>
        </p:nvGrpSpPr>
        <p:grpSpPr>
          <a:xfrm>
            <a:off x="422031" y="6416040"/>
            <a:ext cx="8299938" cy="420370"/>
            <a:chOff x="457200" y="6416040"/>
            <a:chExt cx="8991600" cy="420370"/>
          </a:xfrm>
        </p:grpSpPr>
        <p:pic>
          <p:nvPicPr>
            <p:cNvPr id="12" name="Picture 26" descr="multilanguage_banner"/>
            <p:cNvPicPr>
              <a:picLocks noChangeAspect="1" noChangeArrowheads="1"/>
            </p:cNvPicPr>
            <p:nvPr userDrawn="1"/>
          </p:nvPicPr>
          <p:blipFill>
            <a:blip r:embed="rId4" cstate="print"/>
            <a:srcRect/>
            <a:stretch>
              <a:fillRect/>
            </a:stretch>
          </p:blipFill>
          <p:spPr bwMode="auto">
            <a:xfrm>
              <a:off x="1785144" y="6463348"/>
              <a:ext cx="6335712" cy="373062"/>
            </a:xfrm>
            <a:prstGeom prst="rect">
              <a:avLst/>
            </a:prstGeom>
            <a:noFill/>
            <a:ln w="9525">
              <a:noFill/>
              <a:miter lim="800000"/>
              <a:headEnd/>
              <a:tailEnd/>
            </a:ln>
          </p:spPr>
        </p:pic>
        <p:sp>
          <p:nvSpPr>
            <p:cNvPr id="13" name="Line 22"/>
            <p:cNvSpPr>
              <a:spLocks noChangeShapeType="1"/>
            </p:cNvSpPr>
            <p:nvPr userDrawn="1"/>
          </p:nvSpPr>
          <p:spPr bwMode="auto">
            <a:xfrm flipV="1">
              <a:off x="457200" y="6416040"/>
              <a:ext cx="8991600"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grpSp>
      <p:sp>
        <p:nvSpPr>
          <p:cNvPr id="19" name="Rectangle 7"/>
          <p:cNvSpPr>
            <a:spLocks noGrp="1" noChangeArrowheads="1"/>
          </p:cNvSpPr>
          <p:nvPr>
            <p:ph type="ctrTitle"/>
          </p:nvPr>
        </p:nvSpPr>
        <p:spPr>
          <a:xfrm>
            <a:off x="1123076" y="1989211"/>
            <a:ext cx="6740769" cy="1470025"/>
          </a:xfrm>
        </p:spPr>
        <p:txBody>
          <a:bodyPr/>
          <a:lstStyle>
            <a:lvl1pPr>
              <a:defRPr sz="4000"/>
            </a:lvl1pPr>
          </a:lstStyle>
          <a:p>
            <a:r>
              <a:rPr lang="en-US" smtClean="0"/>
              <a:t>Click to edit Master title style</a:t>
            </a:r>
            <a:endParaRPr lang="en-GB" dirty="0"/>
          </a:p>
        </p:txBody>
      </p:sp>
      <p:sp>
        <p:nvSpPr>
          <p:cNvPr id="20" name="Rectangle 8"/>
          <p:cNvSpPr>
            <a:spLocks noGrp="1" noChangeArrowheads="1"/>
          </p:cNvSpPr>
          <p:nvPr>
            <p:ph type="subTitle" idx="1"/>
          </p:nvPr>
        </p:nvSpPr>
        <p:spPr>
          <a:xfrm>
            <a:off x="1131948" y="3500438"/>
            <a:ext cx="6763583" cy="1066800"/>
          </a:xfrm>
        </p:spPr>
        <p:txBody>
          <a:bodyPr/>
          <a:lstStyle>
            <a:lvl1pPr marL="0" indent="0">
              <a:buFontTx/>
              <a:buNone/>
              <a:defRPr sz="1900" b="0"/>
            </a:lvl1pPr>
          </a:lstStyle>
          <a:p>
            <a:r>
              <a:rPr lang="en-US" smtClean="0"/>
              <a:t>Click to edit Master subtitle style</a:t>
            </a:r>
            <a:endParaRPr lang="en-GB" dirty="0"/>
          </a:p>
        </p:txBody>
      </p:sp>
    </p:spTree>
    <p:extLst>
      <p:ext uri="{BB962C8B-B14F-4D97-AF65-F5344CB8AC3E}">
        <p14:creationId xmlns:p14="http://schemas.microsoft.com/office/powerpoint/2010/main" xmlns="" val="282218980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29311983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21748672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Tree>
    <p:extLst>
      <p:ext uri="{BB962C8B-B14F-4D97-AF65-F5344CB8AC3E}">
        <p14:creationId xmlns:p14="http://schemas.microsoft.com/office/powerpoint/2010/main" xmlns="" val="388757024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4317665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712"/>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32919886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
          <p:cNvPicPr>
            <a:picLocks noChangeAspect="1"/>
          </p:cNvPicPr>
          <p:nvPr/>
        </p:nvPicPr>
        <p:blipFill>
          <a:blip r:embed="rId2" cstate="print"/>
          <a:srcRect/>
          <a:stretch>
            <a:fillRect/>
          </a:stretch>
        </p:blipFill>
        <p:spPr bwMode="auto">
          <a:xfrm>
            <a:off x="395288" y="404664"/>
            <a:ext cx="6430962" cy="527051"/>
          </a:xfrm>
          <a:prstGeom prst="rect">
            <a:avLst/>
          </a:prstGeom>
          <a:noFill/>
          <a:ln w="9525">
            <a:noFill/>
            <a:miter lim="800000"/>
            <a:headEnd/>
            <a:tailEnd/>
          </a:ln>
        </p:spPr>
      </p:pic>
      <p:sp>
        <p:nvSpPr>
          <p:cNvPr id="2" name="Title 1"/>
          <p:cNvSpPr>
            <a:spLocks noGrp="1"/>
          </p:cNvSpPr>
          <p:nvPr>
            <p:ph type="ctrTitle"/>
          </p:nvPr>
        </p:nvSpPr>
        <p:spPr>
          <a:xfrm>
            <a:off x="685800" y="2130426"/>
            <a:ext cx="7772400" cy="1470025"/>
          </a:xfrm>
        </p:spPr>
        <p:txBody>
          <a:bodyPr/>
          <a:lstStyle>
            <a:lvl1pPr algn="ctr">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7" name="Slide Number Placeholder 5"/>
          <p:cNvSpPr>
            <a:spLocks noGrp="1"/>
          </p:cNvSpPr>
          <p:nvPr>
            <p:ph type="sldNum" sz="quarter" idx="12"/>
          </p:nvPr>
        </p:nvSpPr>
        <p:spPr>
          <a:xfrm>
            <a:off x="8658037" y="6426173"/>
            <a:ext cx="441325" cy="243187"/>
          </a:xfrm>
        </p:spPr>
        <p:txBody>
          <a:bodyPr/>
          <a:lstStyle>
            <a:lvl1pPr>
              <a:defRPr/>
            </a:lvl1pPr>
          </a:lstStyle>
          <a:p>
            <a:pPr>
              <a:defRPr/>
            </a:pPr>
            <a:fld id="{8CC79000-44E1-488C-A6DF-D61A9012B637}" type="slidenum">
              <a:rPr lang="fr-CH">
                <a:solidFill>
                  <a:srgbClr val="1E1E1E"/>
                </a:solidFill>
              </a:rPr>
              <a:pPr>
                <a:defRPr/>
              </a:pPr>
              <a:t>‹N°›</a:t>
            </a:fld>
            <a:endParaRPr lang="fr-CH" dirty="0">
              <a:solidFill>
                <a:srgbClr val="1E1E1E"/>
              </a:solidFill>
            </a:endParaRPr>
          </a:p>
        </p:txBody>
      </p:sp>
      <p:sp>
        <p:nvSpPr>
          <p:cNvPr id="8" name="Date Placeholder 3"/>
          <p:cNvSpPr>
            <a:spLocks noGrp="1"/>
          </p:cNvSpPr>
          <p:nvPr>
            <p:ph type="dt" sz="half" idx="2"/>
          </p:nvPr>
        </p:nvSpPr>
        <p:spPr>
          <a:xfrm>
            <a:off x="1115915" y="6458074"/>
            <a:ext cx="1079823" cy="179388"/>
          </a:xfrm>
          <a:prstGeom prst="rect">
            <a:avLst/>
          </a:prstGeom>
        </p:spPr>
        <p:txBody>
          <a:bodyPr vert="horz" lIns="72000" tIns="36000" rIns="72000" bIns="36000" rtlCol="0" anchor="ctr"/>
          <a:lstStyle>
            <a:lvl1pPr algn="l" fontAlgn="auto">
              <a:spcBef>
                <a:spcPts val="0"/>
              </a:spcBef>
              <a:spcAft>
                <a:spcPts val="0"/>
              </a:spcAft>
              <a:defRPr sz="800">
                <a:solidFill>
                  <a:schemeClr val="tx1"/>
                </a:solidFill>
                <a:latin typeface="Arial" pitchFamily="34" charset="0"/>
                <a:ea typeface="+mn-ea"/>
                <a:cs typeface="Arial" pitchFamily="34" charset="0"/>
              </a:defRPr>
            </a:lvl1pPr>
          </a:lstStyle>
          <a:p>
            <a:pPr>
              <a:defRPr/>
            </a:pPr>
            <a:r>
              <a:rPr lang="en-US" dirty="0" smtClean="0">
                <a:solidFill>
                  <a:srgbClr val="1E1E1E"/>
                </a:solidFill>
              </a:rPr>
              <a:t>Day Month Year</a:t>
            </a:r>
            <a:endParaRPr lang="fr-CH" dirty="0">
              <a:solidFill>
                <a:srgbClr val="1E1E1E"/>
              </a:solidFill>
            </a:endParaRPr>
          </a:p>
        </p:txBody>
      </p:sp>
      <p:sp>
        <p:nvSpPr>
          <p:cNvPr id="9" name="Footer Placeholder 4"/>
          <p:cNvSpPr>
            <a:spLocks noGrp="1"/>
          </p:cNvSpPr>
          <p:nvPr>
            <p:ph type="ftr" sz="quarter" idx="3"/>
          </p:nvPr>
        </p:nvSpPr>
        <p:spPr>
          <a:xfrm>
            <a:off x="307976" y="6458074"/>
            <a:ext cx="807641" cy="179388"/>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Arial" pitchFamily="34" charset="0"/>
                <a:ea typeface="+mn-ea"/>
                <a:cs typeface="Arial" pitchFamily="34" charset="0"/>
              </a:defRPr>
            </a:lvl1pPr>
          </a:lstStyle>
          <a:p>
            <a:pPr>
              <a:defRPr/>
            </a:pPr>
            <a:r>
              <a:rPr lang="fr-CH" dirty="0" smtClean="0">
                <a:solidFill>
                  <a:srgbClr val="1E1E1E"/>
                </a:solidFill>
              </a:rPr>
              <a:t>Place</a:t>
            </a:r>
            <a:endParaRPr lang="fr-CH" dirty="0">
              <a:solidFill>
                <a:srgbClr val="1E1E1E"/>
              </a:solidFill>
            </a:endParaRPr>
          </a:p>
        </p:txBody>
      </p:sp>
    </p:spTree>
    <p:extLst>
      <p:ext uri="{BB962C8B-B14F-4D97-AF65-F5344CB8AC3E}">
        <p14:creationId xmlns:p14="http://schemas.microsoft.com/office/powerpoint/2010/main" xmlns="" val="13050725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5"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6" name="Slide Number Placeholder 5"/>
          <p:cNvSpPr>
            <a:spLocks noGrp="1"/>
          </p:cNvSpPr>
          <p:nvPr>
            <p:ph type="sldNum" sz="quarter" idx="12"/>
          </p:nvPr>
        </p:nvSpPr>
        <p:spPr/>
        <p:txBody>
          <a:bodyPr/>
          <a:lstStyle>
            <a:lvl1pPr>
              <a:defRPr/>
            </a:lvl1pPr>
          </a:lstStyle>
          <a:p>
            <a:pPr>
              <a:defRPr/>
            </a:pPr>
            <a:fld id="{A843CBED-2BEC-4CFC-A1B0-F6ACC84F5B0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73869001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5"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6" name="Slide Number Placeholder 5"/>
          <p:cNvSpPr>
            <a:spLocks noGrp="1"/>
          </p:cNvSpPr>
          <p:nvPr>
            <p:ph type="sldNum" sz="quarter" idx="12"/>
          </p:nvPr>
        </p:nvSpPr>
        <p:spPr/>
        <p:txBody>
          <a:bodyPr/>
          <a:lstStyle>
            <a:lvl1pPr>
              <a:defRPr/>
            </a:lvl1pPr>
          </a:lstStyle>
          <a:p>
            <a:pPr>
              <a:defRPr/>
            </a:pPr>
            <a:fld id="{73EFFA5B-5855-499C-88AD-1398B35814A2}"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93100416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6"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7" name="Slide Number Placeholder 5"/>
          <p:cNvSpPr>
            <a:spLocks noGrp="1"/>
          </p:cNvSpPr>
          <p:nvPr>
            <p:ph type="sldNum" sz="quarter" idx="12"/>
          </p:nvPr>
        </p:nvSpPr>
        <p:spPr/>
        <p:txBody>
          <a:bodyPr/>
          <a:lstStyle>
            <a:lvl1pPr>
              <a:defRPr/>
            </a:lvl1pPr>
          </a:lstStyle>
          <a:p>
            <a:pPr>
              <a:defRPr/>
            </a:pPr>
            <a:fld id="{DBD30999-5B1B-4D33-BA01-4F62C6805E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9811345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8"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9" name="Slide Number Placeholder 5"/>
          <p:cNvSpPr>
            <a:spLocks noGrp="1"/>
          </p:cNvSpPr>
          <p:nvPr>
            <p:ph type="sldNum" sz="quarter" idx="12"/>
          </p:nvPr>
        </p:nvSpPr>
        <p:spPr/>
        <p:txBody>
          <a:bodyPr/>
          <a:lstStyle>
            <a:lvl1pPr>
              <a:defRPr/>
            </a:lvl1pPr>
          </a:lstStyle>
          <a:p>
            <a:pPr>
              <a:defRPr/>
            </a:pPr>
            <a:fld id="{B44C0280-43CE-4F41-9875-960111CCB4F3}"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68808786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4"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5" name="Slide Number Placeholder 5"/>
          <p:cNvSpPr>
            <a:spLocks noGrp="1"/>
          </p:cNvSpPr>
          <p:nvPr>
            <p:ph type="sldNum" sz="quarter" idx="12"/>
          </p:nvPr>
        </p:nvSpPr>
        <p:spPr/>
        <p:txBody>
          <a:bodyPr/>
          <a:lstStyle>
            <a:lvl1pPr>
              <a:defRPr/>
            </a:lvl1pPr>
          </a:lstStyle>
          <a:p>
            <a:pPr>
              <a:defRPr/>
            </a:pPr>
            <a:fld id="{E7900E44-1435-44F6-BC8B-46992792A34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5781833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3"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4" name="Slide Number Placeholder 5"/>
          <p:cNvSpPr>
            <a:spLocks noGrp="1"/>
          </p:cNvSpPr>
          <p:nvPr>
            <p:ph type="sldNum" sz="quarter" idx="12"/>
          </p:nvPr>
        </p:nvSpPr>
        <p:spPr/>
        <p:txBody>
          <a:bodyPr/>
          <a:lstStyle>
            <a:lvl1pPr>
              <a:defRPr/>
            </a:lvl1pPr>
          </a:lstStyle>
          <a:p>
            <a:pPr>
              <a:defRPr/>
            </a:pPr>
            <a:fld id="{71C85915-D1A9-4A53-99FC-7B2A1D3E1590}"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9381409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6"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7" name="Slide Number Placeholder 5"/>
          <p:cNvSpPr>
            <a:spLocks noGrp="1"/>
          </p:cNvSpPr>
          <p:nvPr>
            <p:ph type="sldNum" sz="quarter" idx="12"/>
          </p:nvPr>
        </p:nvSpPr>
        <p:spPr/>
        <p:txBody>
          <a:bodyPr/>
          <a:lstStyle>
            <a:lvl1pPr>
              <a:defRPr/>
            </a:lvl1pPr>
          </a:lstStyle>
          <a:p>
            <a:pPr>
              <a:defRPr/>
            </a:pPr>
            <a:fld id="{04B912F4-533F-4875-A6AF-9956414019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6533658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dirty="0" smtClean="0">
                <a:solidFill>
                  <a:srgbClr val="1E1E1E"/>
                </a:solidFill>
              </a:rPr>
              <a:t>Day Month Year</a:t>
            </a:r>
            <a:endParaRPr lang="fr-CH" dirty="0">
              <a:solidFill>
                <a:srgbClr val="1E1E1E"/>
              </a:solidFill>
            </a:endParaRPr>
          </a:p>
        </p:txBody>
      </p:sp>
      <p:sp>
        <p:nvSpPr>
          <p:cNvPr id="6" name="Footer Placeholder 4"/>
          <p:cNvSpPr>
            <a:spLocks noGrp="1"/>
          </p:cNvSpPr>
          <p:nvPr>
            <p:ph type="ftr" sz="quarter" idx="11"/>
          </p:nvPr>
        </p:nvSpPr>
        <p:spPr/>
        <p:txBody>
          <a:bodyPr/>
          <a:lstStyle>
            <a:lvl1pPr>
              <a:defRPr/>
            </a:lvl1pPr>
          </a:lstStyle>
          <a:p>
            <a:pPr>
              <a:defRPr/>
            </a:pPr>
            <a:r>
              <a:rPr lang="fr-CH" dirty="0">
                <a:solidFill>
                  <a:srgbClr val="1E1E1E"/>
                </a:solidFill>
              </a:rPr>
              <a:t>Place</a:t>
            </a:r>
          </a:p>
        </p:txBody>
      </p:sp>
      <p:sp>
        <p:nvSpPr>
          <p:cNvPr id="7" name="Slide Number Placeholder 5"/>
          <p:cNvSpPr>
            <a:spLocks noGrp="1"/>
          </p:cNvSpPr>
          <p:nvPr>
            <p:ph type="sldNum" sz="quarter" idx="12"/>
          </p:nvPr>
        </p:nvSpPr>
        <p:spPr/>
        <p:txBody>
          <a:bodyPr/>
          <a:lstStyle>
            <a:lvl1pPr>
              <a:defRPr/>
            </a:lvl1pPr>
          </a:lstStyle>
          <a:p>
            <a:pPr>
              <a:defRPr/>
            </a:pPr>
            <a:fld id="{DB47E0A6-DBD7-4DDF-AFEA-52773B2593BB}"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05708648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16"/>
          <p:cNvPicPr>
            <a:picLocks noChangeAspect="1" noChangeArrowheads="1"/>
          </p:cNvPicPr>
          <p:nvPr userDrawn="1"/>
        </p:nvPicPr>
        <p:blipFill>
          <a:blip r:embed="rId3" cstate="print"/>
          <a:srcRect/>
          <a:stretch>
            <a:fillRect/>
          </a:stretch>
        </p:blipFill>
        <p:spPr bwMode="auto">
          <a:xfrm>
            <a:off x="101735" y="277813"/>
            <a:ext cx="4019953" cy="1422995"/>
          </a:xfrm>
          <a:prstGeom prst="rect">
            <a:avLst/>
          </a:prstGeom>
          <a:noFill/>
          <a:ln w="9525">
            <a:noFill/>
            <a:miter lim="800000"/>
            <a:headEnd/>
            <a:tailEnd/>
          </a:ln>
        </p:spPr>
      </p:pic>
      <p:grpSp>
        <p:nvGrpSpPr>
          <p:cNvPr id="2" name="Group 8"/>
          <p:cNvGrpSpPr/>
          <p:nvPr userDrawn="1">
            <p:custDataLst>
              <p:tags r:id="rId1"/>
            </p:custDataLst>
          </p:nvPr>
        </p:nvGrpSpPr>
        <p:grpSpPr>
          <a:xfrm>
            <a:off x="422031" y="6416040"/>
            <a:ext cx="8299938" cy="420370"/>
            <a:chOff x="457200" y="6416040"/>
            <a:chExt cx="8991600" cy="420370"/>
          </a:xfrm>
        </p:grpSpPr>
        <p:pic>
          <p:nvPicPr>
            <p:cNvPr id="12" name="Picture 26" descr="multilanguage_banner"/>
            <p:cNvPicPr>
              <a:picLocks noChangeAspect="1" noChangeArrowheads="1"/>
            </p:cNvPicPr>
            <p:nvPr userDrawn="1"/>
          </p:nvPicPr>
          <p:blipFill>
            <a:blip r:embed="rId4" cstate="print"/>
            <a:srcRect/>
            <a:stretch>
              <a:fillRect/>
            </a:stretch>
          </p:blipFill>
          <p:spPr bwMode="auto">
            <a:xfrm>
              <a:off x="1785144" y="6463348"/>
              <a:ext cx="6335712" cy="373062"/>
            </a:xfrm>
            <a:prstGeom prst="rect">
              <a:avLst/>
            </a:prstGeom>
            <a:noFill/>
            <a:ln w="9525">
              <a:noFill/>
              <a:miter lim="800000"/>
              <a:headEnd/>
              <a:tailEnd/>
            </a:ln>
          </p:spPr>
        </p:pic>
        <p:sp>
          <p:nvSpPr>
            <p:cNvPr id="13" name="Line 22"/>
            <p:cNvSpPr>
              <a:spLocks noChangeShapeType="1"/>
            </p:cNvSpPr>
            <p:nvPr userDrawn="1"/>
          </p:nvSpPr>
          <p:spPr bwMode="auto">
            <a:xfrm flipV="1">
              <a:off x="457200" y="6416040"/>
              <a:ext cx="8991600"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grpSp>
      <p:sp>
        <p:nvSpPr>
          <p:cNvPr id="19" name="Rectangle 7"/>
          <p:cNvSpPr>
            <a:spLocks noGrp="1" noChangeArrowheads="1"/>
          </p:cNvSpPr>
          <p:nvPr>
            <p:ph type="ctrTitle"/>
          </p:nvPr>
        </p:nvSpPr>
        <p:spPr>
          <a:xfrm>
            <a:off x="1123076" y="1989211"/>
            <a:ext cx="6740769" cy="1470025"/>
          </a:xfrm>
        </p:spPr>
        <p:txBody>
          <a:bodyPr/>
          <a:lstStyle>
            <a:lvl1pPr>
              <a:defRPr sz="4000"/>
            </a:lvl1pPr>
          </a:lstStyle>
          <a:p>
            <a:r>
              <a:rPr lang="en-US" smtClean="0"/>
              <a:t>Click to edit Master title style</a:t>
            </a:r>
            <a:endParaRPr lang="en-GB" dirty="0"/>
          </a:p>
        </p:txBody>
      </p:sp>
      <p:sp>
        <p:nvSpPr>
          <p:cNvPr id="20" name="Rectangle 8"/>
          <p:cNvSpPr>
            <a:spLocks noGrp="1" noChangeArrowheads="1"/>
          </p:cNvSpPr>
          <p:nvPr>
            <p:ph type="subTitle" idx="1"/>
          </p:nvPr>
        </p:nvSpPr>
        <p:spPr>
          <a:xfrm>
            <a:off x="1131948" y="3500438"/>
            <a:ext cx="6763583" cy="1066800"/>
          </a:xfrm>
        </p:spPr>
        <p:txBody>
          <a:bodyPr/>
          <a:lstStyle>
            <a:lvl1pPr marL="0" indent="0">
              <a:buFontTx/>
              <a:buNone/>
              <a:defRPr sz="1900" b="0"/>
            </a:lvl1pPr>
          </a:lstStyle>
          <a:p>
            <a:r>
              <a:rPr lang="en-US" smtClean="0"/>
              <a:t>Click to edit Master subtitle style</a:t>
            </a:r>
            <a:endParaRPr lang="en-GB" dirty="0"/>
          </a:p>
        </p:txBody>
      </p:sp>
    </p:spTree>
    <p:extLst>
      <p:ext uri="{BB962C8B-B14F-4D97-AF65-F5344CB8AC3E}">
        <p14:creationId xmlns:p14="http://schemas.microsoft.com/office/powerpoint/2010/main" xmlns="" val="95546511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Text Placeholder 3"/>
          <p:cNvSpPr>
            <a:spLocks noGrp="1"/>
          </p:cNvSpPr>
          <p:nvPr>
            <p:ph type="body" sz="quarter" idx="10"/>
          </p:nvPr>
        </p:nvSpPr>
        <p:spPr>
          <a:xfrm>
            <a:off x="422031" y="1508760"/>
            <a:ext cx="8305566" cy="4590288"/>
          </a:xfrm>
        </p:spPr>
        <p:txBody>
          <a:bodyPr lIns="0" tIns="0" rIns="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369068035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Text Placeholder 7"/>
          <p:cNvSpPr>
            <a:spLocks noGrp="1"/>
          </p:cNvSpPr>
          <p:nvPr>
            <p:ph type="body" sz="quarter" idx="13"/>
          </p:nvPr>
        </p:nvSpPr>
        <p:spPr>
          <a:xfrm>
            <a:off x="422031" y="1508400"/>
            <a:ext cx="8301046" cy="4590000"/>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10566409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Tree>
    <p:extLst>
      <p:ext uri="{BB962C8B-B14F-4D97-AF65-F5344CB8AC3E}">
        <p14:creationId xmlns:p14="http://schemas.microsoft.com/office/powerpoint/2010/main" xmlns="" val="425631713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476964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712"/>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333485187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6C68EBA-5E0B-4D20-9DCD-30A0538E3A0C}" type="datetimeFigureOut">
              <a:rPr lang="en-GB" smtClean="0">
                <a:solidFill>
                  <a:srgbClr val="000000"/>
                </a:solidFill>
              </a:rPr>
              <a:pPr/>
              <a:t>15/05/2014</a:t>
            </a:fld>
            <a:endParaRPr lang="en-GB" dirty="0">
              <a:solidFill>
                <a:srgbClr val="000000"/>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dirty="0">
              <a:solidFill>
                <a:srgbClr val="000000"/>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01BD1A3-DC26-4303-96FF-B9822D9579A0}" type="slidenum">
              <a:rPr lang="en-GB" smtClean="0">
                <a:solidFill>
                  <a:srgbClr val="000000"/>
                </a:solidFill>
              </a:rPr>
              <a:pPr/>
              <a:t>‹N°›</a:t>
            </a:fld>
            <a:endParaRPr lang="en-GB" dirty="0">
              <a:solidFill>
                <a:srgbClr val="000000"/>
              </a:solidFill>
            </a:endParaRPr>
          </a:p>
        </p:txBody>
      </p:sp>
    </p:spTree>
    <p:extLst>
      <p:ext uri="{BB962C8B-B14F-4D97-AF65-F5344CB8AC3E}">
        <p14:creationId xmlns:p14="http://schemas.microsoft.com/office/powerpoint/2010/main" xmlns="" val="162985305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6C68EBA-5E0B-4D20-9DCD-30A0538E3A0C}" type="datetimeFigureOut">
              <a:rPr lang="en-GB" smtClean="0">
                <a:solidFill>
                  <a:srgbClr val="000000"/>
                </a:solidFill>
              </a:rPr>
              <a:pPr/>
              <a:t>15/05/2014</a:t>
            </a:fld>
            <a:endParaRPr lang="en-GB"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01BD1A3-DC26-4303-96FF-B9822D9579A0}" type="slidenum">
              <a:rPr lang="en-GB" smtClean="0">
                <a:solidFill>
                  <a:srgbClr val="000000"/>
                </a:solidFill>
              </a:rPr>
              <a:pPr/>
              <a:t>‹N°›</a:t>
            </a:fld>
            <a:endParaRPr lang="en-GB" dirty="0">
              <a:solidFill>
                <a:srgbClr val="000000"/>
              </a:solidFill>
            </a:endParaRPr>
          </a:p>
        </p:txBody>
      </p:sp>
    </p:spTree>
    <p:extLst>
      <p:ext uri="{BB962C8B-B14F-4D97-AF65-F5344CB8AC3E}">
        <p14:creationId xmlns:p14="http://schemas.microsoft.com/office/powerpoint/2010/main" xmlns="" val="370539869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lvl1pPr algn="ctr">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7" name="Slide Number Placeholder 5"/>
          <p:cNvSpPr>
            <a:spLocks noGrp="1"/>
          </p:cNvSpPr>
          <p:nvPr>
            <p:ph type="sldNum" sz="quarter" idx="12"/>
          </p:nvPr>
        </p:nvSpPr>
        <p:spPr>
          <a:xfrm>
            <a:off x="8658042" y="6426174"/>
            <a:ext cx="441325" cy="243186"/>
          </a:xfrm>
        </p:spPr>
        <p:txBody>
          <a:bodyPr/>
          <a:lstStyle>
            <a:lvl1pPr>
              <a:defRPr/>
            </a:lvl1pPr>
          </a:lstStyle>
          <a:p>
            <a:pPr>
              <a:defRPr/>
            </a:pPr>
            <a:fld id="{8CC79000-44E1-488C-A6DF-D61A9012B637}" type="slidenum">
              <a:rPr lang="fr-CH">
                <a:solidFill>
                  <a:srgbClr val="1E1E1E"/>
                </a:solidFill>
              </a:rPr>
              <a:pPr>
                <a:defRPr/>
              </a:pPr>
              <a:t>‹N°›</a:t>
            </a:fld>
            <a:endParaRPr lang="fr-CH" dirty="0">
              <a:solidFill>
                <a:srgbClr val="1E1E1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17989" y="318399"/>
            <a:ext cx="2856330" cy="662333"/>
          </a:xfrm>
          <a:prstGeom prst="rect">
            <a:avLst/>
          </a:prstGeom>
        </p:spPr>
      </p:pic>
    </p:spTree>
    <p:extLst>
      <p:ext uri="{BB962C8B-B14F-4D97-AF65-F5344CB8AC3E}">
        <p14:creationId xmlns:p14="http://schemas.microsoft.com/office/powerpoint/2010/main" xmlns="" val="3247221636"/>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103185"/>
            <a:ext cx="8289925" cy="936104"/>
          </a:xfrm>
        </p:spPr>
        <p:txBody>
          <a:bodyPr anchor="b"/>
          <a:lstStyle>
            <a:lvl1pPr>
              <a:defRPr sz="2800"/>
            </a:lvl1p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843CBED-2BEC-4CFC-A1B0-F6ACC84F5B0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687780557"/>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73EFFA5B-5855-499C-88AD-1398B35814A2}"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64168293"/>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5"/>
          <p:cNvSpPr>
            <a:spLocks noGrp="1"/>
          </p:cNvSpPr>
          <p:nvPr>
            <p:ph type="sldNum" sz="quarter" idx="12"/>
          </p:nvPr>
        </p:nvSpPr>
        <p:spPr/>
        <p:txBody>
          <a:bodyPr/>
          <a:lstStyle>
            <a:lvl1pPr>
              <a:defRPr/>
            </a:lvl1pPr>
          </a:lstStyle>
          <a:p>
            <a:pPr>
              <a:defRPr/>
            </a:pPr>
            <a:fld id="{DBD30999-5B1B-4D33-BA01-4F62C6805E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549691045"/>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 name="Slide Number Placeholder 5"/>
          <p:cNvSpPr>
            <a:spLocks noGrp="1"/>
          </p:cNvSpPr>
          <p:nvPr>
            <p:ph type="sldNum" sz="quarter" idx="12"/>
          </p:nvPr>
        </p:nvSpPr>
        <p:spPr/>
        <p:txBody>
          <a:bodyPr/>
          <a:lstStyle>
            <a:lvl1pPr>
              <a:defRPr/>
            </a:lvl1pPr>
          </a:lstStyle>
          <a:p>
            <a:pPr>
              <a:defRPr/>
            </a:pPr>
            <a:fld id="{B44C0280-43CE-4F41-9875-960111CCB4F3}"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2338569543"/>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Slide Number Placeholder 5"/>
          <p:cNvSpPr>
            <a:spLocks noGrp="1"/>
          </p:cNvSpPr>
          <p:nvPr>
            <p:ph type="sldNum" sz="quarter" idx="12"/>
          </p:nvPr>
        </p:nvSpPr>
        <p:spPr/>
        <p:txBody>
          <a:bodyPr/>
          <a:lstStyle>
            <a:lvl1pPr>
              <a:defRPr/>
            </a:lvl1pPr>
          </a:lstStyle>
          <a:p>
            <a:pPr>
              <a:defRPr/>
            </a:pPr>
            <a:fld id="{E7900E44-1435-44F6-BC8B-46992792A347}"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759543162"/>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pPr>
              <a:defRPr/>
            </a:pPr>
            <a:fld id="{71C85915-D1A9-4A53-99FC-7B2A1D3E1590}"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1420559413"/>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04B912F4-533F-4875-A6AF-9956414019FC}"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841682688"/>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DB47E0A6-DBD7-4DDF-AFEA-52773B2593BB}" type="slidenum">
              <a:rPr lang="fr-CH">
                <a:solidFill>
                  <a:srgbClr val="1E1E1E"/>
                </a:solidFill>
              </a:rPr>
              <a:pPr>
                <a:defRPr/>
              </a:pPr>
              <a:t>‹N°›</a:t>
            </a:fld>
            <a:endParaRPr lang="fr-CH" dirty="0">
              <a:solidFill>
                <a:srgbClr val="1E1E1E"/>
              </a:solidFill>
            </a:endParaRPr>
          </a:p>
        </p:txBody>
      </p:sp>
    </p:spTree>
    <p:extLst>
      <p:ext uri="{BB962C8B-B14F-4D97-AF65-F5344CB8AC3E}">
        <p14:creationId xmlns:p14="http://schemas.microsoft.com/office/powerpoint/2010/main" xmlns="" val="35258740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jpe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3.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29.xml"/><Relationship Id="rId7" Type="http://schemas.openxmlformats.org/officeDocument/2006/relationships/vmlDrawing" Target="../drawings/vmlDrawing2.v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4.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1.jpe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theme" Target="../theme/theme6.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13" Type="http://schemas.openxmlformats.org/officeDocument/2006/relationships/oleObject" Target="../embeddings/oleObject3.bin"/><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ags" Target="../tags/tag3.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tags" Target="../tags/tag2.xml"/><Relationship Id="rId5" Type="http://schemas.openxmlformats.org/officeDocument/2006/relationships/slideLayout" Target="../slideLayouts/slideLayout57.xml"/><Relationship Id="rId10" Type="http://schemas.openxmlformats.org/officeDocument/2006/relationships/tags" Target="../tags/tag1.xml"/><Relationship Id="rId4" Type="http://schemas.openxmlformats.org/officeDocument/2006/relationships/slideLayout" Target="../slideLayouts/slideLayout56.xml"/><Relationship Id="rId9" Type="http://schemas.openxmlformats.org/officeDocument/2006/relationships/vmlDrawing" Target="../drawings/vmlDrawing3.v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ags" Target="../tags/tag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ags" Target="../tags/tag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ags" Target="../tags/tag5.xml"/><Relationship Id="rId5" Type="http://schemas.openxmlformats.org/officeDocument/2006/relationships/slideLayout" Target="../slideLayouts/slideLayout64.xml"/><Relationship Id="rId15" Type="http://schemas.openxmlformats.org/officeDocument/2006/relationships/image" Target="../media/image4.png"/><Relationship Id="rId10" Type="http://schemas.openxmlformats.org/officeDocument/2006/relationships/vmlDrawing" Target="../drawings/vmlDrawing4.vml"/><Relationship Id="rId4" Type="http://schemas.openxmlformats.org/officeDocument/2006/relationships/slideLayout" Target="../slideLayouts/slideLayout63.xml"/><Relationship Id="rId9" Type="http://schemas.openxmlformats.org/officeDocument/2006/relationships/theme" Target="../theme/theme8.xml"/><Relationship Id="rId14" Type="http://schemas.openxmlformats.org/officeDocument/2006/relationships/oleObject" Target="../embeddings/oleObject4.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image" Target="../media/image4.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theme" Target="../theme/theme9.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10.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6.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ags" Target="../tags/tag10.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ags" Target="../tags/tag9.xml"/><Relationship Id="rId2" Type="http://schemas.openxmlformats.org/officeDocument/2006/relationships/slideLayout" Target="../slideLayouts/slideLayout97.xml"/><Relationship Id="rId16" Type="http://schemas.openxmlformats.org/officeDocument/2006/relationships/image" Target="../media/image4.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vmlDrawing" Target="../drawings/vmlDrawing5.vml"/><Relationship Id="rId5" Type="http://schemas.openxmlformats.org/officeDocument/2006/relationships/slideLayout" Target="../slideLayouts/slideLayout100.xml"/><Relationship Id="rId15" Type="http://schemas.openxmlformats.org/officeDocument/2006/relationships/oleObject" Target="../embeddings/oleObject5.bin"/><Relationship Id="rId10" Type="http://schemas.openxmlformats.org/officeDocument/2006/relationships/theme" Target="../theme/theme11.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tags" Target="../tags/tag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2.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3.xml.rels><?xml version="1.0" encoding="UTF-8" standalone="yes"?>
<Relationships xmlns="http://schemas.openxmlformats.org/package/2006/relationships"><Relationship Id="rId8" Type="http://schemas.openxmlformats.org/officeDocument/2006/relationships/vmlDrawing" Target="../drawings/vmlDrawing6.vml"/><Relationship Id="rId13" Type="http://schemas.openxmlformats.org/officeDocument/2006/relationships/image" Target="../media/image4.png"/><Relationship Id="rId3" Type="http://schemas.openxmlformats.org/officeDocument/2006/relationships/slideLayout" Target="../slideLayouts/slideLayout118.xml"/><Relationship Id="rId7" Type="http://schemas.openxmlformats.org/officeDocument/2006/relationships/theme" Target="../theme/theme13.xml"/><Relationship Id="rId12" Type="http://schemas.openxmlformats.org/officeDocument/2006/relationships/oleObject" Target="../embeddings/oleObject6.bin"/><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tags" Target="../tags/tag15.xml"/><Relationship Id="rId5" Type="http://schemas.openxmlformats.org/officeDocument/2006/relationships/slideLayout" Target="../slideLayouts/slideLayout120.xml"/><Relationship Id="rId10" Type="http://schemas.openxmlformats.org/officeDocument/2006/relationships/tags" Target="../tags/tag14.xml"/><Relationship Id="rId4" Type="http://schemas.openxmlformats.org/officeDocument/2006/relationships/slideLayout" Target="../slideLayouts/slideLayout119.xml"/><Relationship Id="rId9" Type="http://schemas.openxmlformats.org/officeDocument/2006/relationships/tags" Target="../tags/tag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image" Target="../media/image1.jpeg"/><Relationship Id="rId5" Type="http://schemas.openxmlformats.org/officeDocument/2006/relationships/slideLayout" Target="../slideLayouts/slideLayout126.xml"/><Relationship Id="rId10" Type="http://schemas.openxmlformats.org/officeDocument/2006/relationships/theme" Target="../theme/theme14.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tags" Target="../tags/tag19.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ags" Target="../tags/tag18.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tags" Target="../tags/tag17.xml"/><Relationship Id="rId5" Type="http://schemas.openxmlformats.org/officeDocument/2006/relationships/slideLayout" Target="../slideLayouts/slideLayout135.xml"/><Relationship Id="rId15" Type="http://schemas.openxmlformats.org/officeDocument/2006/relationships/image" Target="../media/image4.png"/><Relationship Id="rId10" Type="http://schemas.openxmlformats.org/officeDocument/2006/relationships/vmlDrawing" Target="../drawings/vmlDrawing7.vml"/><Relationship Id="rId4" Type="http://schemas.openxmlformats.org/officeDocument/2006/relationships/slideLayout" Target="../slideLayouts/slideLayout134.xml"/><Relationship Id="rId9" Type="http://schemas.openxmlformats.org/officeDocument/2006/relationships/theme" Target="../theme/theme15.xml"/><Relationship Id="rId14" Type="http://schemas.openxmlformats.org/officeDocument/2006/relationships/oleObject" Target="../embeddings/oleObject7.bin"/></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1.jpeg"/><Relationship Id="rId5" Type="http://schemas.openxmlformats.org/officeDocument/2006/relationships/slideLayout" Target="../slideLayouts/slideLayout143.xml"/><Relationship Id="rId10" Type="http://schemas.openxmlformats.org/officeDocument/2006/relationships/theme" Target="../theme/theme16.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51AE7-AA46-4453-AF4C-42A56E772D0B}" type="datetimeFigureOut">
              <a:rPr lang="en-GB" smtClean="0"/>
              <a:pPr/>
              <a:t>15/05/2014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3BE00-6BF5-4A63-8354-2675B252C2DF}" type="slidenum">
              <a:rPr lang="en-GB" smtClean="0"/>
              <a:pPr/>
              <a:t>‹N°›</a:t>
            </a:fld>
            <a:endParaRPr lang="en-GB" dirty="0"/>
          </a:p>
        </p:txBody>
      </p:sp>
    </p:spTree>
    <p:extLst>
      <p:ext uri="{BB962C8B-B14F-4D97-AF65-F5344CB8AC3E}">
        <p14:creationId xmlns:p14="http://schemas.microsoft.com/office/powerpoint/2010/main" xmlns="" val="213266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290" name="Picture 6"/>
          <p:cNvPicPr>
            <a:picLocks noChangeAspect="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211388" y="6457950"/>
            <a:ext cx="6515100"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1" name="Title Placeholder 1"/>
          <p:cNvSpPr>
            <a:spLocks noGrp="1"/>
          </p:cNvSpPr>
          <p:nvPr>
            <p:ph type="title"/>
          </p:nvPr>
        </p:nvSpPr>
        <p:spPr bwMode="auto">
          <a:xfrm>
            <a:off x="419106" y="115888"/>
            <a:ext cx="828992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2292" name="Text Placeholder 2"/>
          <p:cNvSpPr>
            <a:spLocks noGrp="1"/>
          </p:cNvSpPr>
          <p:nvPr>
            <p:ph type="body" idx="1"/>
          </p:nvPr>
        </p:nvSpPr>
        <p:spPr bwMode="auto">
          <a:xfrm>
            <a:off x="411166" y="1412875"/>
            <a:ext cx="8291512" cy="460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5" name="Footer Placeholder 4"/>
          <p:cNvSpPr>
            <a:spLocks noGrp="1"/>
          </p:cNvSpPr>
          <p:nvPr>
            <p:ph type="ftr" sz="quarter" idx="3"/>
          </p:nvPr>
        </p:nvSpPr>
        <p:spPr>
          <a:xfrm>
            <a:off x="307988" y="6381750"/>
            <a:ext cx="1743075" cy="255588"/>
          </a:xfrm>
          <a:prstGeom prst="rect">
            <a:avLst/>
          </a:prstGeom>
        </p:spPr>
        <p:txBody>
          <a:bodyPr vert="horz" lIns="91440" tIns="45720" rIns="91440" bIns="45720" rtlCol="0" anchor="ctr"/>
          <a:lstStyle>
            <a:lvl1pPr algn="l" fontAlgn="auto">
              <a:spcBef>
                <a:spcPts val="0"/>
              </a:spcBef>
              <a:spcAft>
                <a:spcPts val="0"/>
              </a:spcAft>
              <a:defRPr sz="800" b="0" smtClean="0">
                <a:solidFill>
                  <a:srgbClr val="1E1E1E"/>
                </a:solidFill>
                <a:latin typeface="Arial" pitchFamily="34" charset="0"/>
                <a:ea typeface="+mn-ea"/>
                <a:cs typeface="Arial" pitchFamily="34" charset="0"/>
              </a:defRPr>
            </a:lvl1pPr>
          </a:lstStyle>
          <a:p>
            <a:pPr>
              <a:defRPr/>
            </a:pPr>
            <a:r>
              <a:rPr lang="en-US" dirty="0"/>
              <a:t> 2nd SIIC Meeting  Geneva, 27-28 March 2012   </a:t>
            </a:r>
            <a:endParaRPr lang="fr-CH" dirty="0"/>
          </a:p>
        </p:txBody>
      </p:sp>
      <p:sp>
        <p:nvSpPr>
          <p:cNvPr id="6" name="Slide Number Placeholder 5"/>
          <p:cNvSpPr>
            <a:spLocks noGrp="1"/>
          </p:cNvSpPr>
          <p:nvPr>
            <p:ph type="sldNum" sz="quarter" idx="4"/>
          </p:nvPr>
        </p:nvSpPr>
        <p:spPr>
          <a:xfrm>
            <a:off x="8658225" y="6426200"/>
            <a:ext cx="441325" cy="242888"/>
          </a:xfrm>
          <a:prstGeom prst="rect">
            <a:avLst/>
          </a:prstGeom>
        </p:spPr>
        <p:txBody>
          <a:bodyPr vert="horz" lIns="91440" tIns="45720" rIns="91440" bIns="45720" rtlCol="0" anchor="ctr"/>
          <a:lstStyle>
            <a:lvl1pPr algn="r" fontAlgn="auto">
              <a:spcBef>
                <a:spcPts val="0"/>
              </a:spcBef>
              <a:spcAft>
                <a:spcPts val="0"/>
              </a:spcAft>
              <a:defRPr sz="800" b="0" smtClean="0">
                <a:solidFill>
                  <a:srgbClr val="1E1E1E"/>
                </a:solidFill>
                <a:latin typeface="Arial" pitchFamily="34" charset="0"/>
                <a:ea typeface="+mn-ea"/>
                <a:cs typeface="Arial" pitchFamily="34" charset="0"/>
              </a:defRPr>
            </a:lvl1pPr>
          </a:lstStyle>
          <a:p>
            <a:pPr>
              <a:defRPr/>
            </a:pPr>
            <a:fld id="{3DF8081C-BDA4-45E8-9D5C-5FEBAD9756A4}" type="slidenum">
              <a:rPr lang="fr-CH"/>
              <a:pPr>
                <a:defRPr/>
              </a:pPr>
              <a:t>‹N°›</a:t>
            </a:fld>
            <a:endParaRPr lang="fr-CH" dirty="0"/>
          </a:p>
        </p:txBody>
      </p:sp>
      <p:cxnSp>
        <p:nvCxnSpPr>
          <p:cNvPr id="9" name="Straight Connector 8"/>
          <p:cNvCxnSpPr/>
          <p:nvPr/>
        </p:nvCxnSpPr>
        <p:spPr>
          <a:xfrm>
            <a:off x="395288" y="1038225"/>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5288" y="6300788"/>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09781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hf sldNum="0" hdr="0" dt="0"/>
  <p:txStyles>
    <p:titleStyle>
      <a:lvl1pPr algn="l" rtl="0" fontAlgn="base">
        <a:spcBef>
          <a:spcPct val="0"/>
        </a:spcBef>
        <a:spcAft>
          <a:spcPct val="0"/>
        </a:spcAft>
        <a:defRPr sz="4000" b="1" kern="1200">
          <a:solidFill>
            <a:schemeClr val="tx1"/>
          </a:solidFill>
          <a:latin typeface="Arial" pitchFamily="34" charset="0"/>
          <a:ea typeface="+mj-ea"/>
          <a:cs typeface="Arial" pitchFamily="34" charset="0"/>
        </a:defRPr>
      </a:lvl1pPr>
      <a:lvl2pPr algn="l" rtl="0" fontAlgn="base">
        <a:spcBef>
          <a:spcPct val="0"/>
        </a:spcBef>
        <a:spcAft>
          <a:spcPct val="0"/>
        </a:spcAft>
        <a:defRPr sz="4000" b="1">
          <a:solidFill>
            <a:schemeClr val="tx1"/>
          </a:solidFill>
          <a:latin typeface="Arial" charset="0"/>
          <a:ea typeface="SimHei" pitchFamily="49" charset="-122"/>
          <a:cs typeface="Arial" charset="0"/>
        </a:defRPr>
      </a:lvl2pPr>
      <a:lvl3pPr algn="l" rtl="0" fontAlgn="base">
        <a:spcBef>
          <a:spcPct val="0"/>
        </a:spcBef>
        <a:spcAft>
          <a:spcPct val="0"/>
        </a:spcAft>
        <a:defRPr sz="4000" b="1">
          <a:solidFill>
            <a:schemeClr val="tx1"/>
          </a:solidFill>
          <a:latin typeface="Arial" charset="0"/>
          <a:ea typeface="SimHei" pitchFamily="49" charset="-122"/>
          <a:cs typeface="Arial" charset="0"/>
        </a:defRPr>
      </a:lvl3pPr>
      <a:lvl4pPr algn="l" rtl="0" fontAlgn="base">
        <a:spcBef>
          <a:spcPct val="0"/>
        </a:spcBef>
        <a:spcAft>
          <a:spcPct val="0"/>
        </a:spcAft>
        <a:defRPr sz="4000" b="1">
          <a:solidFill>
            <a:schemeClr val="tx1"/>
          </a:solidFill>
          <a:latin typeface="Arial" charset="0"/>
          <a:ea typeface="SimHei" pitchFamily="49" charset="-122"/>
          <a:cs typeface="Arial" charset="0"/>
        </a:defRPr>
      </a:lvl4pPr>
      <a:lvl5pPr algn="l" rtl="0" fontAlgn="base">
        <a:spcBef>
          <a:spcPct val="0"/>
        </a:spcBef>
        <a:spcAft>
          <a:spcPct val="0"/>
        </a:spcAft>
        <a:defRPr sz="4000" b="1">
          <a:solidFill>
            <a:schemeClr val="tx1"/>
          </a:solidFill>
          <a:latin typeface="Arial" charset="0"/>
          <a:ea typeface="SimHei" pitchFamily="49" charset="-122"/>
          <a:cs typeface="Arial" charset="0"/>
        </a:defRPr>
      </a:lvl5pPr>
      <a:lvl6pPr marL="4572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6pPr>
      <a:lvl7pPr marL="9144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7pPr>
      <a:lvl8pPr marL="13716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8pPr>
      <a:lvl9pPr marL="18288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9pPr>
    </p:titleStyle>
    <p:bodyStyle>
      <a:lvl1pPr marL="342900" indent="-3429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gray">
          <a:xfrm>
            <a:off x="417514" y="287354"/>
            <a:ext cx="8291512" cy="973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s-ES" altLang="en-US" smtClean="0"/>
              <a:t>Slide title</a:t>
            </a:r>
          </a:p>
        </p:txBody>
      </p:sp>
      <p:sp>
        <p:nvSpPr>
          <p:cNvPr id="14339" name="Rectangle 10"/>
          <p:cNvSpPr>
            <a:spLocks noGrp="1" noChangeArrowheads="1"/>
          </p:cNvSpPr>
          <p:nvPr>
            <p:ph type="body" idx="1"/>
          </p:nvPr>
        </p:nvSpPr>
        <p:spPr bwMode="gray">
          <a:xfrm>
            <a:off x="411163" y="1411290"/>
            <a:ext cx="8289925" cy="461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s-ES" altLang="en-US" smtClean="0"/>
              <a:t>Body text</a:t>
            </a:r>
          </a:p>
          <a:p>
            <a:pPr lvl="1"/>
            <a:r>
              <a:rPr lang="es-ES" altLang="en-US" smtClean="0"/>
              <a:t>First level</a:t>
            </a:r>
          </a:p>
          <a:p>
            <a:pPr lvl="2"/>
            <a:r>
              <a:rPr lang="es-ES" altLang="en-US" smtClean="0"/>
              <a:t>Second level</a:t>
            </a:r>
          </a:p>
          <a:p>
            <a:pPr lvl="3"/>
            <a:r>
              <a:rPr lang="es-ES" altLang="en-US" smtClean="0"/>
              <a:t>Third level</a:t>
            </a:r>
          </a:p>
          <a:p>
            <a:pPr lvl="4"/>
            <a:r>
              <a:rPr lang="es-ES" altLang="en-US" smtClean="0"/>
              <a:t>Quotation level</a:t>
            </a:r>
          </a:p>
        </p:txBody>
      </p:sp>
      <p:sp>
        <p:nvSpPr>
          <p:cNvPr id="14340" name="Text Box 12"/>
          <p:cNvSpPr txBox="1">
            <a:spLocks noChangeArrowheads="1"/>
          </p:cNvSpPr>
          <p:nvPr/>
        </p:nvSpPr>
        <p:spPr bwMode="gray">
          <a:xfrm>
            <a:off x="8516938" y="6421464"/>
            <a:ext cx="4413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0" tIns="46800" rIns="0" bIns="46800" anchor="ctr"/>
          <a:lstStyle>
            <a:lvl1pPr defTabSz="889000" eaLnBrk="0" hangingPunct="0">
              <a:defRPr sz="1000" b="1">
                <a:solidFill>
                  <a:schemeClr val="tx1"/>
                </a:solidFill>
                <a:latin typeface="Arial" pitchFamily="34" charset="0"/>
                <a:cs typeface="Arial" pitchFamily="34" charset="0"/>
              </a:defRPr>
            </a:lvl1pPr>
            <a:lvl2pPr marL="742950" indent="-285750" defTabSz="889000" eaLnBrk="0" hangingPunct="0">
              <a:defRPr sz="1000" b="1">
                <a:solidFill>
                  <a:schemeClr val="tx1"/>
                </a:solidFill>
                <a:latin typeface="Arial" pitchFamily="34" charset="0"/>
                <a:cs typeface="Arial" pitchFamily="34" charset="0"/>
              </a:defRPr>
            </a:lvl2pPr>
            <a:lvl3pPr marL="1143000" indent="-228600" defTabSz="889000" eaLnBrk="0" hangingPunct="0">
              <a:defRPr sz="1000" b="1">
                <a:solidFill>
                  <a:schemeClr val="tx1"/>
                </a:solidFill>
                <a:latin typeface="Arial" pitchFamily="34" charset="0"/>
                <a:cs typeface="Arial" pitchFamily="34" charset="0"/>
              </a:defRPr>
            </a:lvl3pPr>
            <a:lvl4pPr marL="1600200" indent="-228600" defTabSz="889000" eaLnBrk="0" hangingPunct="0">
              <a:defRPr sz="1000" b="1">
                <a:solidFill>
                  <a:schemeClr val="tx1"/>
                </a:solidFill>
                <a:latin typeface="Arial" pitchFamily="34" charset="0"/>
                <a:cs typeface="Arial" pitchFamily="34" charset="0"/>
              </a:defRPr>
            </a:lvl4pPr>
            <a:lvl5pPr marL="2057400" indent="-228600" defTabSz="889000" eaLnBrk="0" hangingPunct="0">
              <a:defRPr sz="1000" b="1">
                <a:solidFill>
                  <a:schemeClr val="tx1"/>
                </a:solidFill>
                <a:latin typeface="Arial" pitchFamily="34" charset="0"/>
                <a:cs typeface="Arial" pitchFamily="34" charset="0"/>
              </a:defRPr>
            </a:lvl5pPr>
            <a:lvl6pPr marL="25146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defTabSz="889000" eaLnBrk="0" fontAlgn="base" hangingPunct="0">
              <a:spcBef>
                <a:spcPct val="0"/>
              </a:spcBef>
              <a:spcAft>
                <a:spcPct val="0"/>
              </a:spcAft>
              <a:defRPr sz="1000" b="1">
                <a:solidFill>
                  <a:schemeClr val="tx1"/>
                </a:solidFill>
                <a:latin typeface="Arial" pitchFamily="34" charset="0"/>
                <a:cs typeface="Arial" pitchFamily="34" charset="0"/>
              </a:defRPr>
            </a:lvl9pPr>
          </a:lstStyle>
          <a:p>
            <a:pPr algn="r" eaLnBrk="1" fontAlgn="base" hangingPunct="1">
              <a:spcBef>
                <a:spcPct val="0"/>
              </a:spcBef>
              <a:spcAft>
                <a:spcPct val="0"/>
              </a:spcAft>
            </a:pPr>
            <a:fld id="{361DC317-6E76-4E45-8E33-A153D5E84B13}" type="slidenum">
              <a:rPr lang="es-ES" altLang="en-US" sz="800" b="0">
                <a:solidFill>
                  <a:srgbClr val="1E1E1E"/>
                </a:solidFill>
              </a:rPr>
              <a:pPr algn="r" eaLnBrk="1" fontAlgn="base" hangingPunct="1">
                <a:spcBef>
                  <a:spcPct val="0"/>
                </a:spcBef>
                <a:spcAft>
                  <a:spcPct val="0"/>
                </a:spcAft>
              </a:pPr>
              <a:t>‹N°›</a:t>
            </a:fld>
            <a:endParaRPr lang="es-ES" altLang="en-US" sz="800" b="0" dirty="0">
              <a:solidFill>
                <a:srgbClr val="1E1E1E"/>
              </a:solidFill>
            </a:endParaRPr>
          </a:p>
        </p:txBody>
      </p:sp>
      <p:cxnSp>
        <p:nvCxnSpPr>
          <p:cNvPr id="10" name="Straight Connector 9"/>
          <p:cNvCxnSpPr/>
          <p:nvPr/>
        </p:nvCxnSpPr>
        <p:spPr bwMode="gray">
          <a:xfrm>
            <a:off x="417514" y="1260475"/>
            <a:ext cx="8291512"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pic>
        <p:nvPicPr>
          <p:cNvPr id="14342" name="Picture 10"/>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gray">
          <a:xfrm>
            <a:off x="2178050" y="6457950"/>
            <a:ext cx="6515100"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 name="Straight Connector 13"/>
          <p:cNvCxnSpPr/>
          <p:nvPr/>
        </p:nvCxnSpPr>
        <p:spPr bwMode="gray">
          <a:xfrm>
            <a:off x="417514" y="6308725"/>
            <a:ext cx="8291512" cy="0"/>
          </a:xfrm>
          <a:prstGeom prst="line">
            <a:avLst/>
          </a:prstGeom>
          <a:ln w="9525">
            <a:solidFill>
              <a:srgbClr val="BBBB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3124401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lgn="l" defTabSz="889000" rtl="0" fontAlgn="base">
        <a:spcBef>
          <a:spcPct val="0"/>
        </a:spcBef>
        <a:spcAft>
          <a:spcPct val="0"/>
        </a:spcAft>
        <a:defRPr sz="2400" b="1">
          <a:solidFill>
            <a:srgbClr val="1E1E1E"/>
          </a:solidFill>
          <a:latin typeface="+mj-lt"/>
          <a:ea typeface="+mj-ea"/>
          <a:cs typeface="+mj-cs"/>
        </a:defRPr>
      </a:lvl1pPr>
      <a:lvl2pPr algn="l" defTabSz="889000" rtl="0" fontAlgn="base">
        <a:spcBef>
          <a:spcPct val="0"/>
        </a:spcBef>
        <a:spcAft>
          <a:spcPct val="0"/>
        </a:spcAft>
        <a:defRPr sz="2400" b="1">
          <a:solidFill>
            <a:srgbClr val="1E1E1E"/>
          </a:solidFill>
          <a:latin typeface="Arial" pitchFamily="34" charset="0"/>
          <a:cs typeface="Arial" charset="0"/>
        </a:defRPr>
      </a:lvl2pPr>
      <a:lvl3pPr algn="l" defTabSz="889000" rtl="0" fontAlgn="base">
        <a:spcBef>
          <a:spcPct val="0"/>
        </a:spcBef>
        <a:spcAft>
          <a:spcPct val="0"/>
        </a:spcAft>
        <a:defRPr sz="2400" b="1">
          <a:solidFill>
            <a:srgbClr val="1E1E1E"/>
          </a:solidFill>
          <a:latin typeface="Arial" pitchFamily="34" charset="0"/>
          <a:cs typeface="Arial" charset="0"/>
        </a:defRPr>
      </a:lvl3pPr>
      <a:lvl4pPr algn="l" defTabSz="889000" rtl="0" fontAlgn="base">
        <a:spcBef>
          <a:spcPct val="0"/>
        </a:spcBef>
        <a:spcAft>
          <a:spcPct val="0"/>
        </a:spcAft>
        <a:defRPr sz="2400" b="1">
          <a:solidFill>
            <a:srgbClr val="1E1E1E"/>
          </a:solidFill>
          <a:latin typeface="Arial" pitchFamily="34" charset="0"/>
          <a:cs typeface="Arial" charset="0"/>
        </a:defRPr>
      </a:lvl4pPr>
      <a:lvl5pPr algn="l" defTabSz="889000" rtl="0" fontAlgn="base">
        <a:spcBef>
          <a:spcPct val="0"/>
        </a:spcBef>
        <a:spcAft>
          <a:spcPct val="0"/>
        </a:spcAft>
        <a:defRPr sz="2400" b="1">
          <a:solidFill>
            <a:srgbClr val="1E1E1E"/>
          </a:solidFill>
          <a:latin typeface="Arial"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p:titleStyle>
    <p:bodyStyle>
      <a:lvl1pPr algn="l" defTabSz="889000" rtl="0" fontAlgn="base">
        <a:spcBef>
          <a:spcPts val="675"/>
        </a:spcBef>
        <a:spcAft>
          <a:spcPct val="0"/>
        </a:spcAft>
        <a:defRPr sz="1600" b="1">
          <a:solidFill>
            <a:schemeClr val="tx1"/>
          </a:solidFill>
          <a:latin typeface="+mn-lt"/>
          <a:ea typeface="+mn-ea"/>
          <a:cs typeface="+mn-cs"/>
        </a:defRPr>
      </a:lvl1pPr>
      <a:lvl2pPr marL="444500" indent="-222250" algn="l" defTabSz="889000" rtl="0" fontAlgn="base">
        <a:spcBef>
          <a:spcPts val="675"/>
        </a:spcBef>
        <a:spcAft>
          <a:spcPct val="0"/>
        </a:spcAft>
        <a:buClr>
          <a:srgbClr val="000000"/>
        </a:buClr>
        <a:buChar char="•"/>
        <a:defRPr sz="1600">
          <a:solidFill>
            <a:schemeClr val="tx1"/>
          </a:solidFill>
          <a:latin typeface="+mn-lt"/>
          <a:cs typeface="+mn-cs"/>
        </a:defRPr>
      </a:lvl2pPr>
      <a:lvl3pPr marL="889000" indent="-222250" algn="l" defTabSz="889000" rtl="0" fontAlgn="base">
        <a:spcBef>
          <a:spcPts val="675"/>
        </a:spcBef>
        <a:spcAft>
          <a:spcPct val="0"/>
        </a:spcAft>
        <a:buClr>
          <a:srgbClr val="000000"/>
        </a:buClr>
        <a:buFont typeface="Arial" pitchFamily="34" charset="0"/>
        <a:buChar char="–"/>
        <a:defRPr sz="1600">
          <a:solidFill>
            <a:schemeClr val="tx1"/>
          </a:solidFill>
          <a:latin typeface="+mn-lt"/>
          <a:cs typeface="+mn-cs"/>
        </a:defRPr>
      </a:lvl3pPr>
      <a:lvl4pPr marL="1338263" indent="-227013" algn="l" defTabSz="889000" rtl="0" fontAlgn="base">
        <a:spcBef>
          <a:spcPts val="675"/>
        </a:spcBef>
        <a:spcAft>
          <a:spcPct val="0"/>
        </a:spcAft>
        <a:buFont typeface="Arial" pitchFamily="34" charset="0"/>
        <a:buChar char="•"/>
        <a:defRPr sz="1600">
          <a:solidFill>
            <a:schemeClr val="tx1"/>
          </a:solidFill>
          <a:latin typeface="+mn-lt"/>
          <a:cs typeface="+mn-cs"/>
        </a:defRPr>
      </a:lvl4pPr>
      <a:lvl5pPr marL="1998663" indent="-220663" algn="l" defTabSz="889000" rtl="0" fontAlgn="base">
        <a:spcBef>
          <a:spcPts val="675"/>
        </a:spcBef>
        <a:spcAft>
          <a:spcPct val="0"/>
        </a:spcAft>
        <a:buClr>
          <a:srgbClr val="000000"/>
        </a:buClr>
        <a:buFont typeface="Arial" pitchFamily="34" charset="0"/>
        <a:buChar char="–"/>
        <a:defRPr sz="1600">
          <a:solidFill>
            <a:schemeClr val="tx1"/>
          </a:solidFill>
          <a:latin typeface="+mn-lt"/>
          <a:cs typeface="+mn-cs"/>
        </a:defRPr>
      </a:lvl5pPr>
      <a:lvl6pPr marL="24558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6pPr>
      <a:lvl7pPr marL="29130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7pPr>
      <a:lvl8pPr marL="33702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8pPr>
      <a:lvl9pPr marL="38274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nvGraphicFramePr>
        <p:xfrm>
          <a:off x="0" y="0"/>
          <a:ext cx="146538" cy="158750"/>
        </p:xfrm>
        <a:graphic>
          <a:graphicData uri="http://schemas.openxmlformats.org/presentationml/2006/ole">
            <p:oleObj spid="_x0000_s2069" name="think-cell Slide" r:id="rId8" imgW="360" imgH="360" progId="">
              <p:embed/>
            </p:oleObj>
          </a:graphicData>
        </a:graphic>
      </p:graphicFrame>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US" noProof="0" dirty="0"/>
          </a:p>
        </p:txBody>
      </p:sp>
      <p:sp>
        <p:nvSpPr>
          <p:cNvPr id="10" name="TextBox 9"/>
          <p:cNvSpPr txBox="1"/>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US" sz="1000">
                <a:solidFill>
                  <a:srgbClr val="000000"/>
                </a:solidFill>
              </a:rPr>
              <a:pPr algn="r">
                <a:defRPr/>
              </a:pPr>
              <a:t>‹N°›</a:t>
            </a:fld>
            <a:endParaRPr lang="en-US" sz="1000" dirty="0">
              <a:solidFill>
                <a:srgbClr val="000000"/>
              </a:solidFill>
            </a:endParaRPr>
          </a:p>
          <a:p>
            <a:endParaRPr lang="en-US" sz="1000" dirty="0">
              <a:solidFill>
                <a:srgbClr val="000000"/>
              </a:solidFill>
            </a:endParaRPr>
          </a:p>
        </p:txBody>
      </p:sp>
      <p:sp>
        <p:nvSpPr>
          <p:cNvPr id="13" name="Text Placeholder 12"/>
          <p:cNvSpPr>
            <a:spLocks noGrp="1"/>
          </p:cNvSpPr>
          <p:nvPr>
            <p:ph type="body" idx="1"/>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US" dirty="0">
              <a:solidFill>
                <a:srgbClr val="000000"/>
              </a:solidFill>
            </a:endParaRPr>
          </a:p>
        </p:txBody>
      </p:sp>
      <p:pic>
        <p:nvPicPr>
          <p:cNvPr id="18" name="Picture 6"/>
          <p:cNvPicPr>
            <a:picLocks noChangeAspect="1"/>
          </p:cNvPicPr>
          <p:nvPr/>
        </p:nvPicPr>
        <p:blipFill>
          <a:blip r:embed="rId9" cstate="print"/>
          <a:srcRect/>
          <a:stretch>
            <a:fillRect/>
          </a:stretch>
        </p:blipFill>
        <p:spPr bwMode="auto">
          <a:xfrm>
            <a:off x="1565031" y="6568474"/>
            <a:ext cx="6013938" cy="179388"/>
          </a:xfrm>
          <a:prstGeom prst="rect">
            <a:avLst/>
          </a:prstGeom>
          <a:noFill/>
          <a:ln w="9525">
            <a:noFill/>
            <a:miter lim="800000"/>
            <a:headEnd/>
            <a:tailEnd/>
          </a:ln>
        </p:spPr>
      </p:pic>
    </p:spTree>
    <p:extLst>
      <p:ext uri="{BB962C8B-B14F-4D97-AF65-F5344CB8AC3E}">
        <p14:creationId xmlns:p14="http://schemas.microsoft.com/office/powerpoint/2010/main" xmlns="" val="171629583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iming>
    <p:tnLst>
      <p:par>
        <p:cTn id="1" dur="indefinite" restart="never" nodeType="tmRoot"/>
      </p:par>
    </p:tnLst>
  </p:timing>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51AE7-AA46-4453-AF4C-42A56E772D0B}" type="datetimeFigureOut">
              <a:rPr lang="en-GB">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3BE00-6BF5-4A63-8354-2675B252C2DF}" type="slidenum">
              <a:rPr lang="en-GB">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46734500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2" cstate="print"/>
          <a:srcRect/>
          <a:stretch>
            <a:fillRect/>
          </a:stretch>
        </p:blipFill>
        <p:spPr bwMode="auto">
          <a:xfrm>
            <a:off x="2211388" y="6458073"/>
            <a:ext cx="6515100" cy="179388"/>
          </a:xfrm>
          <a:prstGeom prst="rect">
            <a:avLst/>
          </a:prstGeom>
          <a:noFill/>
          <a:ln w="9525">
            <a:noFill/>
            <a:miter lim="800000"/>
            <a:headEnd/>
            <a:tailEnd/>
          </a:ln>
        </p:spPr>
      </p:pic>
      <p:sp>
        <p:nvSpPr>
          <p:cNvPr id="1027" name="Title Placeholder 1"/>
          <p:cNvSpPr>
            <a:spLocks noGrp="1"/>
          </p:cNvSpPr>
          <p:nvPr>
            <p:ph type="title"/>
          </p:nvPr>
        </p:nvSpPr>
        <p:spPr bwMode="auto">
          <a:xfrm>
            <a:off x="419106" y="116632"/>
            <a:ext cx="82899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11166" y="1412776"/>
            <a:ext cx="8291512"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5" name="Footer Placeholder 4"/>
          <p:cNvSpPr>
            <a:spLocks noGrp="1"/>
          </p:cNvSpPr>
          <p:nvPr>
            <p:ph type="ftr" sz="quarter" idx="3"/>
          </p:nvPr>
        </p:nvSpPr>
        <p:spPr>
          <a:xfrm>
            <a:off x="307974" y="6381358"/>
            <a:ext cx="1743746" cy="256133"/>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Arial" pitchFamily="34" charset="0"/>
                <a:ea typeface="+mn-ea"/>
                <a:cs typeface="Arial" pitchFamily="34" charset="0"/>
              </a:defRPr>
            </a:lvl1pPr>
          </a:lstStyle>
          <a:p>
            <a:pPr>
              <a:defRPr/>
            </a:pPr>
            <a:r>
              <a:rPr lang="en-US" dirty="0" smtClean="0">
                <a:solidFill>
                  <a:srgbClr val="1E1E1E"/>
                </a:solidFill>
              </a:rPr>
              <a:t> 2nd SIIC Meeting  Geneva, 27-28 March 2012   </a:t>
            </a:r>
            <a:endParaRPr lang="fr-CH" dirty="0">
              <a:solidFill>
                <a:srgbClr val="1E1E1E"/>
              </a:solidFill>
            </a:endParaRPr>
          </a:p>
        </p:txBody>
      </p:sp>
      <p:sp>
        <p:nvSpPr>
          <p:cNvPr id="6" name="Slide Number Placeholder 5"/>
          <p:cNvSpPr>
            <a:spLocks noGrp="1"/>
          </p:cNvSpPr>
          <p:nvPr>
            <p:ph type="sldNum" sz="quarter" idx="4"/>
          </p:nvPr>
        </p:nvSpPr>
        <p:spPr>
          <a:xfrm>
            <a:off x="8658042" y="6426174"/>
            <a:ext cx="441325" cy="243186"/>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Arial" pitchFamily="34" charset="0"/>
                <a:ea typeface="+mn-ea"/>
                <a:cs typeface="Arial" pitchFamily="34" charset="0"/>
              </a:defRPr>
            </a:lvl1pPr>
          </a:lstStyle>
          <a:p>
            <a:pPr>
              <a:defRPr/>
            </a:pPr>
            <a:fld id="{3871658A-A99B-45EB-ABD7-64F107C33EEB}" type="slidenum">
              <a:rPr lang="fr-CH" smtClean="0">
                <a:solidFill>
                  <a:srgbClr val="1E1E1E"/>
                </a:solidFill>
              </a:rPr>
              <a:pPr>
                <a:defRPr/>
              </a:pPr>
              <a:t>‹N°›</a:t>
            </a:fld>
            <a:endParaRPr lang="fr-CH" dirty="0">
              <a:solidFill>
                <a:srgbClr val="1E1E1E"/>
              </a:solidFill>
            </a:endParaRPr>
          </a:p>
        </p:txBody>
      </p:sp>
      <p:cxnSp>
        <p:nvCxnSpPr>
          <p:cNvPr id="9" name="Straight Connector 8"/>
          <p:cNvCxnSpPr/>
          <p:nvPr/>
        </p:nvCxnSpPr>
        <p:spPr>
          <a:xfrm>
            <a:off x="395288" y="1038746"/>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5288" y="6301376"/>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7794811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Lst>
  <p:timing>
    <p:tnLst>
      <p:par>
        <p:cTn id="1" dur="indefinite" restart="never" nodeType="tmRoot"/>
      </p:par>
    </p:tnLst>
  </p:timing>
  <p:hf sldNum="0" hdr="0" dt="0"/>
  <p:txStyles>
    <p:titleStyle>
      <a:lvl1pPr algn="l" rtl="0" eaLnBrk="1" fontAlgn="base" hangingPunct="1">
        <a:spcBef>
          <a:spcPct val="0"/>
        </a:spcBef>
        <a:spcAft>
          <a:spcPct val="0"/>
        </a:spcAft>
        <a:defRPr sz="4000" b="1"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2pPr>
      <a:lvl3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3pPr>
      <a:lvl4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4pPr>
      <a:lvl5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5pPr>
      <a:lvl6pPr marL="4572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6pPr>
      <a:lvl7pPr marL="9144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7pPr>
      <a:lvl8pPr marL="13716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8pPr>
      <a:lvl9pPr marL="18288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p:cNvGraphicFramePr>
          <p:nvPr/>
        </p:nvGraphicFramePr>
        <p:xfrm>
          <a:off x="0" y="0"/>
          <a:ext cx="146538" cy="158750"/>
        </p:xfrm>
        <a:graphic>
          <a:graphicData uri="http://schemas.openxmlformats.org/presentationml/2006/ole">
            <p:oleObj spid="_x0000_s6162" name="think-cell Slide" r:id="rId13" imgW="360" imgH="360" progId="">
              <p:embed/>
            </p:oleObj>
          </a:graphicData>
        </a:graphic>
      </p:graphicFrame>
      <p:pic>
        <p:nvPicPr>
          <p:cNvPr id="14" name="Picture 26" descr="multilanguage_banner"/>
          <p:cNvPicPr>
            <a:picLocks noChangeAspect="1" noChangeArrowheads="1"/>
          </p:cNvPicPr>
          <p:nvPr/>
        </p:nvPicPr>
        <p:blipFill>
          <a:blip r:embed="rId14" cstate="print"/>
          <a:srcRect/>
          <a:stretch>
            <a:fillRect/>
          </a:stretch>
        </p:blipFill>
        <p:spPr bwMode="auto">
          <a:xfrm>
            <a:off x="1647831" y="6394768"/>
            <a:ext cx="5848350" cy="373062"/>
          </a:xfrm>
          <a:prstGeom prst="rect">
            <a:avLst/>
          </a:prstGeom>
          <a:noFill/>
          <a:ln w="9525">
            <a:noFill/>
            <a:miter lim="800000"/>
            <a:headEnd/>
            <a:tailEnd/>
          </a:ln>
        </p:spPr>
      </p:pic>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
        <p:nvSpPr>
          <p:cNvPr id="2" name="Title Placeholder 1"/>
          <p:cNvSpPr>
            <a:spLocks noGrp="1"/>
          </p:cNvSpPr>
          <p:nvPr>
            <p:ph type="title"/>
            <p:custDataLst>
              <p:tags r:id="rId10"/>
            </p:custDataLst>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fr-FR" noProof="0" dirty="0"/>
          </a:p>
        </p:txBody>
      </p:sp>
      <p:sp>
        <p:nvSpPr>
          <p:cNvPr id="10" name="TextBox 9"/>
          <p:cNvSpPr txBox="1"/>
          <p:nvPr>
            <p:custDataLst>
              <p:tags r:id="rId11"/>
            </p:custDataLst>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fr-FR" sz="1000">
                <a:solidFill>
                  <a:srgbClr val="000000"/>
                </a:solidFill>
              </a:rPr>
              <a:pPr algn="r">
                <a:defRPr/>
              </a:pPr>
              <a:t>‹N°›</a:t>
            </a:fld>
            <a:endParaRPr lang="fr-FR" sz="1000" dirty="0">
              <a:solidFill>
                <a:srgbClr val="000000"/>
              </a:solidFill>
            </a:endParaRPr>
          </a:p>
          <a:p>
            <a:endParaRPr lang="fr-FR" sz="1000" dirty="0">
              <a:solidFill>
                <a:srgbClr val="000000"/>
              </a:solidFill>
            </a:endParaRPr>
          </a:p>
        </p:txBody>
      </p:sp>
      <p:sp>
        <p:nvSpPr>
          <p:cNvPr id="13" name="Text Placeholder 12"/>
          <p:cNvSpPr>
            <a:spLocks noGrp="1"/>
          </p:cNvSpPr>
          <p:nvPr>
            <p:ph type="body" idx="1"/>
            <p:custDataLst>
              <p:tags r:id="rId12"/>
            </p:custDataLst>
          </p:nvPr>
        </p:nvSpPr>
        <p:spPr>
          <a:xfrm>
            <a:off x="422031" y="1508760"/>
            <a:ext cx="8305566" cy="4590288"/>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err="1" smtClean="0"/>
              <a:t>Xxxxxxx</a:t>
            </a:r>
            <a:endParaRPr lang="fr-FR"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Tree>
    <p:extLst>
      <p:ext uri="{BB962C8B-B14F-4D97-AF65-F5344CB8AC3E}">
        <p14:creationId xmlns:p14="http://schemas.microsoft.com/office/powerpoint/2010/main" xmlns="" val="105217278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5" r:id="rId7"/>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p:cNvGraphicFramePr>
          <p:nvPr/>
        </p:nvGraphicFramePr>
        <p:xfrm>
          <a:off x="0" y="0"/>
          <a:ext cx="146538" cy="158750"/>
        </p:xfrm>
        <a:graphic>
          <a:graphicData uri="http://schemas.openxmlformats.org/presentationml/2006/ole">
            <p:oleObj spid="_x0000_s7186" name="think-cell Slide" r:id="rId14" imgW="360" imgH="360" progId="">
              <p:embed/>
            </p:oleObj>
          </a:graphicData>
        </a:graphic>
      </p:graphicFrame>
      <p:pic>
        <p:nvPicPr>
          <p:cNvPr id="14" name="Picture 26" descr="multilanguage_banner"/>
          <p:cNvPicPr>
            <a:picLocks noChangeAspect="1" noChangeArrowheads="1"/>
          </p:cNvPicPr>
          <p:nvPr/>
        </p:nvPicPr>
        <p:blipFill>
          <a:blip r:embed="rId15" cstate="print"/>
          <a:srcRect/>
          <a:stretch>
            <a:fillRect/>
          </a:stretch>
        </p:blipFill>
        <p:spPr bwMode="auto">
          <a:xfrm>
            <a:off x="1647831" y="6394768"/>
            <a:ext cx="5848350" cy="373062"/>
          </a:xfrm>
          <a:prstGeom prst="rect">
            <a:avLst/>
          </a:prstGeom>
          <a:noFill/>
          <a:ln w="9525">
            <a:noFill/>
            <a:miter lim="800000"/>
            <a:headEnd/>
            <a:tailEnd/>
          </a:ln>
        </p:spPr>
      </p:pic>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
        <p:nvSpPr>
          <p:cNvPr id="2" name="Title Placeholder 1"/>
          <p:cNvSpPr>
            <a:spLocks noGrp="1"/>
          </p:cNvSpPr>
          <p:nvPr>
            <p:ph type="title"/>
            <p:custDataLst>
              <p:tags r:id="rId11"/>
            </p:custDataLst>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fr-FR" noProof="0" dirty="0"/>
          </a:p>
        </p:txBody>
      </p:sp>
      <p:sp>
        <p:nvSpPr>
          <p:cNvPr id="10" name="TextBox 9"/>
          <p:cNvSpPr txBox="1"/>
          <p:nvPr>
            <p:custDataLst>
              <p:tags r:id="rId12"/>
            </p:custDataLst>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fr-FR" sz="1000">
                <a:solidFill>
                  <a:srgbClr val="000000"/>
                </a:solidFill>
              </a:rPr>
              <a:pPr algn="r">
                <a:defRPr/>
              </a:pPr>
              <a:t>‹N°›</a:t>
            </a:fld>
            <a:endParaRPr lang="fr-FR" sz="1000" dirty="0">
              <a:solidFill>
                <a:srgbClr val="000000"/>
              </a:solidFill>
            </a:endParaRPr>
          </a:p>
          <a:p>
            <a:endParaRPr lang="fr-FR" sz="1000" dirty="0">
              <a:solidFill>
                <a:srgbClr val="000000"/>
              </a:solidFill>
            </a:endParaRPr>
          </a:p>
        </p:txBody>
      </p:sp>
      <p:sp>
        <p:nvSpPr>
          <p:cNvPr id="13" name="Text Placeholder 12"/>
          <p:cNvSpPr>
            <a:spLocks noGrp="1"/>
          </p:cNvSpPr>
          <p:nvPr>
            <p:ph type="body" idx="1"/>
            <p:custDataLst>
              <p:tags r:id="rId13"/>
            </p:custDataLst>
          </p:nvPr>
        </p:nvSpPr>
        <p:spPr>
          <a:xfrm>
            <a:off x="422031" y="1508760"/>
            <a:ext cx="8305566" cy="4590288"/>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err="1" smtClean="0"/>
              <a:t>Xxxxxxx</a:t>
            </a:r>
            <a:endParaRPr lang="fr-FR"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Tree>
    <p:extLst>
      <p:ext uri="{BB962C8B-B14F-4D97-AF65-F5344CB8AC3E}">
        <p14:creationId xmlns:p14="http://schemas.microsoft.com/office/powerpoint/2010/main" xmlns="" val="250945053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5" r:id="rId8"/>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body" idx="1"/>
          </p:nvPr>
        </p:nvSpPr>
        <p:spPr bwMode="auto">
          <a:xfrm>
            <a:off x="323856" y="1341438"/>
            <a:ext cx="8496300" cy="4824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cxnSp>
        <p:nvCxnSpPr>
          <p:cNvPr id="4099" name="AutoShape 10"/>
          <p:cNvCxnSpPr>
            <a:cxnSpLocks noChangeShapeType="1"/>
          </p:cNvCxnSpPr>
          <p:nvPr userDrawn="1"/>
        </p:nvCxnSpPr>
        <p:spPr bwMode="auto">
          <a:xfrm>
            <a:off x="8132763" y="914400"/>
            <a:ext cx="620712" cy="0"/>
          </a:xfrm>
          <a:prstGeom prst="straightConnector1">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cxnSp>
      <p:sp>
        <p:nvSpPr>
          <p:cNvPr id="4100" name="Line 16"/>
          <p:cNvSpPr>
            <a:spLocks noChangeShapeType="1"/>
          </p:cNvSpPr>
          <p:nvPr userDrawn="1"/>
        </p:nvSpPr>
        <p:spPr bwMode="auto">
          <a:xfrm>
            <a:off x="323856" y="1125538"/>
            <a:ext cx="8496300" cy="0"/>
          </a:xfrm>
          <a:prstGeom prst="line">
            <a:avLst/>
          </a:prstGeom>
          <a:noFill/>
          <a:ln w="9525">
            <a:solidFill>
              <a:srgbClr val="C0C0C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000" b="1" dirty="0">
              <a:solidFill>
                <a:srgbClr val="000000"/>
              </a:solidFill>
            </a:endParaRPr>
          </a:p>
        </p:txBody>
      </p:sp>
      <p:sp>
        <p:nvSpPr>
          <p:cNvPr id="4101" name="Rectangle 17"/>
          <p:cNvSpPr>
            <a:spLocks noGrp="1" noChangeArrowheads="1"/>
          </p:cNvSpPr>
          <p:nvPr>
            <p:ph type="title"/>
          </p:nvPr>
        </p:nvSpPr>
        <p:spPr bwMode="auto">
          <a:xfrm>
            <a:off x="323856" y="260350"/>
            <a:ext cx="8496300" cy="85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102" name="Line 20"/>
          <p:cNvSpPr>
            <a:spLocks noChangeShapeType="1"/>
          </p:cNvSpPr>
          <p:nvPr userDrawn="1"/>
        </p:nvSpPr>
        <p:spPr bwMode="auto">
          <a:xfrm>
            <a:off x="323900" y="6381750"/>
            <a:ext cx="8424863" cy="0"/>
          </a:xfrm>
          <a:prstGeom prst="line">
            <a:avLst/>
          </a:prstGeom>
          <a:noFill/>
          <a:ln w="9525">
            <a:solidFill>
              <a:srgbClr val="C0C0C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000" b="1" dirty="0">
              <a:solidFill>
                <a:srgbClr val="000000"/>
              </a:solidFill>
            </a:endParaRPr>
          </a:p>
        </p:txBody>
      </p:sp>
      <p:pic>
        <p:nvPicPr>
          <p:cNvPr id="4103" name="Picture 26" descr="multilanguage_banner"/>
          <p:cNvPicPr>
            <a:picLocks noChangeAspect="1" noChangeArrowheads="1"/>
          </p:cNvPicPr>
          <p:nvPr userDrawn="1"/>
        </p:nvPicPr>
        <p:blipFill>
          <a:blip r:embed="rId18" cstate="print">
            <a:extLst>
              <a:ext uri="{28A0092B-C50C-407E-A947-70E740481C1C}">
                <a14:useLocalDpi xmlns:a14="http://schemas.microsoft.com/office/drawing/2010/main" xmlns="" val="0"/>
              </a:ext>
            </a:extLst>
          </a:blip>
          <a:srcRect/>
          <a:stretch>
            <a:fillRect/>
          </a:stretch>
        </p:blipFill>
        <p:spPr bwMode="auto">
          <a:xfrm>
            <a:off x="2484438" y="6440488"/>
            <a:ext cx="6335712" cy="373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2" name="Text Box 8"/>
          <p:cNvSpPr txBox="1">
            <a:spLocks noChangeArrowheads="1"/>
          </p:cNvSpPr>
          <p:nvPr userDrawn="1"/>
        </p:nvSpPr>
        <p:spPr bwMode="auto">
          <a:xfrm>
            <a:off x="250873" y="6524725"/>
            <a:ext cx="22320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fontAlgn="base" hangingPunct="1">
              <a:spcBef>
                <a:spcPct val="0"/>
              </a:spcBef>
              <a:spcAft>
                <a:spcPct val="0"/>
              </a:spcAft>
              <a:defRPr/>
            </a:pPr>
            <a:fld id="{F455C1E4-B1FD-4E4B-A8D6-7E707F4D7527}" type="slidenum">
              <a:rPr lang="en-US" altLang="zh-CN" b="0" smtClean="0">
                <a:solidFill>
                  <a:srgbClr val="000000"/>
                </a:solidFill>
                <a:ea typeface="SimSun" pitchFamily="2" charset="-122"/>
              </a:rPr>
              <a:pPr eaLnBrk="1" fontAlgn="base" hangingPunct="1">
                <a:spcBef>
                  <a:spcPct val="0"/>
                </a:spcBef>
                <a:spcAft>
                  <a:spcPct val="0"/>
                </a:spcAft>
                <a:defRPr/>
              </a:pPr>
              <a:t>‹N°›</a:t>
            </a:fld>
            <a:r>
              <a:rPr lang="en-US" altLang="zh-CN" b="0" dirty="0" smtClean="0">
                <a:solidFill>
                  <a:srgbClr val="000000"/>
                </a:solidFill>
                <a:ea typeface="SimSun" pitchFamily="2" charset="-122"/>
              </a:rPr>
              <a:t> - Geneva, March 2010</a:t>
            </a:r>
            <a:r>
              <a:rPr lang="en-US" altLang="zh-CN" dirty="0" smtClean="0">
                <a:solidFill>
                  <a:srgbClr val="000000"/>
                </a:solidFill>
                <a:ea typeface="SimSun" pitchFamily="2" charset="-122"/>
              </a:rPr>
              <a:t> </a:t>
            </a:r>
            <a:endParaRPr lang="en-US" dirty="0" smtClean="0">
              <a:solidFill>
                <a:srgbClr val="000000"/>
              </a:solidFill>
            </a:endParaRPr>
          </a:p>
        </p:txBody>
      </p:sp>
    </p:spTree>
    <p:extLst>
      <p:ext uri="{BB962C8B-B14F-4D97-AF65-F5344CB8AC3E}">
        <p14:creationId xmlns:p14="http://schemas.microsoft.com/office/powerpoint/2010/main" xmlns="" val="379440124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hf sldNum="0" hdr="0" ftr="0"/>
  <p:txStyles>
    <p:title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charset="0"/>
          <a:cs typeface="Arial" charset="0"/>
        </a:defRPr>
      </a:lvl2pPr>
      <a:lvl3pPr algn="l" rtl="0" eaLnBrk="0" fontAlgn="base" hangingPunct="0">
        <a:spcBef>
          <a:spcPct val="0"/>
        </a:spcBef>
        <a:spcAft>
          <a:spcPct val="0"/>
        </a:spcAft>
        <a:defRPr sz="3600" b="1">
          <a:solidFill>
            <a:schemeClr val="tx1"/>
          </a:solidFill>
          <a:latin typeface="Arial" charset="0"/>
          <a:cs typeface="Arial" charset="0"/>
        </a:defRPr>
      </a:lvl3pPr>
      <a:lvl4pPr algn="l" rtl="0" eaLnBrk="0" fontAlgn="base" hangingPunct="0">
        <a:spcBef>
          <a:spcPct val="0"/>
        </a:spcBef>
        <a:spcAft>
          <a:spcPct val="0"/>
        </a:spcAft>
        <a:defRPr sz="3600" b="1">
          <a:solidFill>
            <a:schemeClr val="tx1"/>
          </a:solidFill>
          <a:latin typeface="Arial" charset="0"/>
          <a:cs typeface="Arial" charset="0"/>
        </a:defRPr>
      </a:lvl4pPr>
      <a:lvl5pPr algn="l" rtl="0" eaLnBrk="0" fontAlgn="base" hangingPunct="0">
        <a:spcBef>
          <a:spcPct val="0"/>
        </a:spcBef>
        <a:spcAft>
          <a:spcPct val="0"/>
        </a:spcAft>
        <a:defRPr sz="3600" b="1">
          <a:solidFill>
            <a:schemeClr val="tx1"/>
          </a:solidFill>
          <a:latin typeface="Arial" charset="0"/>
          <a:cs typeface="Arial" charset="0"/>
        </a:defRPr>
      </a:lvl5pPr>
      <a:lvl6pPr marL="457200" algn="l" rtl="0" fontAlgn="base">
        <a:spcBef>
          <a:spcPct val="0"/>
        </a:spcBef>
        <a:spcAft>
          <a:spcPct val="0"/>
        </a:spcAft>
        <a:defRPr sz="3600" b="1">
          <a:solidFill>
            <a:schemeClr val="tx1"/>
          </a:solidFill>
          <a:latin typeface="Arial" charset="0"/>
          <a:cs typeface="Arial" charset="0"/>
        </a:defRPr>
      </a:lvl6pPr>
      <a:lvl7pPr marL="914400" algn="l" rtl="0" fontAlgn="base">
        <a:spcBef>
          <a:spcPct val="0"/>
        </a:spcBef>
        <a:spcAft>
          <a:spcPct val="0"/>
        </a:spcAft>
        <a:defRPr sz="3600" b="1">
          <a:solidFill>
            <a:schemeClr val="tx1"/>
          </a:solidFill>
          <a:latin typeface="Arial" charset="0"/>
          <a:cs typeface="Arial" charset="0"/>
        </a:defRPr>
      </a:lvl7pPr>
      <a:lvl8pPr marL="1371600" algn="l" rtl="0" fontAlgn="base">
        <a:spcBef>
          <a:spcPct val="0"/>
        </a:spcBef>
        <a:spcAft>
          <a:spcPct val="0"/>
        </a:spcAft>
        <a:defRPr sz="3600" b="1">
          <a:solidFill>
            <a:schemeClr val="tx1"/>
          </a:solidFill>
          <a:latin typeface="Arial" charset="0"/>
          <a:cs typeface="Arial" charset="0"/>
        </a:defRPr>
      </a:lvl8pPr>
      <a:lvl9pPr marL="1828800" algn="l" rtl="0" fontAlgn="base">
        <a:spcBef>
          <a:spcPct val="0"/>
        </a:spcBef>
        <a:spcAft>
          <a:spcPct val="0"/>
        </a:spcAft>
        <a:defRPr sz="36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rgbClr val="CC0000"/>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9756669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p:cNvGraphicFramePr>
          <p:nvPr/>
        </p:nvGraphicFramePr>
        <p:xfrm>
          <a:off x="0" y="0"/>
          <a:ext cx="146538" cy="158750"/>
        </p:xfrm>
        <a:graphic>
          <a:graphicData uri="http://schemas.openxmlformats.org/presentationml/2006/ole">
            <p:oleObj spid="_x0000_s9233" name="think-cell Slide" r:id="rId15" imgW="360" imgH="360" progId="">
              <p:embed/>
            </p:oleObj>
          </a:graphicData>
        </a:graphic>
      </p:graphicFrame>
      <p:pic>
        <p:nvPicPr>
          <p:cNvPr id="14" name="Picture 26" descr="multilanguage_banner"/>
          <p:cNvPicPr>
            <a:picLocks noChangeAspect="1" noChangeArrowheads="1"/>
          </p:cNvPicPr>
          <p:nvPr/>
        </p:nvPicPr>
        <p:blipFill>
          <a:blip r:embed="rId16" cstate="print"/>
          <a:srcRect/>
          <a:stretch>
            <a:fillRect/>
          </a:stretch>
        </p:blipFill>
        <p:spPr bwMode="auto">
          <a:xfrm>
            <a:off x="1647831" y="6394768"/>
            <a:ext cx="5848350" cy="373062"/>
          </a:xfrm>
          <a:prstGeom prst="rect">
            <a:avLst/>
          </a:prstGeom>
          <a:noFill/>
          <a:ln w="9525">
            <a:noFill/>
            <a:miter lim="800000"/>
            <a:headEnd/>
            <a:tailEnd/>
          </a:ln>
        </p:spPr>
      </p:pic>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
        <p:nvSpPr>
          <p:cNvPr id="2" name="Title Placeholder 1"/>
          <p:cNvSpPr>
            <a:spLocks noGrp="1"/>
          </p:cNvSpPr>
          <p:nvPr>
            <p:ph type="title"/>
            <p:custDataLst>
              <p:tags r:id="rId12"/>
            </p:custDataLst>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fr-FR" noProof="0" dirty="0"/>
          </a:p>
        </p:txBody>
      </p:sp>
      <p:sp>
        <p:nvSpPr>
          <p:cNvPr id="10" name="TextBox 9"/>
          <p:cNvSpPr txBox="1"/>
          <p:nvPr>
            <p:custDataLst>
              <p:tags r:id="rId13"/>
            </p:custDataLst>
          </p:nvPr>
        </p:nvSpPr>
        <p:spPr>
          <a:xfrm>
            <a:off x="8546954" y="6508677"/>
            <a:ext cx="175846" cy="127000"/>
          </a:xfrm>
          <a:prstGeom prst="rect">
            <a:avLst/>
          </a:prstGeom>
          <a:noFill/>
          <a:ln/>
          <a:effectLst/>
        </p:spPr>
        <p:txBody>
          <a:bodyPr wrap="none" lIns="0" tIns="0" rIns="0" bIns="0" rtlCol="0">
            <a:noAutofit/>
          </a:bodyPr>
          <a:lstStyle/>
          <a:p>
            <a:pPr algn="r">
              <a:defRPr/>
            </a:pPr>
            <a:fld id="{9D53E389-1311-4796-9190-1F74A8EADEA2}" type="slidenum">
              <a:rPr lang="fr-FR" sz="1000">
                <a:solidFill>
                  <a:srgbClr val="000000"/>
                </a:solidFill>
              </a:rPr>
              <a:pPr algn="r">
                <a:defRPr/>
              </a:pPr>
              <a:t>‹N°›</a:t>
            </a:fld>
            <a:endParaRPr lang="fr-FR" sz="1000" dirty="0">
              <a:solidFill>
                <a:srgbClr val="000000"/>
              </a:solidFill>
            </a:endParaRPr>
          </a:p>
          <a:p>
            <a:endParaRPr lang="fr-FR" sz="1000" dirty="0">
              <a:solidFill>
                <a:srgbClr val="000000"/>
              </a:solidFill>
            </a:endParaRPr>
          </a:p>
        </p:txBody>
      </p:sp>
      <p:sp>
        <p:nvSpPr>
          <p:cNvPr id="13" name="Text Placeholder 12"/>
          <p:cNvSpPr>
            <a:spLocks noGrp="1"/>
          </p:cNvSpPr>
          <p:nvPr>
            <p:ph type="body" idx="1"/>
            <p:custDataLst>
              <p:tags r:id="rId14"/>
            </p:custDataLst>
          </p:nvPr>
        </p:nvSpPr>
        <p:spPr>
          <a:xfrm>
            <a:off x="422031" y="1508760"/>
            <a:ext cx="8305566" cy="4590288"/>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err="1" smtClean="0"/>
              <a:t>Xxxxxxx</a:t>
            </a:r>
            <a:endParaRPr lang="fr-FR"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fr-FR" dirty="0">
              <a:solidFill>
                <a:srgbClr val="000000"/>
              </a:solidFill>
            </a:endParaRPr>
          </a:p>
        </p:txBody>
      </p:sp>
    </p:spTree>
    <p:extLst>
      <p:ext uri="{BB962C8B-B14F-4D97-AF65-F5344CB8AC3E}">
        <p14:creationId xmlns:p14="http://schemas.microsoft.com/office/powerpoint/2010/main" xmlns="" val="378696938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9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ADFCB-F5AF-4A1E-B1B1-320686AB5282}" type="datetimeFigureOut">
              <a:rPr lang="en-GB" smtClean="0">
                <a:solidFill>
                  <a:prstClr val="black">
                    <a:tint val="75000"/>
                  </a:prstClr>
                </a:solidFill>
              </a:rPr>
              <a:pPr/>
              <a:t>15/05/2014</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635639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9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7EF5F6-B0EF-4635-A8FE-4C2990D992A9}"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xmlns="" val="359781139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p:cNvGraphicFramePr>
          <p:nvPr/>
        </p:nvGraphicFramePr>
        <p:xfrm>
          <a:off x="0" y="0"/>
          <a:ext cx="146538" cy="158750"/>
        </p:xfrm>
        <a:graphic>
          <a:graphicData uri="http://schemas.openxmlformats.org/presentationml/2006/ole">
            <p:oleObj spid="_x0000_s10254" name="think-cell Slide" r:id="rId12" imgW="360" imgH="360" progId="">
              <p:embed/>
            </p:oleObj>
          </a:graphicData>
        </a:graphic>
      </p:graphicFrame>
      <p:pic>
        <p:nvPicPr>
          <p:cNvPr id="14" name="Picture 26" descr="multilanguage_banner"/>
          <p:cNvPicPr>
            <a:picLocks noChangeAspect="1" noChangeArrowheads="1"/>
          </p:cNvPicPr>
          <p:nvPr/>
        </p:nvPicPr>
        <p:blipFill>
          <a:blip r:embed="rId13" cstate="print"/>
          <a:srcRect/>
          <a:stretch>
            <a:fillRect/>
          </a:stretch>
        </p:blipFill>
        <p:spPr bwMode="auto">
          <a:xfrm>
            <a:off x="1647831" y="6394768"/>
            <a:ext cx="5848350" cy="373062"/>
          </a:xfrm>
          <a:prstGeom prst="rect">
            <a:avLst/>
          </a:prstGeom>
          <a:noFill/>
          <a:ln w="9525">
            <a:noFill/>
            <a:miter lim="800000"/>
            <a:headEnd/>
            <a:tailEnd/>
          </a:ln>
        </p:spPr>
      </p:pic>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sp>
        <p:nvSpPr>
          <p:cNvPr id="2" name="Title Placeholder 1"/>
          <p:cNvSpPr>
            <a:spLocks noGrp="1"/>
          </p:cNvSpPr>
          <p:nvPr>
            <p:ph type="title"/>
            <p:custDataLst>
              <p:tags r:id="rId9"/>
            </p:custDataLst>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GB" noProof="0" dirty="0"/>
          </a:p>
        </p:txBody>
      </p:sp>
      <p:sp>
        <p:nvSpPr>
          <p:cNvPr id="10" name="TextBox 9"/>
          <p:cNvSpPr txBox="1"/>
          <p:nvPr>
            <p:custDataLst>
              <p:tags r:id="rId10"/>
            </p:custDataLst>
          </p:nvPr>
        </p:nvSpPr>
        <p:spPr>
          <a:xfrm>
            <a:off x="8546955"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GB" sz="1000">
                <a:solidFill>
                  <a:srgbClr val="000000"/>
                </a:solidFill>
              </a:rPr>
              <a:pPr algn="r">
                <a:defRPr/>
              </a:pPr>
              <a:t>‹N°›</a:t>
            </a:fld>
            <a:endParaRPr lang="en-GB" sz="1000" dirty="0">
              <a:solidFill>
                <a:srgbClr val="000000"/>
              </a:solidFill>
            </a:endParaRPr>
          </a:p>
          <a:p>
            <a:endParaRPr lang="en-GB" sz="1000" dirty="0">
              <a:solidFill>
                <a:srgbClr val="000000"/>
              </a:solidFill>
            </a:endParaRPr>
          </a:p>
        </p:txBody>
      </p:sp>
      <p:sp>
        <p:nvSpPr>
          <p:cNvPr id="13" name="Text Placeholder 12"/>
          <p:cNvSpPr>
            <a:spLocks noGrp="1"/>
          </p:cNvSpPr>
          <p:nvPr>
            <p:ph type="body" idx="1"/>
            <p:custDataLst>
              <p:tags r:id="rId11"/>
            </p:custDataLst>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spTree>
    <p:extLst>
      <p:ext uri="{BB962C8B-B14F-4D97-AF65-F5344CB8AC3E}">
        <p14:creationId xmlns:p14="http://schemas.microsoft.com/office/powerpoint/2010/main" xmlns="" val="2820407329"/>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1" cstate="print"/>
          <a:srcRect/>
          <a:stretch>
            <a:fillRect/>
          </a:stretch>
        </p:blipFill>
        <p:spPr bwMode="auto">
          <a:xfrm>
            <a:off x="2211388" y="6458074"/>
            <a:ext cx="6515100" cy="179388"/>
          </a:xfrm>
          <a:prstGeom prst="rect">
            <a:avLst/>
          </a:prstGeom>
          <a:noFill/>
          <a:ln w="9525">
            <a:noFill/>
            <a:miter lim="800000"/>
            <a:headEnd/>
            <a:tailEnd/>
          </a:ln>
        </p:spPr>
      </p:pic>
      <p:sp>
        <p:nvSpPr>
          <p:cNvPr id="1027" name="Title Placeholder 1"/>
          <p:cNvSpPr>
            <a:spLocks noGrp="1"/>
          </p:cNvSpPr>
          <p:nvPr>
            <p:ph type="title"/>
          </p:nvPr>
        </p:nvSpPr>
        <p:spPr bwMode="auto">
          <a:xfrm>
            <a:off x="419102" y="116632"/>
            <a:ext cx="82899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11163" y="1412776"/>
            <a:ext cx="8291512"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1115915" y="6458074"/>
            <a:ext cx="1079823" cy="179388"/>
          </a:xfrm>
          <a:prstGeom prst="rect">
            <a:avLst/>
          </a:prstGeom>
        </p:spPr>
        <p:txBody>
          <a:bodyPr vert="horz" lIns="72000" tIns="36000" rIns="72000" bIns="36000" rtlCol="0" anchor="ctr"/>
          <a:lstStyle>
            <a:lvl1pPr algn="l" fontAlgn="auto">
              <a:spcBef>
                <a:spcPts val="0"/>
              </a:spcBef>
              <a:spcAft>
                <a:spcPts val="0"/>
              </a:spcAft>
              <a:defRPr sz="800">
                <a:solidFill>
                  <a:schemeClr val="tx1"/>
                </a:solidFill>
                <a:latin typeface="Arial" pitchFamily="34" charset="0"/>
                <a:ea typeface="+mn-ea"/>
                <a:cs typeface="Arial" pitchFamily="34" charset="0"/>
              </a:defRPr>
            </a:lvl1pPr>
          </a:lstStyle>
          <a:p>
            <a:pPr>
              <a:defRPr/>
            </a:pPr>
            <a:r>
              <a:rPr lang="en-US" dirty="0" smtClean="0">
                <a:solidFill>
                  <a:srgbClr val="1E1E1E"/>
                </a:solidFill>
              </a:rPr>
              <a:t>Day Month Year</a:t>
            </a:r>
            <a:endParaRPr lang="fr-CH" dirty="0">
              <a:solidFill>
                <a:srgbClr val="1E1E1E"/>
              </a:solidFill>
            </a:endParaRPr>
          </a:p>
        </p:txBody>
      </p:sp>
      <p:sp>
        <p:nvSpPr>
          <p:cNvPr id="5" name="Footer Placeholder 4"/>
          <p:cNvSpPr>
            <a:spLocks noGrp="1"/>
          </p:cNvSpPr>
          <p:nvPr>
            <p:ph type="ftr" sz="quarter" idx="3"/>
          </p:nvPr>
        </p:nvSpPr>
        <p:spPr>
          <a:xfrm>
            <a:off x="307976" y="6458074"/>
            <a:ext cx="807641" cy="179388"/>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Arial" pitchFamily="34" charset="0"/>
                <a:ea typeface="+mn-ea"/>
                <a:cs typeface="Arial" pitchFamily="34" charset="0"/>
              </a:defRPr>
            </a:lvl1pPr>
          </a:lstStyle>
          <a:p>
            <a:pPr>
              <a:defRPr/>
            </a:pPr>
            <a:r>
              <a:rPr lang="fr-CH" dirty="0" smtClean="0">
                <a:solidFill>
                  <a:srgbClr val="1E1E1E"/>
                </a:solidFill>
              </a:rPr>
              <a:t>Place</a:t>
            </a:r>
            <a:endParaRPr lang="fr-CH" dirty="0">
              <a:solidFill>
                <a:srgbClr val="1E1E1E"/>
              </a:solidFill>
            </a:endParaRPr>
          </a:p>
        </p:txBody>
      </p:sp>
      <p:sp>
        <p:nvSpPr>
          <p:cNvPr id="6" name="Slide Number Placeholder 5"/>
          <p:cNvSpPr>
            <a:spLocks noGrp="1"/>
          </p:cNvSpPr>
          <p:nvPr>
            <p:ph type="sldNum" sz="quarter" idx="4"/>
          </p:nvPr>
        </p:nvSpPr>
        <p:spPr>
          <a:xfrm>
            <a:off x="8658037" y="6426173"/>
            <a:ext cx="441325" cy="243187"/>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Arial" pitchFamily="34" charset="0"/>
                <a:ea typeface="+mn-ea"/>
                <a:cs typeface="Arial" pitchFamily="34" charset="0"/>
              </a:defRPr>
            </a:lvl1pPr>
          </a:lstStyle>
          <a:p>
            <a:pPr>
              <a:defRPr/>
            </a:pPr>
            <a:fld id="{3871658A-A99B-45EB-ABD7-64F107C33EEB}" type="slidenum">
              <a:rPr lang="fr-CH" smtClean="0">
                <a:solidFill>
                  <a:srgbClr val="1E1E1E"/>
                </a:solidFill>
              </a:rPr>
              <a:pPr>
                <a:defRPr/>
              </a:pPr>
              <a:t>‹N°›</a:t>
            </a:fld>
            <a:endParaRPr lang="fr-CH" dirty="0">
              <a:solidFill>
                <a:srgbClr val="1E1E1E"/>
              </a:solidFill>
            </a:endParaRPr>
          </a:p>
        </p:txBody>
      </p:sp>
      <p:cxnSp>
        <p:nvCxnSpPr>
          <p:cNvPr id="9" name="Straight Connector 8"/>
          <p:cNvCxnSpPr/>
          <p:nvPr/>
        </p:nvCxnSpPr>
        <p:spPr>
          <a:xfrm>
            <a:off x="395290" y="1038747"/>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5290" y="6301376"/>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172933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Lst>
  <p:hf hdr="0"/>
  <p:txStyles>
    <p:titleStyle>
      <a:lvl1pPr algn="l" rtl="0" eaLnBrk="1" fontAlgn="base" hangingPunct="1">
        <a:spcBef>
          <a:spcPct val="0"/>
        </a:spcBef>
        <a:spcAft>
          <a:spcPct val="0"/>
        </a:spcAft>
        <a:defRPr sz="4000" b="1"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2pPr>
      <a:lvl3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3pPr>
      <a:lvl4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4pPr>
      <a:lvl5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5pPr>
      <a:lvl6pPr marL="4572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6pPr>
      <a:lvl7pPr marL="9144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7pPr>
      <a:lvl8pPr marL="13716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8pPr>
      <a:lvl9pPr marL="18288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p:cNvGraphicFramePr>
            <a:graphicFrameLocks/>
          </p:cNvGraphicFramePr>
          <p:nvPr/>
        </p:nvGraphicFramePr>
        <p:xfrm>
          <a:off x="0" y="0"/>
          <a:ext cx="146538" cy="158750"/>
        </p:xfrm>
        <a:graphic>
          <a:graphicData uri="http://schemas.openxmlformats.org/presentationml/2006/ole">
            <p:oleObj spid="_x0000_s11277" name="think-cell Slide" r:id="rId14" imgW="360" imgH="360" progId="">
              <p:embed/>
            </p:oleObj>
          </a:graphicData>
        </a:graphic>
      </p:graphicFrame>
      <p:pic>
        <p:nvPicPr>
          <p:cNvPr id="14" name="Picture 26" descr="multilanguage_banner"/>
          <p:cNvPicPr>
            <a:picLocks noChangeAspect="1" noChangeArrowheads="1"/>
          </p:cNvPicPr>
          <p:nvPr/>
        </p:nvPicPr>
        <p:blipFill>
          <a:blip r:embed="rId15" cstate="print"/>
          <a:srcRect/>
          <a:stretch>
            <a:fillRect/>
          </a:stretch>
        </p:blipFill>
        <p:spPr bwMode="auto">
          <a:xfrm>
            <a:off x="1647831" y="6394768"/>
            <a:ext cx="5848350" cy="373062"/>
          </a:xfrm>
          <a:prstGeom prst="rect">
            <a:avLst/>
          </a:prstGeom>
          <a:noFill/>
          <a:ln w="9525">
            <a:noFill/>
            <a:miter lim="800000"/>
            <a:headEnd/>
            <a:tailEnd/>
          </a:ln>
        </p:spPr>
      </p:pic>
      <p:sp>
        <p:nvSpPr>
          <p:cNvPr id="15" name="Line 22"/>
          <p:cNvSpPr>
            <a:spLocks noChangeShapeType="1"/>
          </p:cNvSpPr>
          <p:nvPr/>
        </p:nvSpPr>
        <p:spPr bwMode="auto">
          <a:xfrm flipV="1">
            <a:off x="422031" y="6370320"/>
            <a:ext cx="8299938"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sp>
        <p:nvSpPr>
          <p:cNvPr id="2" name="Title Placeholder 1"/>
          <p:cNvSpPr>
            <a:spLocks noGrp="1"/>
          </p:cNvSpPr>
          <p:nvPr>
            <p:ph type="title"/>
            <p:custDataLst>
              <p:tags r:id="rId11"/>
            </p:custDataLst>
          </p:nvPr>
        </p:nvSpPr>
        <p:spPr>
          <a:xfrm>
            <a:off x="422031" y="162000"/>
            <a:ext cx="8301046" cy="831600"/>
          </a:xfrm>
          <a:prstGeom prst="rect">
            <a:avLst/>
          </a:prstGeom>
        </p:spPr>
        <p:txBody>
          <a:bodyPr vert="horz" lIns="0" tIns="45720" rIns="0" bIns="45720" rtlCol="0" anchor="b" anchorCtr="0">
            <a:noAutofit/>
          </a:bodyPr>
          <a:lstStyle/>
          <a:p>
            <a:r>
              <a:rPr lang="en-US" noProof="0" smtClean="0"/>
              <a:t>Click to edit Master title style</a:t>
            </a:r>
            <a:endParaRPr lang="en-GB" noProof="0" dirty="0"/>
          </a:p>
        </p:txBody>
      </p:sp>
      <p:sp>
        <p:nvSpPr>
          <p:cNvPr id="10" name="TextBox 9"/>
          <p:cNvSpPr txBox="1"/>
          <p:nvPr>
            <p:custDataLst>
              <p:tags r:id="rId12"/>
            </p:custDataLst>
          </p:nvPr>
        </p:nvSpPr>
        <p:spPr>
          <a:xfrm>
            <a:off x="8546955" y="6508677"/>
            <a:ext cx="175846" cy="127000"/>
          </a:xfrm>
          <a:prstGeom prst="rect">
            <a:avLst/>
          </a:prstGeom>
          <a:noFill/>
          <a:ln/>
          <a:effectLst/>
        </p:spPr>
        <p:txBody>
          <a:bodyPr wrap="none" lIns="0" tIns="0" rIns="0" bIns="0" rtlCol="0">
            <a:noAutofit/>
          </a:bodyPr>
          <a:lstStyle/>
          <a:p>
            <a:pPr algn="r">
              <a:defRPr/>
            </a:pPr>
            <a:fld id="{9D53E389-1311-4796-9190-1F74A8EADEA2}" type="slidenum">
              <a:rPr lang="en-GB" sz="1000">
                <a:solidFill>
                  <a:srgbClr val="000000"/>
                </a:solidFill>
              </a:rPr>
              <a:pPr algn="r">
                <a:defRPr/>
              </a:pPr>
              <a:t>‹N°›</a:t>
            </a:fld>
            <a:endParaRPr lang="en-GB" sz="1000" dirty="0">
              <a:solidFill>
                <a:srgbClr val="000000"/>
              </a:solidFill>
            </a:endParaRPr>
          </a:p>
          <a:p>
            <a:endParaRPr lang="en-GB" sz="1000" dirty="0">
              <a:solidFill>
                <a:srgbClr val="000000"/>
              </a:solidFill>
            </a:endParaRPr>
          </a:p>
        </p:txBody>
      </p:sp>
      <p:sp>
        <p:nvSpPr>
          <p:cNvPr id="13" name="Text Placeholder 12"/>
          <p:cNvSpPr>
            <a:spLocks noGrp="1"/>
          </p:cNvSpPr>
          <p:nvPr>
            <p:ph type="body" idx="1"/>
            <p:custDataLst>
              <p:tags r:id="rId13"/>
            </p:custDataLst>
          </p:nvPr>
        </p:nvSpPr>
        <p:spPr>
          <a:xfrm>
            <a:off x="422031" y="1508760"/>
            <a:ext cx="8305566" cy="459028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Line 22"/>
          <p:cNvSpPr>
            <a:spLocks noChangeShapeType="1"/>
          </p:cNvSpPr>
          <p:nvPr/>
        </p:nvSpPr>
        <p:spPr bwMode="auto">
          <a:xfrm flipV="1">
            <a:off x="422031" y="1015018"/>
            <a:ext cx="8299938" cy="0"/>
          </a:xfrm>
          <a:prstGeom prst="line">
            <a:avLst/>
          </a:prstGeom>
          <a:noFill/>
          <a:ln w="9525">
            <a:solidFill>
              <a:srgbClr val="C0C0C0"/>
            </a:solidFill>
            <a:round/>
            <a:headEnd/>
            <a:tailEnd/>
          </a:ln>
          <a:effectLst/>
        </p:spPr>
        <p:txBody>
          <a:bodyPr/>
          <a:lstStyle/>
          <a:p>
            <a:pPr>
              <a:defRPr/>
            </a:pPr>
            <a:endParaRPr lang="en-GB" dirty="0">
              <a:solidFill>
                <a:srgbClr val="000000"/>
              </a:solidFill>
            </a:endParaRPr>
          </a:p>
        </p:txBody>
      </p:sp>
    </p:spTree>
    <p:extLst>
      <p:ext uri="{BB962C8B-B14F-4D97-AF65-F5344CB8AC3E}">
        <p14:creationId xmlns:p14="http://schemas.microsoft.com/office/powerpoint/2010/main" xmlns="" val="867772222"/>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1" cstate="print"/>
          <a:srcRect/>
          <a:stretch>
            <a:fillRect/>
          </a:stretch>
        </p:blipFill>
        <p:spPr bwMode="auto">
          <a:xfrm>
            <a:off x="2211388" y="6530081"/>
            <a:ext cx="6515100" cy="179388"/>
          </a:xfrm>
          <a:prstGeom prst="rect">
            <a:avLst/>
          </a:prstGeom>
          <a:noFill/>
          <a:ln w="9525">
            <a:noFill/>
            <a:miter lim="800000"/>
            <a:headEnd/>
            <a:tailEnd/>
          </a:ln>
        </p:spPr>
      </p:pic>
      <p:sp>
        <p:nvSpPr>
          <p:cNvPr id="1027" name="Title Placeholder 1"/>
          <p:cNvSpPr>
            <a:spLocks noGrp="1"/>
          </p:cNvSpPr>
          <p:nvPr>
            <p:ph type="title"/>
          </p:nvPr>
        </p:nvSpPr>
        <p:spPr bwMode="auto">
          <a:xfrm>
            <a:off x="419106" y="116632"/>
            <a:ext cx="82899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11166" y="1412776"/>
            <a:ext cx="8291512"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6" name="Slide Number Placeholder 5"/>
          <p:cNvSpPr>
            <a:spLocks noGrp="1"/>
          </p:cNvSpPr>
          <p:nvPr>
            <p:ph type="sldNum" sz="quarter" idx="4"/>
          </p:nvPr>
        </p:nvSpPr>
        <p:spPr>
          <a:xfrm>
            <a:off x="8658042" y="6498182"/>
            <a:ext cx="441325" cy="243186"/>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Arial" pitchFamily="34" charset="0"/>
                <a:ea typeface="+mn-ea"/>
                <a:cs typeface="Arial" pitchFamily="34" charset="0"/>
              </a:defRPr>
            </a:lvl1pPr>
          </a:lstStyle>
          <a:p>
            <a:pPr>
              <a:defRPr/>
            </a:pPr>
            <a:fld id="{3871658A-A99B-45EB-ABD7-64F107C33EEB}" type="slidenum">
              <a:rPr lang="fr-CH" smtClean="0">
                <a:solidFill>
                  <a:srgbClr val="1E1E1E"/>
                </a:solidFill>
              </a:rPr>
              <a:pPr>
                <a:defRPr/>
              </a:pPr>
              <a:t>‹N°›</a:t>
            </a:fld>
            <a:endParaRPr lang="fr-CH" dirty="0">
              <a:solidFill>
                <a:srgbClr val="1E1E1E"/>
              </a:solidFill>
            </a:endParaRPr>
          </a:p>
        </p:txBody>
      </p:sp>
      <p:cxnSp>
        <p:nvCxnSpPr>
          <p:cNvPr id="9" name="Straight Connector 8"/>
          <p:cNvCxnSpPr/>
          <p:nvPr/>
        </p:nvCxnSpPr>
        <p:spPr>
          <a:xfrm>
            <a:off x="395288" y="1038746"/>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5288" y="6373384"/>
            <a:ext cx="8353425" cy="0"/>
          </a:xfrm>
          <a:prstGeom prst="line">
            <a:avLst/>
          </a:prstGeom>
          <a:ln w="12700">
            <a:solidFill>
              <a:srgbClr val="BBBBBB"/>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bwMode="auto">
          <a:xfrm>
            <a:off x="317989" y="6449436"/>
            <a:ext cx="1861130" cy="3012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b="1"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2pPr>
            <a:lvl3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3pPr>
            <a:lvl4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4pPr>
            <a:lvl5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5pPr>
            <a:lvl6pPr marL="4572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6pPr>
            <a:lvl7pPr marL="9144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7pPr>
            <a:lvl8pPr marL="13716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8pPr>
            <a:lvl9pPr marL="18288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9pPr>
          </a:lstStyle>
          <a:p>
            <a:r>
              <a:rPr lang="en-US" sz="800" b="0" dirty="0" smtClean="0">
                <a:solidFill>
                  <a:srgbClr val="1E1E1E"/>
                </a:solidFill>
                <a:latin typeface="Arial" charset="0"/>
                <a:cs typeface="Arial" charset="0"/>
              </a:rPr>
              <a:t>Allocation Communication, March 2014</a:t>
            </a:r>
            <a:endParaRPr lang="fr-CH" sz="800" b="0" dirty="0">
              <a:solidFill>
                <a:srgbClr val="1E1E1E"/>
              </a:solidFill>
              <a:latin typeface="Arial" charset="0"/>
              <a:cs typeface="Arial" charset="0"/>
            </a:endParaRPr>
          </a:p>
        </p:txBody>
      </p:sp>
    </p:spTree>
    <p:extLst>
      <p:ext uri="{BB962C8B-B14F-4D97-AF65-F5344CB8AC3E}">
        <p14:creationId xmlns:p14="http://schemas.microsoft.com/office/powerpoint/2010/main" xmlns="" val="298735703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p:timing>
    <p:tnLst>
      <p:par>
        <p:cTn id="1" dur="indefinite" restart="never" nodeType="tmRoot"/>
      </p:par>
    </p:tnLst>
  </p:timing>
  <p:hf hdr="0"/>
  <p:txStyles>
    <p:titleStyle>
      <a:lvl1pPr algn="l" rtl="0" eaLnBrk="1" fontAlgn="base" hangingPunct="1">
        <a:spcBef>
          <a:spcPct val="0"/>
        </a:spcBef>
        <a:spcAft>
          <a:spcPct val="0"/>
        </a:spcAft>
        <a:defRPr sz="4000" b="1"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2pPr>
      <a:lvl3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3pPr>
      <a:lvl4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4pPr>
      <a:lvl5pPr algn="ctr" rtl="0" eaLnBrk="1" fontAlgn="base" hangingPunct="1">
        <a:spcBef>
          <a:spcPct val="0"/>
        </a:spcBef>
        <a:spcAft>
          <a:spcPct val="0"/>
        </a:spcAft>
        <a:defRPr sz="4000" b="1">
          <a:solidFill>
            <a:schemeClr val="tx1"/>
          </a:solidFill>
          <a:latin typeface="Arial" charset="0"/>
          <a:ea typeface="SimHei" pitchFamily="49" charset="-122"/>
          <a:cs typeface="Arial" charset="0"/>
        </a:defRPr>
      </a:lvl5pPr>
      <a:lvl6pPr marL="4572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6pPr>
      <a:lvl7pPr marL="9144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7pPr>
      <a:lvl8pPr marL="13716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8pPr>
      <a:lvl9pPr marL="1828800" algn="ctr" rtl="0" eaLnBrk="1" fontAlgn="base" hangingPunct="1">
        <a:spcBef>
          <a:spcPct val="0"/>
        </a:spcBef>
        <a:spcAft>
          <a:spcPct val="0"/>
        </a:spcAft>
        <a:defRPr sz="4000" b="1">
          <a:solidFill>
            <a:schemeClr val="tx1"/>
          </a:solidFill>
          <a:latin typeface="Arial" charset="0"/>
          <a:ea typeface="SimHei" pitchFamily="49" charset="-122"/>
          <a:cs typeface="Arial"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1.jpeg"/><Relationship Id="rId2" Type="http://schemas.openxmlformats.org/officeDocument/2006/relationships/slideLayout" Target="../slideLayouts/slideLayout28.xml"/><Relationship Id="rId1" Type="http://schemas.openxmlformats.org/officeDocument/2006/relationships/vmlDrawing" Target="../drawings/vmlDrawing8.vml"/><Relationship Id="rId6" Type="http://schemas.openxmlformats.org/officeDocument/2006/relationships/image" Target="../media/image10.emf"/><Relationship Id="rId5" Type="http://schemas.openxmlformats.org/officeDocument/2006/relationships/image" Target="../media/image9.jpeg"/><Relationship Id="rId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vmlDrawing" Target="../drawings/vmlDrawing9.vml"/><Relationship Id="rId5" Type="http://schemas.openxmlformats.org/officeDocument/2006/relationships/image" Target="../media/image12.jpeg"/><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xml"/><Relationship Id="rId1" Type="http://schemas.openxmlformats.org/officeDocument/2006/relationships/vmlDrawing" Target="../drawings/vmlDrawing10.vml"/><Relationship Id="rId5" Type="http://schemas.openxmlformats.org/officeDocument/2006/relationships/image" Target="../media/image14.jpeg"/><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6.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hyperlink" Target="http://www.retroconference.org/2011/Abstracts/41395.htm" TargetMode="External"/><Relationship Id="rId2" Type="http://schemas.openxmlformats.org/officeDocument/2006/relationships/image" Target="../media/image17.png"/><Relationship Id="rId1" Type="http://schemas.openxmlformats.org/officeDocument/2006/relationships/slideLayout" Target="../slideLayouts/slideLayout73.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7.xml"/></Relationships>
</file>

<file path=ppt/slides/_rels/slide2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jpeg"/><Relationship Id="rId1" Type="http://schemas.openxmlformats.org/officeDocument/2006/relationships/slideLayout" Target="../slideLayouts/slideLayout10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65894"/>
            <a:ext cx="7772400" cy="1980432"/>
          </a:xfrm>
        </p:spPr>
        <p:txBody>
          <a:bodyPr>
            <a:normAutofit fontScale="90000"/>
          </a:bodyPr>
          <a:lstStyle/>
          <a:p>
            <a:r>
              <a:rPr lang="en-US" sz="3600" b="1" i="0" dirty="0" smtClean="0">
                <a:solidFill>
                  <a:srgbClr val="1E1E1E"/>
                </a:solidFill>
              </a:rPr>
              <a:t>Investissement stratégique en matière de lutte contre le VIH dans le cadre du nouveau modèle de financement</a:t>
            </a:r>
            <a:r>
              <a:rPr lang="en" sz="3600" dirty="0" smtClean="0"/>
              <a:t/>
            </a:r>
            <a:br>
              <a:rPr lang="en" sz="3600" dirty="0" smtClean="0"/>
            </a:br>
            <a:endParaRPr lang="en" sz="3600" dirty="0" smtClean="0"/>
          </a:p>
        </p:txBody>
      </p:sp>
      <p:sp>
        <p:nvSpPr>
          <p:cNvPr id="3" name="Subtitle 2"/>
          <p:cNvSpPr>
            <a:spLocks noGrp="1"/>
          </p:cNvSpPr>
          <p:nvPr>
            <p:ph type="subTitle" idx="1"/>
          </p:nvPr>
        </p:nvSpPr>
        <p:spPr>
          <a:xfrm>
            <a:off x="1371600" y="4513058"/>
            <a:ext cx="6400800" cy="823873"/>
          </a:xfrm>
        </p:spPr>
        <p:txBody>
          <a:bodyPr>
            <a:normAutofit/>
          </a:bodyPr>
          <a:lstStyle/>
          <a:p>
            <a:r>
              <a:rPr lang="en-US" sz="2000" b="1" i="0" dirty="0" smtClean="0">
                <a:solidFill>
                  <a:schemeClr val="tx1"/>
                </a:solidFill>
              </a:rPr>
              <a:t>Atelier </a:t>
            </a:r>
            <a:r>
              <a:rPr lang="en-US" sz="2000" b="1" smtClean="0">
                <a:solidFill>
                  <a:schemeClr val="tx1"/>
                </a:solidFill>
              </a:rPr>
              <a:t>régional  </a:t>
            </a:r>
            <a:r>
              <a:rPr lang="fr-FR" sz="2000" b="1" dirty="0" smtClean="0">
                <a:solidFill>
                  <a:schemeClr val="tx1"/>
                </a:solidFill>
              </a:rPr>
              <a:t>Afrique </a:t>
            </a:r>
            <a:r>
              <a:rPr lang="fr-FR" sz="2000" b="1" dirty="0">
                <a:solidFill>
                  <a:schemeClr val="tx1"/>
                </a:solidFill>
              </a:rPr>
              <a:t>Australe et </a:t>
            </a:r>
            <a:r>
              <a:rPr lang="fr-FR" sz="2000" b="1" dirty="0" smtClean="0">
                <a:solidFill>
                  <a:schemeClr val="tx1"/>
                </a:solidFill>
              </a:rPr>
              <a:t>Orientale</a:t>
            </a:r>
            <a:endParaRPr lang="en-US" sz="2000" b="1" dirty="0">
              <a:solidFill>
                <a:schemeClr val="tx1"/>
              </a:solidFill>
            </a:endParaRPr>
          </a:p>
          <a:p>
            <a:r>
              <a:rPr lang="en-US" sz="2000" b="1" i="0" dirty="0" smtClean="0">
                <a:solidFill>
                  <a:srgbClr val="1E1E1E"/>
                </a:solidFill>
              </a:rPr>
              <a:t>Avril 2014</a:t>
            </a:r>
          </a:p>
          <a:p>
            <a:endParaRPr lang="en-GB" dirty="0"/>
          </a:p>
        </p:txBody>
      </p:sp>
    </p:spTree>
    <p:extLst>
      <p:ext uri="{BB962C8B-B14F-4D97-AF65-F5344CB8AC3E}">
        <p14:creationId xmlns:p14="http://schemas.microsoft.com/office/powerpoint/2010/main" xmlns="" val="254320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6" y="115888"/>
            <a:ext cx="8289925" cy="936848"/>
          </a:xfrm>
        </p:spPr>
        <p:txBody>
          <a:bodyPr/>
          <a:lstStyle/>
          <a:p>
            <a:r>
              <a:rPr lang="en-US" sz="3600" b="1" i="0" dirty="0" smtClean="0">
                <a:solidFill>
                  <a:srgbClr val="1E1E1E"/>
                </a:solidFill>
              </a:rPr>
              <a:t>Briques de construction</a:t>
            </a:r>
          </a:p>
        </p:txBody>
      </p:sp>
      <p:sp>
        <p:nvSpPr>
          <p:cNvPr id="3" name="Content Placeholder 2"/>
          <p:cNvSpPr>
            <a:spLocks noGrp="1"/>
          </p:cNvSpPr>
          <p:nvPr>
            <p:ph idx="1"/>
          </p:nvPr>
        </p:nvSpPr>
        <p:spPr>
          <a:xfrm>
            <a:off x="395536" y="1412776"/>
            <a:ext cx="8454049" cy="3672647"/>
          </a:xfrm>
          <a:solidFill>
            <a:schemeClr val="bg1">
              <a:lumMod val="95000"/>
            </a:schemeClr>
          </a:solidFill>
        </p:spPr>
        <p:txBody>
          <a:bodyPr/>
          <a:lstStyle/>
          <a:p>
            <a:pPr marL="571500" indent="-571500">
              <a:spcBef>
                <a:spcPts val="0"/>
              </a:spcBef>
              <a:buAutoNum type="romanUcPeriod"/>
            </a:pPr>
            <a:r>
              <a:rPr lang="en-US" sz="2400" b="1" i="0" dirty="0" smtClean="0">
                <a:solidFill>
                  <a:srgbClr val="1E1E1E"/>
                </a:solidFill>
              </a:rPr>
              <a:t>Plans stratégiques nationaux et dossiers d'investissement </a:t>
            </a:r>
          </a:p>
          <a:p>
            <a:pPr marL="0" indent="0" defTabSz="623888">
              <a:spcBef>
                <a:spcPts val="0"/>
              </a:spcBef>
              <a:buNone/>
            </a:pPr>
            <a:r>
              <a:rPr lang="en-US" sz="2400" b="1" dirty="0"/>
              <a:t>	</a:t>
            </a:r>
            <a:endParaRPr lang="en-US" sz="2400" b="1" dirty="0" smtClean="0"/>
          </a:p>
          <a:p>
            <a:pPr marL="0" indent="0">
              <a:buNone/>
              <a:tabLst>
                <a:tab pos="623888" algn="l"/>
              </a:tabLst>
            </a:pPr>
            <a:r>
              <a:rPr lang="en-US" sz="2400" b="1" i="0" dirty="0" smtClean="0">
                <a:solidFill>
                  <a:srgbClr val="1E1E1E"/>
                </a:solidFill>
              </a:rPr>
              <a:t>II. 	Établissement des priorités dans les notes conceptuelles</a:t>
            </a:r>
          </a:p>
          <a:p>
            <a:pPr marL="400050" lvl="1" indent="0">
              <a:buNone/>
            </a:pPr>
            <a:endParaRPr lang="en-US" b="1" dirty="0" smtClean="0"/>
          </a:p>
          <a:p>
            <a:pPr marL="571500" lvl="1" indent="-571500">
              <a:buFont typeface="+mj-lt"/>
              <a:buAutoNum type="romanUcPeriod" startAt="3"/>
            </a:pPr>
            <a:r>
              <a:rPr lang="en-US" sz="2400" b="1" i="0" dirty="0" smtClean="0">
                <a:solidFill>
                  <a:srgbClr val="1E1E1E"/>
                </a:solidFill>
              </a:rPr>
              <a:t> Intégration- rôle du RSS et de la SGMNI</a:t>
            </a:r>
          </a:p>
          <a:p>
            <a:pPr marL="571500" indent="-571500">
              <a:buAutoNum type="romanUcPeriod"/>
            </a:pPr>
            <a:endParaRPr lang="en-US" sz="2400" b="1" dirty="0" smtClean="0"/>
          </a:p>
          <a:p>
            <a:pPr marL="571500" indent="-571500">
              <a:buAutoNum type="romanUcPeriod"/>
            </a:pPr>
            <a:endParaRPr lang="en-GB" sz="2400" dirty="0"/>
          </a:p>
        </p:txBody>
      </p:sp>
      <p:sp>
        <p:nvSpPr>
          <p:cNvPr id="4" name="Slide Number Placeholder 3"/>
          <p:cNvSpPr>
            <a:spLocks noGrp="1"/>
          </p:cNvSpPr>
          <p:nvPr>
            <p:ph type="sldNum" sz="quarter" idx="4294967295"/>
          </p:nvPr>
        </p:nvSpPr>
        <p:spPr>
          <a:xfrm>
            <a:off x="8658036" y="6426174"/>
            <a:ext cx="441325" cy="243186"/>
          </a:xfrm>
          <a:prstGeom prst="rect">
            <a:avLst/>
          </a:prstGeom>
        </p:spPr>
        <p:txBody>
          <a:bodyPr/>
          <a:lstStyle/>
          <a:p>
            <a:pPr>
              <a:defRPr/>
            </a:pPr>
            <a:fld id="{A843CBED-2BEC-4CFC-A1B0-F6ACC84F5B07}" type="slidenum">
              <a:rPr lang="fr-CH" smtClean="0">
                <a:solidFill>
                  <a:srgbClr val="1E1E1E"/>
                </a:solidFill>
              </a:rPr>
              <a:pPr>
                <a:defRPr/>
              </a:pPr>
              <a:t>2</a:t>
            </a:fld>
            <a:endParaRPr lang="fr-CH" dirty="0">
              <a:solidFill>
                <a:srgbClr val="1E1E1E"/>
              </a:solidFill>
            </a:endParaRPr>
          </a:p>
        </p:txBody>
      </p:sp>
    </p:spTree>
    <p:extLst>
      <p:ext uri="{BB962C8B-B14F-4D97-AF65-F5344CB8AC3E}">
        <p14:creationId xmlns:p14="http://schemas.microsoft.com/office/powerpoint/2010/main" xmlns="" val="718020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US" sz="4400" b="1" i="0" dirty="0" smtClean="0">
                <a:solidFill>
                  <a:srgbClr val="000000"/>
                </a:solidFill>
              </a:rPr>
              <a:t>Aperçu</a:t>
            </a:r>
          </a:p>
        </p:txBody>
      </p:sp>
      <p:sp>
        <p:nvSpPr>
          <p:cNvPr id="3" name="Content Placeholder 2"/>
          <p:cNvSpPr>
            <a:spLocks noGrp="1"/>
          </p:cNvSpPr>
          <p:nvPr>
            <p:ph idx="1"/>
          </p:nvPr>
        </p:nvSpPr>
        <p:spPr/>
        <p:txBody>
          <a:bodyPr>
            <a:normAutofit/>
          </a:bodyPr>
          <a:lstStyle/>
          <a:p>
            <a:endParaRPr lang="en-US" sz="2400" b="1" dirty="0" smtClean="0">
              <a:latin typeface="Arial" panose="020B0604020202020204" pitchFamily="34" charset="0"/>
              <a:cs typeface="Arial" panose="020B0604020202020204" pitchFamily="34" charset="0"/>
            </a:endParaRPr>
          </a:p>
          <a:p>
            <a:r>
              <a:rPr lang="en-US" sz="2400" b="1" i="0" dirty="0" smtClean="0">
                <a:solidFill>
                  <a:srgbClr val="000000"/>
                </a:solidFill>
                <a:latin typeface="Arial" pitchFamily="18" charset="0"/>
              </a:rPr>
              <a:t>Plans stratégiques nationaux et dossiers d'investissement</a:t>
            </a:r>
          </a:p>
          <a:p>
            <a:pPr marL="0" indent="0">
              <a:buNone/>
            </a:pPr>
            <a:endParaRPr lang="en-US" sz="2400" b="1" dirty="0" smtClean="0">
              <a:latin typeface="Arial" panose="020B0604020202020204" pitchFamily="34" charset="0"/>
              <a:cs typeface="Arial" panose="020B0604020202020204" pitchFamily="34" charset="0"/>
            </a:endParaRPr>
          </a:p>
          <a:p>
            <a:r>
              <a:rPr lang="en-US" sz="2400" b="0" i="0" dirty="0" smtClean="0">
                <a:solidFill>
                  <a:srgbClr val="A6A6A6"/>
                </a:solidFill>
                <a:latin typeface="Arial" pitchFamily="18" charset="0"/>
              </a:rPr>
              <a:t>Établissement des priorités dans les notes conceptuelles</a:t>
            </a:r>
          </a:p>
          <a:p>
            <a:pPr marL="0" indent="0">
              <a:buNone/>
            </a:pPr>
            <a:endParaRPr lang="en-US" sz="2400" dirty="0" smtClean="0">
              <a:solidFill>
                <a:schemeClr val="bg1">
                  <a:lumMod val="65000"/>
                </a:schemeClr>
              </a:solidFill>
              <a:latin typeface="Arial" panose="020B0604020202020204" pitchFamily="34" charset="0"/>
              <a:cs typeface="Arial" panose="020B0604020202020204" pitchFamily="34" charset="0"/>
            </a:endParaRPr>
          </a:p>
          <a:p>
            <a:r>
              <a:rPr lang="en-US" sz="2400" b="0" i="0" dirty="0" smtClean="0">
                <a:solidFill>
                  <a:srgbClr val="A6A6A6"/>
                </a:solidFill>
                <a:latin typeface="Arial" pitchFamily="18" charset="0"/>
              </a:rPr>
              <a:t>Intégration- rôle du RSS et de la SGMNI </a:t>
            </a:r>
          </a:p>
        </p:txBody>
      </p:sp>
    </p:spTree>
    <p:extLst>
      <p:ext uri="{BB962C8B-B14F-4D97-AF65-F5344CB8AC3E}">
        <p14:creationId xmlns:p14="http://schemas.microsoft.com/office/powerpoint/2010/main" xmlns="" val="323763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381006" y="76200"/>
            <a:ext cx="8289925" cy="976536"/>
          </a:xfrm>
        </p:spPr>
        <p:txBody>
          <a:bodyPr/>
          <a:lstStyle/>
          <a:p>
            <a:r>
              <a:rPr lang="en-US" sz="2800" b="1" i="0" dirty="0" smtClean="0">
                <a:solidFill>
                  <a:srgbClr val="1E1E1E"/>
                </a:solidFill>
              </a:rPr>
              <a:t>Le point de départ : Stratégies nationales solides utilisant une approche d'investissement</a:t>
            </a:r>
          </a:p>
        </p:txBody>
      </p:sp>
      <p:sp>
        <p:nvSpPr>
          <p:cNvPr id="181251" name="Content Placeholder 2"/>
          <p:cNvSpPr>
            <a:spLocks noGrp="1"/>
          </p:cNvSpPr>
          <p:nvPr>
            <p:ph idx="1"/>
          </p:nvPr>
        </p:nvSpPr>
        <p:spPr/>
        <p:txBody>
          <a:bodyPr/>
          <a:lstStyle/>
          <a:p>
            <a:r>
              <a:rPr lang="en-US" sz="2400" b="0" i="0" dirty="0" smtClean="0">
                <a:solidFill>
                  <a:srgbClr val="1E1E1E"/>
                </a:solidFill>
              </a:rPr>
              <a:t>Le Fonds mondial encourage vivement les pays à utiliser l'</a:t>
            </a:r>
            <a:r>
              <a:rPr lang="en-US" sz="2400" b="0" i="0" dirty="0" smtClean="0">
                <a:solidFill>
                  <a:srgbClr val="C00000"/>
                </a:solidFill>
              </a:rPr>
              <a:t>approche stratégique d'investissement </a:t>
            </a:r>
            <a:r>
              <a:rPr lang="en-US" sz="2400" b="0" i="0" dirty="0" smtClean="0">
                <a:solidFill>
                  <a:srgbClr val="1E1E1E"/>
                </a:solidFill>
              </a:rPr>
              <a:t>dans l'élaboration et la révision de leurs stratégies nationales de lutte contre le sida, et par conséquent de leurs notes conceptuelles.</a:t>
            </a:r>
          </a:p>
          <a:p>
            <a:pPr marL="0" indent="0">
              <a:buNone/>
            </a:pPr>
            <a:endParaRPr lang="en-US" altLang="en-US" sz="2400" dirty="0" smtClean="0"/>
          </a:p>
          <a:p>
            <a:r>
              <a:rPr lang="en-US" sz="2400" b="0" i="0" dirty="0" smtClean="0">
                <a:solidFill>
                  <a:srgbClr val="1E1E1E"/>
                </a:solidFill>
              </a:rPr>
              <a:t>Le guide précise que dans les candidatures liées au VIH, </a:t>
            </a:r>
            <a:r>
              <a:rPr lang="en-US" sz="2400" b="0" i="0" dirty="0" smtClean="0">
                <a:solidFill>
                  <a:srgbClr val="C00000"/>
                </a:solidFill>
              </a:rPr>
              <a:t>un dossier d'investissement </a:t>
            </a:r>
            <a:r>
              <a:rPr lang="en-US" sz="2400" b="0" i="0" dirty="0" smtClean="0">
                <a:solidFill>
                  <a:srgbClr val="1E1E1E"/>
                </a:solidFill>
              </a:rPr>
              <a:t>peut constituer la base de la demande de financement. </a:t>
            </a:r>
          </a:p>
        </p:txBody>
      </p:sp>
    </p:spTree>
    <p:extLst>
      <p:ext uri="{BB962C8B-B14F-4D97-AF65-F5344CB8AC3E}">
        <p14:creationId xmlns:p14="http://schemas.microsoft.com/office/powerpoint/2010/main" xmlns="" val="2688853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nvGraphicFramePr>
        <p:xfrm>
          <a:off x="1484" y="1608"/>
          <a:ext cx="1465" cy="1587"/>
        </p:xfrm>
        <a:graphic>
          <a:graphicData uri="http://schemas.openxmlformats.org/presentationml/2006/ole">
            <p:oleObj spid="_x0000_s3095" name="think-cell Slide" r:id="rId4" imgW="360" imgH="360" progId="">
              <p:embed/>
            </p:oleObj>
          </a:graphicData>
        </a:graphic>
      </p:graphicFrame>
      <p:pic>
        <p:nvPicPr>
          <p:cNvPr id="17" name="Picture 1" descr="C:\Users\Mittal Mohit\Desktop\Country dialogue training-external version\Question.jpg"/>
          <p:cNvPicPr>
            <a:picLocks noChangeAspect="1" noChangeArrowheads="1"/>
          </p:cNvPicPr>
          <p:nvPr/>
        </p:nvPicPr>
        <p:blipFill>
          <a:blip r:embed="rId5" cstate="print"/>
          <a:srcRect l="8184"/>
          <a:stretch>
            <a:fillRect/>
          </a:stretch>
        </p:blipFill>
        <p:spPr bwMode="auto">
          <a:xfrm>
            <a:off x="1" y="2780928"/>
            <a:ext cx="1652554" cy="1944216"/>
          </a:xfrm>
          <a:prstGeom prst="rect">
            <a:avLst/>
          </a:prstGeom>
          <a:noFill/>
        </p:spPr>
      </p:pic>
      <p:sp>
        <p:nvSpPr>
          <p:cNvPr id="25" name="Rectangle 4"/>
          <p:cNvSpPr>
            <a:spLocks noChangeArrowheads="1"/>
          </p:cNvSpPr>
          <p:nvPr/>
        </p:nvSpPr>
        <p:spPr bwMode="gray">
          <a:xfrm>
            <a:off x="1403648" y="1469449"/>
            <a:ext cx="1457895" cy="1784847"/>
          </a:xfrm>
          <a:prstGeom prst="rect">
            <a:avLst/>
          </a:prstGeom>
          <a:solidFill>
            <a:schemeClr val="hlink"/>
          </a:solidFill>
          <a:ln w="9525" algn="ctr">
            <a:noFill/>
            <a:miter lim="800000"/>
            <a:headEnd type="none" w="lg" len="lg"/>
            <a:tailEnd type="none" w="lg" len="lg"/>
          </a:ln>
        </p:spPr>
        <p:txBody>
          <a:bodyPr tIns="91440" bIns="91440" anchor="ctr"/>
          <a:lstStyle/>
          <a:p>
            <a:pPr algn="ctr"/>
            <a:r>
              <a:rPr lang="en-US" sz="1600" b="1" i="0" dirty="0" smtClean="0">
                <a:solidFill>
                  <a:srgbClr val="000000"/>
                </a:solidFill>
              </a:rPr>
              <a:t>Augmente le financement du pays</a:t>
            </a:r>
          </a:p>
          <a:p>
            <a:pPr algn="ctr"/>
            <a:endParaRPr lang="en-US" sz="1600" b="1" dirty="0">
              <a:solidFill>
                <a:srgbClr val="000000"/>
              </a:solidFill>
            </a:endParaRPr>
          </a:p>
          <a:p>
            <a:pPr algn="ctr"/>
            <a:endParaRPr lang="en-US" sz="1600" b="1" dirty="0">
              <a:solidFill>
                <a:srgbClr val="000000"/>
              </a:solidFill>
            </a:endParaRPr>
          </a:p>
        </p:txBody>
      </p:sp>
      <p:sp>
        <p:nvSpPr>
          <p:cNvPr id="26" name="Rectangle 8"/>
          <p:cNvSpPr>
            <a:spLocks noChangeArrowheads="1"/>
          </p:cNvSpPr>
          <p:nvPr/>
        </p:nvSpPr>
        <p:spPr bwMode="gray">
          <a:xfrm>
            <a:off x="3309091" y="1268780"/>
            <a:ext cx="5782796" cy="2000871"/>
          </a:xfrm>
          <a:prstGeom prst="rect">
            <a:avLst/>
          </a:prstGeom>
          <a:noFill/>
          <a:ln w="9525" algn="ctr">
            <a:noFill/>
            <a:prstDash val="solid"/>
            <a:miter lim="800000"/>
            <a:headEnd type="none" w="lg" len="lg"/>
            <a:tailEnd type="none" w="lg" len="lg"/>
          </a:ln>
        </p:spPr>
        <p:txBody>
          <a:bodyPr tIns="0" bIns="0" anchor="ctr" anchorCtr="0"/>
          <a:lstStyle/>
          <a:p>
            <a:pPr>
              <a:buClr>
                <a:srgbClr val="000000"/>
              </a:buClr>
              <a:buSzPct val="100000"/>
              <a:buFont typeface=""/>
              <a:buNone/>
            </a:pPr>
            <a:r>
              <a:rPr lang="en-US" sz="1800" b="1" i="0" dirty="0" smtClean="0">
                <a:solidFill>
                  <a:srgbClr val="000000"/>
                </a:solidFill>
              </a:rPr>
              <a:t>Accès au financement d'encouragement </a:t>
            </a:r>
          </a:p>
          <a:p>
            <a:pPr>
              <a:buClr>
                <a:srgbClr val="000000"/>
              </a:buClr>
              <a:buSzPct val="100000"/>
              <a:buFont typeface=""/>
              <a:buNone/>
            </a:pPr>
            <a:endParaRPr lang="en-US" b="1" dirty="0">
              <a:solidFill>
                <a:srgbClr val="000000"/>
              </a:solidFill>
            </a:endParaRPr>
          </a:p>
          <a:p>
            <a:pPr>
              <a:buClr>
                <a:srgbClr val="000000"/>
              </a:buClr>
              <a:buSzPct val="100000"/>
              <a:buFont typeface=""/>
              <a:buNone/>
            </a:pPr>
            <a:endParaRPr lang="en-US" b="1" dirty="0">
              <a:solidFill>
                <a:srgbClr val="000000"/>
              </a:solidFill>
            </a:endParaRPr>
          </a:p>
          <a:p>
            <a:pPr>
              <a:buClr>
                <a:srgbClr val="000000"/>
              </a:buClr>
              <a:buSzPct val="100000"/>
              <a:buFont typeface=""/>
              <a:buNone/>
            </a:pPr>
            <a:r>
              <a:rPr lang="en-US" sz="1800" b="1" i="0" dirty="0" smtClean="0">
                <a:solidFill>
                  <a:srgbClr val="000000"/>
                </a:solidFill>
              </a:rPr>
              <a:t>Probabilité plus élevée de financement dans le registre de la demande de qualité non financée</a:t>
            </a:r>
          </a:p>
        </p:txBody>
      </p:sp>
      <p:sp>
        <p:nvSpPr>
          <p:cNvPr id="27" name="Rectangle 11"/>
          <p:cNvSpPr>
            <a:spLocks noChangeArrowheads="1"/>
          </p:cNvSpPr>
          <p:nvPr/>
        </p:nvSpPr>
        <p:spPr bwMode="gray">
          <a:xfrm>
            <a:off x="1514444" y="3501024"/>
            <a:ext cx="1347099" cy="2304255"/>
          </a:xfrm>
          <a:prstGeom prst="rect">
            <a:avLst/>
          </a:prstGeom>
          <a:solidFill>
            <a:schemeClr val="hlink"/>
          </a:solidFill>
          <a:ln w="9525" algn="ctr">
            <a:noFill/>
            <a:miter lim="800000"/>
            <a:headEnd type="none" w="lg" len="lg"/>
            <a:tailEnd type="none" w="lg" len="lg"/>
          </a:ln>
        </p:spPr>
        <p:txBody>
          <a:bodyPr tIns="91440" bIns="91440" anchor="ctr"/>
          <a:lstStyle/>
          <a:p>
            <a:pPr algn="ctr"/>
            <a:r>
              <a:rPr lang="en-US" sz="1600" b="1" i="0" dirty="0" smtClean="0">
                <a:solidFill>
                  <a:srgbClr val="000000"/>
                </a:solidFill>
              </a:rPr>
              <a:t>Accélère le processus du Fonds mondial</a:t>
            </a:r>
          </a:p>
          <a:p>
            <a:pPr algn="ctr"/>
            <a:endParaRPr lang="en-US" sz="1600" b="1" dirty="0">
              <a:solidFill>
                <a:srgbClr val="000000"/>
              </a:solidFill>
            </a:endParaRPr>
          </a:p>
          <a:p>
            <a:pPr algn="ctr"/>
            <a:endParaRPr lang="en-US" sz="1600" b="1" dirty="0">
              <a:solidFill>
                <a:srgbClr val="000000"/>
              </a:solidFill>
            </a:endParaRPr>
          </a:p>
        </p:txBody>
      </p:sp>
      <p:sp>
        <p:nvSpPr>
          <p:cNvPr id="28" name="Rectangle 12"/>
          <p:cNvSpPr>
            <a:spLocks noChangeArrowheads="1"/>
          </p:cNvSpPr>
          <p:nvPr/>
        </p:nvSpPr>
        <p:spPr bwMode="gray">
          <a:xfrm>
            <a:off x="3309106" y="3573016"/>
            <a:ext cx="5782795" cy="2016224"/>
          </a:xfrm>
          <a:prstGeom prst="rect">
            <a:avLst/>
          </a:prstGeom>
          <a:noFill/>
          <a:ln w="9525" algn="ctr">
            <a:noFill/>
            <a:prstDash val="solid"/>
            <a:miter lim="800000"/>
            <a:headEnd type="none" w="lg" len="lg"/>
            <a:tailEnd type="none" w="lg" len="lg"/>
          </a:ln>
        </p:spPr>
        <p:txBody>
          <a:bodyPr tIns="0" bIns="0" anchor="ctr" anchorCtr="0"/>
          <a:lstStyle/>
          <a:p>
            <a:pPr>
              <a:buClr>
                <a:srgbClr val="000000"/>
              </a:buClr>
              <a:buSzPct val="100000"/>
              <a:buFont typeface=""/>
              <a:buNone/>
            </a:pPr>
            <a:r>
              <a:rPr lang="en-US" sz="1800" b="1" i="0" dirty="0" smtClean="0">
                <a:solidFill>
                  <a:srgbClr val="000000"/>
                </a:solidFill>
              </a:rPr>
              <a:t>Élaboration plus rapide de la note conceptuelle</a:t>
            </a:r>
          </a:p>
          <a:p>
            <a:pPr>
              <a:buClr>
                <a:srgbClr val="000000"/>
              </a:buClr>
              <a:buSzPct val="100000"/>
              <a:buFont typeface=""/>
              <a:buNone/>
            </a:pPr>
            <a:endParaRPr lang="en-US" b="1" dirty="0">
              <a:solidFill>
                <a:srgbClr val="000000"/>
              </a:solidFill>
            </a:endParaRPr>
          </a:p>
          <a:p>
            <a:pPr>
              <a:buClr>
                <a:srgbClr val="000000"/>
              </a:buClr>
              <a:buSzPct val="100000"/>
              <a:buFont typeface=""/>
              <a:buNone/>
            </a:pPr>
            <a:endParaRPr lang="en-US" b="1" dirty="0">
              <a:solidFill>
                <a:srgbClr val="000000"/>
              </a:solidFill>
            </a:endParaRPr>
          </a:p>
          <a:p>
            <a:pPr>
              <a:buClr>
                <a:srgbClr val="000000"/>
              </a:buClr>
              <a:buSzPct val="100000"/>
              <a:buFont typeface=""/>
              <a:buNone/>
            </a:pPr>
            <a:r>
              <a:rPr lang="en-US" sz="1800" b="1" i="0" dirty="0" smtClean="0">
                <a:solidFill>
                  <a:srgbClr val="000000"/>
                </a:solidFill>
              </a:rPr>
              <a:t>Amélioration de la qualité de la note conceptuelle</a:t>
            </a:r>
          </a:p>
          <a:p>
            <a:pPr>
              <a:buClr>
                <a:srgbClr val="000000"/>
              </a:buClr>
              <a:buSzPct val="100000"/>
              <a:buFont typeface=""/>
              <a:buNone/>
            </a:pPr>
            <a:endParaRPr lang="en-US" b="1" dirty="0">
              <a:solidFill>
                <a:srgbClr val="000000"/>
              </a:solidFill>
            </a:endParaRPr>
          </a:p>
          <a:p>
            <a:pPr>
              <a:buClr>
                <a:srgbClr val="000000"/>
              </a:buClr>
              <a:buSzPct val="100000"/>
              <a:buFont typeface=""/>
              <a:buNone/>
            </a:pPr>
            <a:endParaRPr lang="en-US" b="1" dirty="0">
              <a:solidFill>
                <a:srgbClr val="000000"/>
              </a:solidFill>
            </a:endParaRPr>
          </a:p>
          <a:p>
            <a:pPr>
              <a:buClr>
                <a:srgbClr val="000000"/>
              </a:buClr>
              <a:buSzPct val="100000"/>
              <a:buFont typeface=""/>
              <a:buNone/>
            </a:pPr>
            <a:r>
              <a:rPr lang="en-US" sz="1800" b="1" i="0" dirty="0" smtClean="0">
                <a:solidFill>
                  <a:srgbClr val="000000"/>
                </a:solidFill>
              </a:rPr>
              <a:t>Procédures simplifiées de gestion des subventions/types de subventions</a:t>
            </a:r>
          </a:p>
        </p:txBody>
      </p:sp>
      <p:sp>
        <p:nvSpPr>
          <p:cNvPr id="2" name="Title 1"/>
          <p:cNvSpPr>
            <a:spLocks noGrp="1"/>
          </p:cNvSpPr>
          <p:nvPr>
            <p:ph type="title"/>
          </p:nvPr>
        </p:nvSpPr>
        <p:spPr>
          <a:xfrm>
            <a:off x="317995" y="162000"/>
            <a:ext cx="8405087" cy="831600"/>
          </a:xfrm>
        </p:spPr>
        <p:txBody>
          <a:bodyPr anchor="ctr"/>
          <a:lstStyle/>
          <a:p>
            <a:r>
              <a:rPr lang="en-US" sz="2400" b="1" i="0" dirty="0" smtClean="0">
                <a:solidFill>
                  <a:srgbClr val="000000"/>
                </a:solidFill>
              </a:rPr>
              <a:t>      Pourquoi un PSN solide est-il important ?</a:t>
            </a:r>
          </a:p>
        </p:txBody>
      </p:sp>
      <p:pic>
        <p:nvPicPr>
          <p:cNvPr id="18" name="clipart_miscellaneous_notes"/>
          <p:cNvPicPr>
            <a:picLocks noChangeAspect="1" noChangeArrowheads="1"/>
          </p:cNvPicPr>
          <p:nvPr/>
        </p:nvPicPr>
        <p:blipFill>
          <a:blip r:embed="rId6" cstate="print"/>
          <a:srcRect/>
          <a:stretch>
            <a:fillRect/>
          </a:stretch>
        </p:blipFill>
        <p:spPr bwMode="auto">
          <a:xfrm>
            <a:off x="1743149" y="2609554"/>
            <a:ext cx="901267" cy="572716"/>
          </a:xfrm>
          <a:prstGeom prst="rect">
            <a:avLst/>
          </a:prstGeom>
          <a:noFill/>
          <a:ln w="9525" algn="ctr">
            <a:noFill/>
            <a:miter lim="800000"/>
            <a:headEnd type="none" w="lg" len="lg"/>
            <a:tailEnd type="none" w="lg" len="lg"/>
          </a:ln>
        </p:spPr>
      </p:pic>
      <p:pic>
        <p:nvPicPr>
          <p:cNvPr id="2763779" name="Picture 3" descr="http://www.ikonet.com/fr/blogue/wp-content/uploads/2011/11/gu%C3%A9pard.jpg"/>
          <p:cNvPicPr>
            <a:picLocks noChangeAspect="1" noChangeArrowheads="1"/>
          </p:cNvPicPr>
          <p:nvPr/>
        </p:nvPicPr>
        <p:blipFill>
          <a:blip r:embed="rId7" cstate="print"/>
          <a:srcRect t="6048" b="9281"/>
          <a:stretch>
            <a:fillRect/>
          </a:stretch>
        </p:blipFill>
        <p:spPr bwMode="auto">
          <a:xfrm>
            <a:off x="1647367" y="5060314"/>
            <a:ext cx="997034" cy="384910"/>
          </a:xfrm>
          <a:prstGeom prst="rect">
            <a:avLst/>
          </a:prstGeom>
          <a:noFill/>
        </p:spPr>
      </p:pic>
      <p:sp>
        <p:nvSpPr>
          <p:cNvPr id="20" name="Freeform 11"/>
          <p:cNvSpPr>
            <a:spLocks noChangeAspect="1"/>
          </p:cNvSpPr>
          <p:nvPr/>
        </p:nvSpPr>
        <p:spPr bwMode="gray">
          <a:xfrm>
            <a:off x="2992643" y="1600568"/>
            <a:ext cx="268977" cy="288000"/>
          </a:xfrm>
          <a:custGeom>
            <a:avLst/>
            <a:gdLst>
              <a:gd name="T0" fmla="*/ 0 w 379"/>
              <a:gd name="T1" fmla="*/ 2147483647 h 387"/>
              <a:gd name="T2" fmla="*/ 2147483647 w 379"/>
              <a:gd name="T3" fmla="*/ 2147483647 h 387"/>
              <a:gd name="T4" fmla="*/ 2147483647 w 379"/>
              <a:gd name="T5" fmla="*/ 0 h 387"/>
              <a:gd name="T6" fmla="*/ 2147483647 w 379"/>
              <a:gd name="T7" fmla="*/ 0 h 387"/>
              <a:gd name="T8" fmla="*/ 2147483647 w 379"/>
              <a:gd name="T9" fmla="*/ 2147483647 h 387"/>
              <a:gd name="T10" fmla="*/ 2147483647 w 379"/>
              <a:gd name="T11" fmla="*/ 2147483647 h 387"/>
              <a:gd name="T12" fmla="*/ 2147483647 w 379"/>
              <a:gd name="T13" fmla="*/ 2147483647 h 387"/>
              <a:gd name="T14" fmla="*/ 2147483647 w 379"/>
              <a:gd name="T15" fmla="*/ 2147483647 h 387"/>
              <a:gd name="T16" fmla="*/ 2147483647 w 379"/>
              <a:gd name="T17" fmla="*/ 2147483647 h 387"/>
              <a:gd name="T18" fmla="*/ 2147483647 w 379"/>
              <a:gd name="T19" fmla="*/ 2147483647 h 387"/>
              <a:gd name="T20" fmla="*/ 2147483647 w 379"/>
              <a:gd name="T21" fmla="*/ 2147483647 h 387"/>
              <a:gd name="T22" fmla="*/ 0 w 379"/>
              <a:gd name="T23" fmla="*/ 2147483647 h 387"/>
              <a:gd name="T24" fmla="*/ 0 w 379"/>
              <a:gd name="T25" fmla="*/ 2147483647 h 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387"/>
              <a:gd name="T41" fmla="*/ 379 w 379"/>
              <a:gd name="T42" fmla="*/ 387 h 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387">
                <a:moveTo>
                  <a:pt x="0" y="144"/>
                </a:moveTo>
                <a:lnTo>
                  <a:pt x="145" y="144"/>
                </a:lnTo>
                <a:lnTo>
                  <a:pt x="145" y="0"/>
                </a:lnTo>
                <a:lnTo>
                  <a:pt x="238" y="0"/>
                </a:lnTo>
                <a:lnTo>
                  <a:pt x="238" y="144"/>
                </a:lnTo>
                <a:lnTo>
                  <a:pt x="379" y="144"/>
                </a:lnTo>
                <a:lnTo>
                  <a:pt x="379" y="245"/>
                </a:lnTo>
                <a:lnTo>
                  <a:pt x="237" y="245"/>
                </a:lnTo>
                <a:lnTo>
                  <a:pt x="237" y="387"/>
                </a:lnTo>
                <a:lnTo>
                  <a:pt x="141" y="387"/>
                </a:lnTo>
                <a:lnTo>
                  <a:pt x="141" y="243"/>
                </a:lnTo>
                <a:lnTo>
                  <a:pt x="0" y="243"/>
                </a:lnTo>
                <a:lnTo>
                  <a:pt x="0" y="144"/>
                </a:lnTo>
                <a:close/>
              </a:path>
            </a:pathLst>
          </a:custGeom>
          <a:solidFill>
            <a:srgbClr val="06C245"/>
          </a:solidFill>
          <a:ln w="9525" cap="flat" cmpd="sng">
            <a:solidFill>
              <a:srgbClr val="06C245"/>
            </a:solid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sp>
        <p:nvSpPr>
          <p:cNvPr id="29" name="Freeform 11"/>
          <p:cNvSpPr>
            <a:spLocks noChangeAspect="1"/>
          </p:cNvSpPr>
          <p:nvPr/>
        </p:nvSpPr>
        <p:spPr bwMode="gray">
          <a:xfrm>
            <a:off x="2992643" y="2420920"/>
            <a:ext cx="268977" cy="288000"/>
          </a:xfrm>
          <a:custGeom>
            <a:avLst/>
            <a:gdLst>
              <a:gd name="T0" fmla="*/ 0 w 379"/>
              <a:gd name="T1" fmla="*/ 2147483647 h 387"/>
              <a:gd name="T2" fmla="*/ 2147483647 w 379"/>
              <a:gd name="T3" fmla="*/ 2147483647 h 387"/>
              <a:gd name="T4" fmla="*/ 2147483647 w 379"/>
              <a:gd name="T5" fmla="*/ 0 h 387"/>
              <a:gd name="T6" fmla="*/ 2147483647 w 379"/>
              <a:gd name="T7" fmla="*/ 0 h 387"/>
              <a:gd name="T8" fmla="*/ 2147483647 w 379"/>
              <a:gd name="T9" fmla="*/ 2147483647 h 387"/>
              <a:gd name="T10" fmla="*/ 2147483647 w 379"/>
              <a:gd name="T11" fmla="*/ 2147483647 h 387"/>
              <a:gd name="T12" fmla="*/ 2147483647 w 379"/>
              <a:gd name="T13" fmla="*/ 2147483647 h 387"/>
              <a:gd name="T14" fmla="*/ 2147483647 w 379"/>
              <a:gd name="T15" fmla="*/ 2147483647 h 387"/>
              <a:gd name="T16" fmla="*/ 2147483647 w 379"/>
              <a:gd name="T17" fmla="*/ 2147483647 h 387"/>
              <a:gd name="T18" fmla="*/ 2147483647 w 379"/>
              <a:gd name="T19" fmla="*/ 2147483647 h 387"/>
              <a:gd name="T20" fmla="*/ 2147483647 w 379"/>
              <a:gd name="T21" fmla="*/ 2147483647 h 387"/>
              <a:gd name="T22" fmla="*/ 0 w 379"/>
              <a:gd name="T23" fmla="*/ 2147483647 h 387"/>
              <a:gd name="T24" fmla="*/ 0 w 379"/>
              <a:gd name="T25" fmla="*/ 2147483647 h 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387"/>
              <a:gd name="T41" fmla="*/ 379 w 379"/>
              <a:gd name="T42" fmla="*/ 387 h 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387">
                <a:moveTo>
                  <a:pt x="0" y="144"/>
                </a:moveTo>
                <a:lnTo>
                  <a:pt x="145" y="144"/>
                </a:lnTo>
                <a:lnTo>
                  <a:pt x="145" y="0"/>
                </a:lnTo>
                <a:lnTo>
                  <a:pt x="238" y="0"/>
                </a:lnTo>
                <a:lnTo>
                  <a:pt x="238" y="144"/>
                </a:lnTo>
                <a:lnTo>
                  <a:pt x="379" y="144"/>
                </a:lnTo>
                <a:lnTo>
                  <a:pt x="379" y="245"/>
                </a:lnTo>
                <a:lnTo>
                  <a:pt x="237" y="245"/>
                </a:lnTo>
                <a:lnTo>
                  <a:pt x="237" y="387"/>
                </a:lnTo>
                <a:lnTo>
                  <a:pt x="141" y="387"/>
                </a:lnTo>
                <a:lnTo>
                  <a:pt x="141" y="243"/>
                </a:lnTo>
                <a:lnTo>
                  <a:pt x="0" y="243"/>
                </a:lnTo>
                <a:lnTo>
                  <a:pt x="0" y="144"/>
                </a:lnTo>
                <a:close/>
              </a:path>
            </a:pathLst>
          </a:custGeom>
          <a:solidFill>
            <a:srgbClr val="06C245"/>
          </a:solidFill>
          <a:ln w="9525" cap="flat" cmpd="sng">
            <a:solidFill>
              <a:srgbClr val="06C245"/>
            </a:solid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sp>
        <p:nvSpPr>
          <p:cNvPr id="30" name="Freeform 11"/>
          <p:cNvSpPr>
            <a:spLocks noChangeAspect="1"/>
          </p:cNvSpPr>
          <p:nvPr/>
        </p:nvSpPr>
        <p:spPr bwMode="gray">
          <a:xfrm>
            <a:off x="2992643" y="3645056"/>
            <a:ext cx="268977" cy="288000"/>
          </a:xfrm>
          <a:custGeom>
            <a:avLst/>
            <a:gdLst>
              <a:gd name="T0" fmla="*/ 0 w 379"/>
              <a:gd name="T1" fmla="*/ 2147483647 h 387"/>
              <a:gd name="T2" fmla="*/ 2147483647 w 379"/>
              <a:gd name="T3" fmla="*/ 2147483647 h 387"/>
              <a:gd name="T4" fmla="*/ 2147483647 w 379"/>
              <a:gd name="T5" fmla="*/ 0 h 387"/>
              <a:gd name="T6" fmla="*/ 2147483647 w 379"/>
              <a:gd name="T7" fmla="*/ 0 h 387"/>
              <a:gd name="T8" fmla="*/ 2147483647 w 379"/>
              <a:gd name="T9" fmla="*/ 2147483647 h 387"/>
              <a:gd name="T10" fmla="*/ 2147483647 w 379"/>
              <a:gd name="T11" fmla="*/ 2147483647 h 387"/>
              <a:gd name="T12" fmla="*/ 2147483647 w 379"/>
              <a:gd name="T13" fmla="*/ 2147483647 h 387"/>
              <a:gd name="T14" fmla="*/ 2147483647 w 379"/>
              <a:gd name="T15" fmla="*/ 2147483647 h 387"/>
              <a:gd name="T16" fmla="*/ 2147483647 w 379"/>
              <a:gd name="T17" fmla="*/ 2147483647 h 387"/>
              <a:gd name="T18" fmla="*/ 2147483647 w 379"/>
              <a:gd name="T19" fmla="*/ 2147483647 h 387"/>
              <a:gd name="T20" fmla="*/ 2147483647 w 379"/>
              <a:gd name="T21" fmla="*/ 2147483647 h 387"/>
              <a:gd name="T22" fmla="*/ 0 w 379"/>
              <a:gd name="T23" fmla="*/ 2147483647 h 387"/>
              <a:gd name="T24" fmla="*/ 0 w 379"/>
              <a:gd name="T25" fmla="*/ 2147483647 h 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387"/>
              <a:gd name="T41" fmla="*/ 379 w 379"/>
              <a:gd name="T42" fmla="*/ 387 h 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387">
                <a:moveTo>
                  <a:pt x="0" y="144"/>
                </a:moveTo>
                <a:lnTo>
                  <a:pt x="145" y="144"/>
                </a:lnTo>
                <a:lnTo>
                  <a:pt x="145" y="0"/>
                </a:lnTo>
                <a:lnTo>
                  <a:pt x="238" y="0"/>
                </a:lnTo>
                <a:lnTo>
                  <a:pt x="238" y="144"/>
                </a:lnTo>
                <a:lnTo>
                  <a:pt x="379" y="144"/>
                </a:lnTo>
                <a:lnTo>
                  <a:pt x="379" y="245"/>
                </a:lnTo>
                <a:lnTo>
                  <a:pt x="237" y="245"/>
                </a:lnTo>
                <a:lnTo>
                  <a:pt x="237" y="387"/>
                </a:lnTo>
                <a:lnTo>
                  <a:pt x="141" y="387"/>
                </a:lnTo>
                <a:lnTo>
                  <a:pt x="141" y="243"/>
                </a:lnTo>
                <a:lnTo>
                  <a:pt x="0" y="243"/>
                </a:lnTo>
                <a:lnTo>
                  <a:pt x="0" y="144"/>
                </a:lnTo>
                <a:close/>
              </a:path>
            </a:pathLst>
          </a:custGeom>
          <a:solidFill>
            <a:srgbClr val="06C245"/>
          </a:solidFill>
          <a:ln w="9525" cap="flat" cmpd="sng">
            <a:solidFill>
              <a:srgbClr val="06C245"/>
            </a:solid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sp>
        <p:nvSpPr>
          <p:cNvPr id="31" name="Freeform 11"/>
          <p:cNvSpPr>
            <a:spLocks noChangeAspect="1"/>
          </p:cNvSpPr>
          <p:nvPr/>
        </p:nvSpPr>
        <p:spPr bwMode="gray">
          <a:xfrm>
            <a:off x="2992643" y="4424236"/>
            <a:ext cx="268977" cy="288000"/>
          </a:xfrm>
          <a:custGeom>
            <a:avLst/>
            <a:gdLst>
              <a:gd name="T0" fmla="*/ 0 w 379"/>
              <a:gd name="T1" fmla="*/ 2147483647 h 387"/>
              <a:gd name="T2" fmla="*/ 2147483647 w 379"/>
              <a:gd name="T3" fmla="*/ 2147483647 h 387"/>
              <a:gd name="T4" fmla="*/ 2147483647 w 379"/>
              <a:gd name="T5" fmla="*/ 0 h 387"/>
              <a:gd name="T6" fmla="*/ 2147483647 w 379"/>
              <a:gd name="T7" fmla="*/ 0 h 387"/>
              <a:gd name="T8" fmla="*/ 2147483647 w 379"/>
              <a:gd name="T9" fmla="*/ 2147483647 h 387"/>
              <a:gd name="T10" fmla="*/ 2147483647 w 379"/>
              <a:gd name="T11" fmla="*/ 2147483647 h 387"/>
              <a:gd name="T12" fmla="*/ 2147483647 w 379"/>
              <a:gd name="T13" fmla="*/ 2147483647 h 387"/>
              <a:gd name="T14" fmla="*/ 2147483647 w 379"/>
              <a:gd name="T15" fmla="*/ 2147483647 h 387"/>
              <a:gd name="T16" fmla="*/ 2147483647 w 379"/>
              <a:gd name="T17" fmla="*/ 2147483647 h 387"/>
              <a:gd name="T18" fmla="*/ 2147483647 w 379"/>
              <a:gd name="T19" fmla="*/ 2147483647 h 387"/>
              <a:gd name="T20" fmla="*/ 2147483647 w 379"/>
              <a:gd name="T21" fmla="*/ 2147483647 h 387"/>
              <a:gd name="T22" fmla="*/ 0 w 379"/>
              <a:gd name="T23" fmla="*/ 2147483647 h 387"/>
              <a:gd name="T24" fmla="*/ 0 w 379"/>
              <a:gd name="T25" fmla="*/ 2147483647 h 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387"/>
              <a:gd name="T41" fmla="*/ 379 w 379"/>
              <a:gd name="T42" fmla="*/ 387 h 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387">
                <a:moveTo>
                  <a:pt x="0" y="144"/>
                </a:moveTo>
                <a:lnTo>
                  <a:pt x="145" y="144"/>
                </a:lnTo>
                <a:lnTo>
                  <a:pt x="145" y="0"/>
                </a:lnTo>
                <a:lnTo>
                  <a:pt x="238" y="0"/>
                </a:lnTo>
                <a:lnTo>
                  <a:pt x="238" y="144"/>
                </a:lnTo>
                <a:lnTo>
                  <a:pt x="379" y="144"/>
                </a:lnTo>
                <a:lnTo>
                  <a:pt x="379" y="245"/>
                </a:lnTo>
                <a:lnTo>
                  <a:pt x="237" y="245"/>
                </a:lnTo>
                <a:lnTo>
                  <a:pt x="237" y="387"/>
                </a:lnTo>
                <a:lnTo>
                  <a:pt x="141" y="387"/>
                </a:lnTo>
                <a:lnTo>
                  <a:pt x="141" y="243"/>
                </a:lnTo>
                <a:lnTo>
                  <a:pt x="0" y="243"/>
                </a:lnTo>
                <a:lnTo>
                  <a:pt x="0" y="144"/>
                </a:lnTo>
                <a:close/>
              </a:path>
            </a:pathLst>
          </a:custGeom>
          <a:solidFill>
            <a:srgbClr val="06C245"/>
          </a:solidFill>
          <a:ln w="9525" cap="flat" cmpd="sng">
            <a:solidFill>
              <a:srgbClr val="06C245"/>
            </a:solid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sp>
        <p:nvSpPr>
          <p:cNvPr id="32" name="Freeform 11"/>
          <p:cNvSpPr>
            <a:spLocks noChangeAspect="1"/>
          </p:cNvSpPr>
          <p:nvPr/>
        </p:nvSpPr>
        <p:spPr bwMode="gray">
          <a:xfrm>
            <a:off x="2992643" y="5229200"/>
            <a:ext cx="268977" cy="288000"/>
          </a:xfrm>
          <a:custGeom>
            <a:avLst/>
            <a:gdLst>
              <a:gd name="T0" fmla="*/ 0 w 379"/>
              <a:gd name="T1" fmla="*/ 2147483647 h 387"/>
              <a:gd name="T2" fmla="*/ 2147483647 w 379"/>
              <a:gd name="T3" fmla="*/ 2147483647 h 387"/>
              <a:gd name="T4" fmla="*/ 2147483647 w 379"/>
              <a:gd name="T5" fmla="*/ 0 h 387"/>
              <a:gd name="T6" fmla="*/ 2147483647 w 379"/>
              <a:gd name="T7" fmla="*/ 0 h 387"/>
              <a:gd name="T8" fmla="*/ 2147483647 w 379"/>
              <a:gd name="T9" fmla="*/ 2147483647 h 387"/>
              <a:gd name="T10" fmla="*/ 2147483647 w 379"/>
              <a:gd name="T11" fmla="*/ 2147483647 h 387"/>
              <a:gd name="T12" fmla="*/ 2147483647 w 379"/>
              <a:gd name="T13" fmla="*/ 2147483647 h 387"/>
              <a:gd name="T14" fmla="*/ 2147483647 w 379"/>
              <a:gd name="T15" fmla="*/ 2147483647 h 387"/>
              <a:gd name="T16" fmla="*/ 2147483647 w 379"/>
              <a:gd name="T17" fmla="*/ 2147483647 h 387"/>
              <a:gd name="T18" fmla="*/ 2147483647 w 379"/>
              <a:gd name="T19" fmla="*/ 2147483647 h 387"/>
              <a:gd name="T20" fmla="*/ 2147483647 w 379"/>
              <a:gd name="T21" fmla="*/ 2147483647 h 387"/>
              <a:gd name="T22" fmla="*/ 0 w 379"/>
              <a:gd name="T23" fmla="*/ 2147483647 h 387"/>
              <a:gd name="T24" fmla="*/ 0 w 379"/>
              <a:gd name="T25" fmla="*/ 2147483647 h 3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9"/>
              <a:gd name="T40" fmla="*/ 0 h 387"/>
              <a:gd name="T41" fmla="*/ 379 w 379"/>
              <a:gd name="T42" fmla="*/ 387 h 3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9" h="387">
                <a:moveTo>
                  <a:pt x="0" y="144"/>
                </a:moveTo>
                <a:lnTo>
                  <a:pt x="145" y="144"/>
                </a:lnTo>
                <a:lnTo>
                  <a:pt x="145" y="0"/>
                </a:lnTo>
                <a:lnTo>
                  <a:pt x="238" y="0"/>
                </a:lnTo>
                <a:lnTo>
                  <a:pt x="238" y="144"/>
                </a:lnTo>
                <a:lnTo>
                  <a:pt x="379" y="144"/>
                </a:lnTo>
                <a:lnTo>
                  <a:pt x="379" y="245"/>
                </a:lnTo>
                <a:lnTo>
                  <a:pt x="237" y="245"/>
                </a:lnTo>
                <a:lnTo>
                  <a:pt x="237" y="387"/>
                </a:lnTo>
                <a:lnTo>
                  <a:pt x="141" y="387"/>
                </a:lnTo>
                <a:lnTo>
                  <a:pt x="141" y="243"/>
                </a:lnTo>
                <a:lnTo>
                  <a:pt x="0" y="243"/>
                </a:lnTo>
                <a:lnTo>
                  <a:pt x="0" y="144"/>
                </a:lnTo>
                <a:close/>
              </a:path>
            </a:pathLst>
          </a:custGeom>
          <a:solidFill>
            <a:srgbClr val="06C245"/>
          </a:solidFill>
          <a:ln w="9525" cap="flat" cmpd="sng">
            <a:solidFill>
              <a:srgbClr val="06C245"/>
            </a:solid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spTree>
    <p:extLst>
      <p:ext uri="{BB962C8B-B14F-4D97-AF65-F5344CB8AC3E}">
        <p14:creationId xmlns:p14="http://schemas.microsoft.com/office/powerpoint/2010/main" xmlns="" val="1163412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Box 1"/>
          <p:cNvSpPr txBox="1">
            <a:spLocks noChangeArrowheads="1"/>
          </p:cNvSpPr>
          <p:nvPr/>
        </p:nvSpPr>
        <p:spPr bwMode="auto">
          <a:xfrm>
            <a:off x="323850" y="438168"/>
            <a:ext cx="827563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2400" b="0" i="0" dirty="0" smtClean="0">
                <a:solidFill>
                  <a:srgbClr val="1E1E1E"/>
                </a:solidFill>
              </a:rPr>
              <a:t>Plans stratégiques nationaux (PSN) : </a:t>
            </a:r>
          </a:p>
          <a:p>
            <a:pPr eaLnBrk="1" fontAlgn="base" hangingPunct="1">
              <a:spcBef>
                <a:spcPct val="0"/>
              </a:spcBef>
              <a:spcAft>
                <a:spcPct val="0"/>
              </a:spcAft>
            </a:pPr>
            <a:r>
              <a:rPr lang="en-US" sz="2400" b="0" i="0" dirty="0" smtClean="0">
                <a:solidFill>
                  <a:srgbClr val="1E1E1E"/>
                </a:solidFill>
              </a:rPr>
              <a:t>La base de financement du Fonds mondial</a:t>
            </a:r>
          </a:p>
        </p:txBody>
      </p:sp>
      <p:grpSp>
        <p:nvGrpSpPr>
          <p:cNvPr id="185348" name="Group 2"/>
          <p:cNvGrpSpPr>
            <a:grpSpLocks/>
          </p:cNvGrpSpPr>
          <p:nvPr/>
        </p:nvGrpSpPr>
        <p:grpSpPr bwMode="auto">
          <a:xfrm>
            <a:off x="355613" y="1968500"/>
            <a:ext cx="8666163" cy="2973388"/>
            <a:chOff x="992558" y="1606486"/>
            <a:chExt cx="8484945" cy="2686610"/>
          </a:xfrm>
        </p:grpSpPr>
        <p:sp>
          <p:nvSpPr>
            <p:cNvPr id="58" name="Right Triangle 57"/>
            <p:cNvSpPr/>
            <p:nvPr/>
          </p:nvSpPr>
          <p:spPr>
            <a:xfrm flipV="1">
              <a:off x="3944181" y="3910114"/>
              <a:ext cx="1512337" cy="382982"/>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7" name="Rectangle 56"/>
            <p:cNvSpPr/>
            <p:nvPr/>
          </p:nvSpPr>
          <p:spPr>
            <a:xfrm>
              <a:off x="3944181" y="1606486"/>
              <a:ext cx="1512337" cy="23036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12" name="Rectangle 11"/>
            <p:cNvSpPr/>
            <p:nvPr/>
          </p:nvSpPr>
          <p:spPr>
            <a:xfrm>
              <a:off x="992558" y="1606486"/>
              <a:ext cx="2951623" cy="2686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4" name="Rectangle 3"/>
            <p:cNvSpPr/>
            <p:nvPr/>
          </p:nvSpPr>
          <p:spPr>
            <a:xfrm>
              <a:off x="2410083" y="2109957"/>
              <a:ext cx="503594" cy="50490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 name="Rectangle 4"/>
            <p:cNvSpPr/>
            <p:nvPr/>
          </p:nvSpPr>
          <p:spPr>
            <a:xfrm>
              <a:off x="1497707" y="2758300"/>
              <a:ext cx="1440839" cy="72006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6" name="Rectangle 5"/>
            <p:cNvSpPr/>
            <p:nvPr/>
          </p:nvSpPr>
          <p:spPr>
            <a:xfrm rot="16200000">
              <a:off x="2870724" y="2938033"/>
              <a:ext cx="720063" cy="36059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1" name="Rectangle 20"/>
            <p:cNvSpPr/>
            <p:nvPr/>
          </p:nvSpPr>
          <p:spPr>
            <a:xfrm>
              <a:off x="2828191" y="3595983"/>
              <a:ext cx="582863" cy="57662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2" name="Rectangle 21"/>
            <p:cNvSpPr/>
            <p:nvPr/>
          </p:nvSpPr>
          <p:spPr>
            <a:xfrm>
              <a:off x="1653138" y="3595983"/>
              <a:ext cx="582863" cy="2940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3" name="Rectangle 22"/>
            <p:cNvSpPr/>
            <p:nvPr/>
          </p:nvSpPr>
          <p:spPr>
            <a:xfrm>
              <a:off x="1926695" y="2333721"/>
              <a:ext cx="290654" cy="29548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185360" name="TextBox 23"/>
            <p:cNvSpPr txBox="1">
              <a:spLocks noChangeArrowheads="1"/>
            </p:cNvSpPr>
            <p:nvPr/>
          </p:nvSpPr>
          <p:spPr bwMode="auto">
            <a:xfrm>
              <a:off x="1064568" y="1665794"/>
              <a:ext cx="2484276" cy="305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1600" b="0" i="0" dirty="0" smtClean="0">
                  <a:solidFill>
                    <a:srgbClr val="C00000"/>
                  </a:solidFill>
                </a:rPr>
                <a:t>Plan stratégique national*</a:t>
              </a:r>
            </a:p>
          </p:txBody>
        </p:sp>
        <p:sp>
          <p:nvSpPr>
            <p:cNvPr id="25" name="Rectangle 24"/>
            <p:cNvSpPr/>
            <p:nvPr/>
          </p:nvSpPr>
          <p:spPr>
            <a:xfrm>
              <a:off x="5456519" y="1606486"/>
              <a:ext cx="2521081" cy="2303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6" name="Rectangle 25"/>
            <p:cNvSpPr/>
            <p:nvPr/>
          </p:nvSpPr>
          <p:spPr>
            <a:xfrm>
              <a:off x="7242414" y="2183110"/>
              <a:ext cx="505148" cy="72006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7" name="Rectangle 26"/>
            <p:cNvSpPr/>
            <p:nvPr/>
          </p:nvSpPr>
          <p:spPr>
            <a:xfrm>
              <a:off x="5635264" y="2183110"/>
              <a:ext cx="1509229" cy="72006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8" name="Rectangle 27"/>
            <p:cNvSpPr/>
            <p:nvPr/>
          </p:nvSpPr>
          <p:spPr>
            <a:xfrm rot="5400000">
              <a:off x="7043432" y="3039596"/>
              <a:ext cx="724366" cy="68389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29" name="Rectangle 28"/>
            <p:cNvSpPr/>
            <p:nvPr/>
          </p:nvSpPr>
          <p:spPr>
            <a:xfrm>
              <a:off x="6390656" y="3019359"/>
              <a:ext cx="581310" cy="72436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0" name="Rectangle 29"/>
            <p:cNvSpPr/>
            <p:nvPr/>
          </p:nvSpPr>
          <p:spPr>
            <a:xfrm>
              <a:off x="5635264" y="3019359"/>
              <a:ext cx="651253" cy="29548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1" name="Rectangle 30"/>
            <p:cNvSpPr/>
            <p:nvPr/>
          </p:nvSpPr>
          <p:spPr>
            <a:xfrm>
              <a:off x="5995862" y="3448241"/>
              <a:ext cx="290654" cy="29548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185368" name="TextBox 31"/>
            <p:cNvSpPr txBox="1">
              <a:spLocks noChangeArrowheads="1"/>
            </p:cNvSpPr>
            <p:nvPr/>
          </p:nvSpPr>
          <p:spPr bwMode="auto">
            <a:xfrm>
              <a:off x="5526630" y="1658616"/>
              <a:ext cx="2191207" cy="305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1600" b="0" i="0" dirty="0" smtClean="0">
                  <a:solidFill>
                    <a:srgbClr val="C00000"/>
                  </a:solidFill>
                </a:rPr>
                <a:t>NSP* solide</a:t>
              </a:r>
            </a:p>
          </p:txBody>
        </p:sp>
        <p:sp>
          <p:nvSpPr>
            <p:cNvPr id="33" name="Rectangle 32"/>
            <p:cNvSpPr/>
            <p:nvPr/>
          </p:nvSpPr>
          <p:spPr>
            <a:xfrm>
              <a:off x="5635264" y="3448241"/>
              <a:ext cx="290654" cy="29548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4" name="Rectangle 33"/>
            <p:cNvSpPr/>
            <p:nvPr/>
          </p:nvSpPr>
          <p:spPr>
            <a:xfrm>
              <a:off x="1497707" y="2333721"/>
              <a:ext cx="290654" cy="29548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5" name="Right Arrow 34"/>
            <p:cNvSpPr/>
            <p:nvPr/>
          </p:nvSpPr>
          <p:spPr>
            <a:xfrm>
              <a:off x="4304780" y="2465685"/>
              <a:ext cx="792695" cy="576624"/>
            </a:xfrm>
            <a:prstGeom prst="rightArrow">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185372" name="TextBox 35"/>
            <p:cNvSpPr txBox="1">
              <a:spLocks noChangeArrowheads="1"/>
            </p:cNvSpPr>
            <p:nvPr/>
          </p:nvSpPr>
          <p:spPr bwMode="auto">
            <a:xfrm>
              <a:off x="3929353" y="3308032"/>
              <a:ext cx="1512168" cy="528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sz="1600" b="0" i="0" dirty="0" smtClean="0">
                  <a:solidFill>
                    <a:srgbClr val="1E1E1E"/>
                  </a:solidFill>
                </a:rPr>
                <a:t>Évaluation du PSN</a:t>
              </a:r>
            </a:p>
          </p:txBody>
        </p:sp>
        <p:sp>
          <p:nvSpPr>
            <p:cNvPr id="37" name="Flowchart: Document 36"/>
            <p:cNvSpPr/>
            <p:nvPr/>
          </p:nvSpPr>
          <p:spPr>
            <a:xfrm>
              <a:off x="8384827" y="2362409"/>
              <a:ext cx="1036721" cy="1527623"/>
            </a:xfrm>
            <a:prstGeom prst="flowChartDocument">
              <a:avLst/>
            </a:prstGeom>
            <a:solidFill>
              <a:srgbClr val="FFC000"/>
            </a:solidFill>
            <a:ln w="25400" cap="flat" cmpd="sng" algn="ctr">
              <a:solidFill>
                <a:schemeClr val="bg1">
                  <a:lumMod val="50000"/>
                </a:schemeClr>
              </a:solidFill>
              <a:prstDash val="solid"/>
            </a:ln>
            <a:effectLst/>
          </p:spPr>
          <p:txBody>
            <a:bodyPr anchor="ctr"/>
            <a:lstStyle/>
            <a:p>
              <a:pPr algn="ctr">
                <a:defRPr/>
              </a:pPr>
              <a:endParaRPr lang="es-AR" sz="1200" kern="0" dirty="0">
                <a:solidFill>
                  <a:srgbClr val="1E1E1E"/>
                </a:solidFill>
                <a:ea typeface="SimHei"/>
              </a:endParaRPr>
            </a:p>
          </p:txBody>
        </p:sp>
        <p:sp>
          <p:nvSpPr>
            <p:cNvPr id="185374" name="TextBox 37"/>
            <p:cNvSpPr txBox="1">
              <a:spLocks noChangeArrowheads="1"/>
            </p:cNvSpPr>
            <p:nvPr/>
          </p:nvSpPr>
          <p:spPr bwMode="auto">
            <a:xfrm>
              <a:off x="8347078" y="2420888"/>
              <a:ext cx="1130425" cy="1084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sz="900" b="0" i="0" dirty="0" smtClean="0">
                  <a:solidFill>
                    <a:srgbClr val="1E1E1E"/>
                  </a:solidFill>
                </a:rPr>
                <a:t>Note </a:t>
              </a:r>
            </a:p>
            <a:p>
              <a:pPr algn="ctr" eaLnBrk="1" fontAlgn="base" hangingPunct="1">
                <a:spcBef>
                  <a:spcPct val="0"/>
                </a:spcBef>
                <a:spcAft>
                  <a:spcPct val="0"/>
                </a:spcAft>
              </a:pPr>
              <a:r>
                <a:rPr lang="en-US" sz="900" b="0" i="0" dirty="0" smtClean="0">
                  <a:solidFill>
                    <a:srgbClr val="1E1E1E"/>
                  </a:solidFill>
                </a:rPr>
                <a:t>Conceptuelle</a:t>
              </a:r>
            </a:p>
            <a:p>
              <a:pPr algn="ctr" eaLnBrk="1" fontAlgn="base" hangingPunct="1">
                <a:spcBef>
                  <a:spcPct val="0"/>
                </a:spcBef>
                <a:spcAft>
                  <a:spcPct val="0"/>
                </a:spcAft>
              </a:pPr>
              <a:endParaRPr lang="en-US" altLang="en-US" sz="900" b="0" dirty="0">
                <a:solidFill>
                  <a:srgbClr val="1E1E1E"/>
                </a:solidFill>
              </a:endParaRPr>
            </a:p>
            <a:p>
              <a:pPr algn="ctr" eaLnBrk="1" fontAlgn="base" hangingPunct="1">
                <a:spcBef>
                  <a:spcPct val="0"/>
                </a:spcBef>
                <a:spcAft>
                  <a:spcPct val="0"/>
                </a:spcAft>
              </a:pPr>
              <a:r>
                <a:rPr lang="en-US" sz="900" b="0" i="0" dirty="0" smtClean="0">
                  <a:solidFill>
                    <a:srgbClr val="1E1E1E"/>
                  </a:solidFill>
                </a:rPr>
                <a:t>avec les lacunes programmatiques</a:t>
              </a:r>
            </a:p>
            <a:p>
              <a:pPr algn="ctr" eaLnBrk="1" fontAlgn="base" hangingPunct="1">
                <a:spcBef>
                  <a:spcPct val="0"/>
                </a:spcBef>
                <a:spcAft>
                  <a:spcPct val="0"/>
                </a:spcAft>
              </a:pPr>
              <a:r>
                <a:rPr lang="en-US" sz="900" b="0" i="0" dirty="0" smtClean="0">
                  <a:solidFill>
                    <a:srgbClr val="1E1E1E"/>
                  </a:solidFill>
                </a:rPr>
                <a:t> classées par ordre de priorité</a:t>
              </a:r>
            </a:p>
            <a:p>
              <a:pPr algn="ctr" eaLnBrk="1" fontAlgn="base" hangingPunct="1">
                <a:spcBef>
                  <a:spcPct val="0"/>
                </a:spcBef>
                <a:spcAft>
                  <a:spcPct val="0"/>
                </a:spcAft>
              </a:pPr>
              <a:endParaRPr lang="es-AR" altLang="en-US" sz="900" dirty="0">
                <a:solidFill>
                  <a:srgbClr val="1E1E1E"/>
                </a:solidFill>
              </a:endParaRPr>
            </a:p>
          </p:txBody>
        </p:sp>
        <p:sp>
          <p:nvSpPr>
            <p:cNvPr id="39" name="Rectangle 38"/>
            <p:cNvSpPr/>
            <p:nvPr/>
          </p:nvSpPr>
          <p:spPr>
            <a:xfrm>
              <a:off x="6389101" y="2481463"/>
              <a:ext cx="1358462" cy="1262262"/>
            </a:xfrm>
            <a:prstGeom prst="rect">
              <a:avLst/>
            </a:prstGeom>
            <a:solidFill>
              <a:srgbClr val="FFC000">
                <a:alpha val="3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cxnSp>
          <p:nvCxnSpPr>
            <p:cNvPr id="41" name="Straight Connector 40"/>
            <p:cNvCxnSpPr>
              <a:stCxn id="39" idx="3"/>
            </p:cNvCxnSpPr>
            <p:nvPr/>
          </p:nvCxnSpPr>
          <p:spPr>
            <a:xfrm flipV="1">
              <a:off x="7747562" y="3112594"/>
              <a:ext cx="637265" cy="0"/>
            </a:xfrm>
            <a:prstGeom prst="line">
              <a:avLst/>
            </a:prstGeom>
            <a:ln w="28575">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944181" y="1606486"/>
              <a:ext cx="1512337" cy="0"/>
            </a:xfrm>
            <a:prstGeom prst="line">
              <a:avLst/>
            </a:prstGeom>
            <a:noFill/>
          </p:spPr>
          <p:style>
            <a:lnRef idx="2">
              <a:schemeClr val="accent1">
                <a:shade val="50000"/>
              </a:schemeClr>
            </a:lnRef>
            <a:fillRef idx="1">
              <a:schemeClr val="accent1"/>
            </a:fillRef>
            <a:effectRef idx="0">
              <a:schemeClr val="accent1"/>
            </a:effectRef>
            <a:fontRef idx="minor">
              <a:schemeClr val="lt1"/>
            </a:fontRef>
          </p:style>
        </p:cxnSp>
        <p:cxnSp>
          <p:nvCxnSpPr>
            <p:cNvPr id="54" name="Straight Connector 53"/>
            <p:cNvCxnSpPr/>
            <p:nvPr/>
          </p:nvCxnSpPr>
          <p:spPr>
            <a:xfrm flipV="1">
              <a:off x="3944181" y="3910114"/>
              <a:ext cx="1512337" cy="382982"/>
            </a:xfrm>
            <a:prstGeom prst="line">
              <a:avLst/>
            </a:prstGeom>
            <a:noFill/>
          </p:spPr>
          <p:style>
            <a:lnRef idx="2">
              <a:schemeClr val="accent1">
                <a:shade val="50000"/>
              </a:schemeClr>
            </a:lnRef>
            <a:fillRef idx="1">
              <a:schemeClr val="accent1"/>
            </a:fillRef>
            <a:effectRef idx="0">
              <a:schemeClr val="accent1"/>
            </a:effectRef>
            <a:fontRef idx="minor">
              <a:schemeClr val="lt1"/>
            </a:fontRef>
          </p:style>
        </p:cxnSp>
        <p:sp>
          <p:nvSpPr>
            <p:cNvPr id="40" name="TextBox 39"/>
            <p:cNvSpPr txBox="1"/>
            <p:nvPr/>
          </p:nvSpPr>
          <p:spPr>
            <a:xfrm>
              <a:off x="992558" y="4039209"/>
              <a:ext cx="1541869" cy="229502"/>
            </a:xfrm>
            <a:prstGeom prst="rect">
              <a:avLst/>
            </a:prstGeom>
            <a:solidFill>
              <a:schemeClr val="accent1">
                <a:lumMod val="75000"/>
              </a:schemeClr>
            </a:solidFill>
          </p:spPr>
          <p:txBody>
            <a:bodyPr>
              <a:spAutoFit/>
            </a:bodyPr>
            <a:lstStyle/>
            <a:p>
              <a:pPr>
                <a:defRPr/>
              </a:pPr>
              <a:r>
                <a:rPr lang="en-US" sz="1000" b="1" i="0" dirty="0" smtClean="0">
                  <a:solidFill>
                    <a:srgbClr val="FFFFFF"/>
                  </a:solidFill>
                </a:rPr>
                <a:t>Avant l'évaluation</a:t>
              </a:r>
            </a:p>
          </p:txBody>
        </p:sp>
        <p:sp>
          <p:nvSpPr>
            <p:cNvPr id="185380" name="TextBox 45"/>
            <p:cNvSpPr txBox="1">
              <a:spLocks noChangeArrowheads="1"/>
            </p:cNvSpPr>
            <p:nvPr/>
          </p:nvSpPr>
          <p:spPr bwMode="auto">
            <a:xfrm>
              <a:off x="3926642" y="1620089"/>
              <a:ext cx="1512168" cy="7508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sz="1600" b="0" i="0" dirty="0" smtClean="0">
                  <a:solidFill>
                    <a:srgbClr val="1E1E1E"/>
                  </a:solidFill>
                </a:rPr>
                <a:t>Analyse épi et examen des programmes</a:t>
              </a:r>
            </a:p>
          </p:txBody>
        </p:sp>
      </p:grpSp>
      <p:sp>
        <p:nvSpPr>
          <p:cNvPr id="185349" name="TextBox 6"/>
          <p:cNvSpPr txBox="1">
            <a:spLocks noChangeArrowheads="1"/>
          </p:cNvSpPr>
          <p:nvPr/>
        </p:nvSpPr>
        <p:spPr bwMode="auto">
          <a:xfrm>
            <a:off x="3738564" y="5157788"/>
            <a:ext cx="3859212"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90000" bIns="90000"/>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sz="1800" b="0" i="0" dirty="0" smtClean="0">
                <a:solidFill>
                  <a:srgbClr val="C00000"/>
                </a:solidFill>
              </a:rPr>
              <a:t>Les fonds de subvention peuvent être reprogrammés pour soutenir l'élaboration du PSN/DI.</a:t>
            </a:r>
          </a:p>
        </p:txBody>
      </p:sp>
      <p:sp>
        <p:nvSpPr>
          <p:cNvPr id="185350" name="TextBox 42"/>
          <p:cNvSpPr txBox="1">
            <a:spLocks noChangeArrowheads="1"/>
          </p:cNvSpPr>
          <p:nvPr/>
        </p:nvSpPr>
        <p:spPr bwMode="auto">
          <a:xfrm>
            <a:off x="41288" y="5961089"/>
            <a:ext cx="27844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1600" b="0" i="0" dirty="0" smtClean="0">
                <a:solidFill>
                  <a:srgbClr val="C00000"/>
                </a:solidFill>
              </a:rPr>
              <a:t>* ou dossier d'investissement pour la lutte contre le VIH</a:t>
            </a:r>
          </a:p>
        </p:txBody>
      </p:sp>
    </p:spTree>
    <p:extLst>
      <p:ext uri="{BB962C8B-B14F-4D97-AF65-F5344CB8AC3E}">
        <p14:creationId xmlns:p14="http://schemas.microsoft.com/office/powerpoint/2010/main" xmlns="" val="1478466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a:spLocks noGrp="1"/>
          </p:cNvSpPr>
          <p:nvPr>
            <p:ph type="body" sz="quarter" idx="10"/>
          </p:nvPr>
        </p:nvSpPr>
        <p:spPr>
          <a:xfrm>
            <a:off x="2267744" y="1196752"/>
            <a:ext cx="6624736" cy="4896544"/>
          </a:xfrm>
        </p:spPr>
        <p:txBody>
          <a:bodyPr>
            <a:noAutofit/>
          </a:bodyPr>
          <a:lstStyle/>
          <a:p>
            <a:pPr fontAlgn="base">
              <a:spcBef>
                <a:spcPts val="384"/>
              </a:spcBef>
              <a:buClr>
                <a:srgbClr val="000000"/>
              </a:buClr>
              <a:buSzPct val="100000"/>
              <a:buFont typeface=""/>
            </a:pPr>
            <a:r>
              <a:rPr lang="en-US" b="1" i="0" dirty="0" smtClean="0">
                <a:solidFill>
                  <a:srgbClr val="000000"/>
                </a:solidFill>
              </a:rPr>
              <a:t>Les pays peuvent présenter leurs candidatures, </a:t>
            </a:r>
            <a:r>
              <a:rPr lang="en-US" b="0" i="0" dirty="0" smtClean="0">
                <a:solidFill>
                  <a:srgbClr val="000000"/>
                </a:solidFill>
              </a:rPr>
              <a:t>cependant, ils </a:t>
            </a:r>
            <a:r>
              <a:rPr lang="en-US" b="1" i="0" dirty="0" smtClean="0">
                <a:solidFill>
                  <a:srgbClr val="000000"/>
                </a:solidFill>
              </a:rPr>
              <a:t>doivent avoir un PSN solide pour être admissible à un financement d'encouragement</a:t>
            </a:r>
            <a:r>
              <a:rPr lang="en-US" b="0" i="0" dirty="0" smtClean="0">
                <a:solidFill>
                  <a:srgbClr val="000000"/>
                </a:solidFill>
              </a:rPr>
              <a:t> et au registre de la demande de qualité non financée.</a:t>
            </a:r>
          </a:p>
          <a:p>
            <a:pPr>
              <a:buClr>
                <a:srgbClr val="000000"/>
              </a:buClr>
              <a:buSzPct val="100000"/>
            </a:pPr>
            <a:endParaRPr lang="en-US" dirty="0" smtClean="0">
              <a:solidFill>
                <a:srgbClr val="000000"/>
              </a:solidFill>
            </a:endParaRPr>
          </a:p>
          <a:p>
            <a:pPr>
              <a:buClr>
                <a:srgbClr val="000000"/>
              </a:buClr>
              <a:buSzPct val="100000"/>
            </a:pPr>
            <a:r>
              <a:rPr lang="en-US" b="0" i="0" dirty="0" smtClean="0">
                <a:solidFill>
                  <a:srgbClr val="000000"/>
                </a:solidFill>
              </a:rPr>
              <a:t>En cas de PSN en cours </a:t>
            </a:r>
            <a:r>
              <a:rPr lang="en-US" b="1" i="0" dirty="0" smtClean="0">
                <a:solidFill>
                  <a:srgbClr val="000000"/>
                </a:solidFill>
              </a:rPr>
              <a:t>(c.-à-d. toujours valable, et fondé sur une étude récente), joindre les documents du PSN et de l'examen à la note conceptuelle.</a:t>
            </a:r>
          </a:p>
          <a:p>
            <a:pPr>
              <a:buClr>
                <a:srgbClr val="000000"/>
              </a:buClr>
              <a:buSzPct val="100000"/>
            </a:pPr>
            <a:endParaRPr lang="en-US" b="0" dirty="0">
              <a:solidFill>
                <a:srgbClr val="000000"/>
              </a:solidFill>
            </a:endParaRPr>
          </a:p>
          <a:p>
            <a:pPr fontAlgn="base">
              <a:spcBef>
                <a:spcPts val="384"/>
              </a:spcBef>
              <a:buClr>
                <a:srgbClr val="000000"/>
              </a:buClr>
              <a:buSzPct val="100000"/>
              <a:buFont typeface=""/>
            </a:pPr>
            <a:r>
              <a:rPr lang="en-US" b="0" i="0" dirty="0" smtClean="0">
                <a:solidFill>
                  <a:srgbClr val="000000"/>
                </a:solidFill>
              </a:rPr>
              <a:t>Si le PSN doit être révisé</a:t>
            </a:r>
            <a:r>
              <a:rPr lang="en-US" b="1" i="0" dirty="0" smtClean="0">
                <a:solidFill>
                  <a:srgbClr val="000000"/>
                </a:solidFill>
              </a:rPr>
              <a:t> (c.-à-d. sur le point de s'achever, ou l'examen à mi-parcours est à échéance), le </a:t>
            </a:r>
            <a:r>
              <a:rPr lang="en-US" b="0" i="0" dirty="0" smtClean="0">
                <a:solidFill>
                  <a:srgbClr val="000000"/>
                </a:solidFill>
              </a:rPr>
              <a:t>Fonds mondial s'attend à ce que les pays </a:t>
            </a:r>
          </a:p>
          <a:p>
            <a:pPr lvl="1" indent="-230400" fontAlgn="base">
              <a:spcBef>
                <a:spcPts val="384"/>
              </a:spcBef>
              <a:buClr>
                <a:srgbClr val="177B57"/>
              </a:buClr>
              <a:buSzPct val="100000"/>
              <a:buFont typeface="Arial"/>
              <a:buChar char="•"/>
            </a:pPr>
            <a:r>
              <a:rPr lang="en-US" b="1" i="0" dirty="0" smtClean="0">
                <a:solidFill>
                  <a:srgbClr val="000000"/>
                </a:solidFill>
              </a:rPr>
              <a:t>Procèdent à un examen de leur PSN</a:t>
            </a:r>
            <a:r>
              <a:rPr lang="en-US" b="0" i="0" dirty="0" smtClean="0">
                <a:solidFill>
                  <a:srgbClr val="000000"/>
                </a:solidFill>
              </a:rPr>
              <a:t> (c.-à-d. examen du programme, examen à mi-parcours, mission de suivi, d'évaluation JANS, etc.)...</a:t>
            </a:r>
          </a:p>
          <a:p>
            <a:pPr lvl="1" indent="-230400" fontAlgn="base">
              <a:spcBef>
                <a:spcPts val="384"/>
              </a:spcBef>
              <a:buClr>
                <a:srgbClr val="177B57"/>
              </a:buClr>
              <a:buSzPct val="100000"/>
              <a:buFont typeface="Arial"/>
              <a:buChar char="•"/>
            </a:pPr>
            <a:r>
              <a:rPr lang="en-US" b="0" i="0" dirty="0" smtClean="0">
                <a:solidFill>
                  <a:srgbClr val="000000"/>
                </a:solidFill>
              </a:rPr>
              <a:t>… </a:t>
            </a:r>
            <a:r>
              <a:rPr lang="en-US" b="1" i="0" dirty="0" smtClean="0">
                <a:solidFill>
                  <a:srgbClr val="000000"/>
                </a:solidFill>
              </a:rPr>
              <a:t>en utilisant des procédures spécifiques</a:t>
            </a:r>
            <a:r>
              <a:rPr lang="en-US" b="0" i="0" dirty="0" smtClean="0">
                <a:solidFill>
                  <a:srgbClr val="000000"/>
                </a:solidFill>
              </a:rPr>
              <a:t> par exemple PSN-3G ; Trousse à outils TB pour élaborer le PSN de lutte contre la TB, outils et processus RBM ; outils JANS pour les stratégies sectorielles de la santé)</a:t>
            </a:r>
          </a:p>
          <a:p>
            <a:pPr fontAlgn="base">
              <a:spcBef>
                <a:spcPts val="384"/>
              </a:spcBef>
              <a:buClr>
                <a:srgbClr val="000000"/>
              </a:buClr>
              <a:buSzPct val="100000"/>
              <a:buFont typeface=""/>
            </a:pPr>
            <a:r>
              <a:rPr lang="en-US" b="1" i="0" dirty="0" smtClean="0">
                <a:solidFill>
                  <a:srgbClr val="000000"/>
                </a:solidFill>
              </a:rPr>
              <a:t>Les critères JANS (et outils) sont vivement recommandés</a:t>
            </a:r>
            <a:r>
              <a:rPr lang="en-US" b="0" i="0" dirty="0" smtClean="0">
                <a:solidFill>
                  <a:srgbClr val="000000"/>
                </a:solidFill>
              </a:rPr>
              <a:t> comme un cadre pour tous les examens.</a:t>
            </a:r>
          </a:p>
          <a:p>
            <a:pPr lvl="1" indent="-230400" fontAlgn="base">
              <a:spcBef>
                <a:spcPts val="384"/>
              </a:spcBef>
              <a:buClr>
                <a:srgbClr val="177B57"/>
              </a:buClr>
              <a:buSzPct val="100000"/>
              <a:buFont typeface="Arial"/>
              <a:buChar char="•"/>
            </a:pPr>
            <a:endParaRPr lang="en-US" dirty="0" smtClean="0">
              <a:solidFill>
                <a:srgbClr val="000000"/>
              </a:solidFill>
              <a:latin typeface="Arial"/>
            </a:endParaRPr>
          </a:p>
        </p:txBody>
      </p:sp>
      <p:sp>
        <p:nvSpPr>
          <p:cNvPr id="6" name="Title 5"/>
          <p:cNvSpPr>
            <a:spLocks noGrp="1"/>
          </p:cNvSpPr>
          <p:nvPr>
            <p:ph type="title"/>
          </p:nvPr>
        </p:nvSpPr>
        <p:spPr>
          <a:xfrm>
            <a:off x="692886" y="162000"/>
            <a:ext cx="8030190" cy="831600"/>
          </a:xfrm>
        </p:spPr>
        <p:txBody>
          <a:bodyPr anchor="ctr"/>
          <a:lstStyle/>
          <a:p>
            <a:r>
              <a:rPr lang="en-US" sz="2400" b="1" i="0" dirty="0" smtClean="0">
                <a:solidFill>
                  <a:srgbClr val="000000"/>
                </a:solidFill>
              </a:rPr>
              <a:t>Différents scénarios concernant l'élaboration du PSN</a:t>
            </a:r>
          </a:p>
        </p:txBody>
      </p:sp>
      <p:sp>
        <p:nvSpPr>
          <p:cNvPr id="8" name="Rounded Rectangle 7"/>
          <p:cNvSpPr/>
          <p:nvPr/>
        </p:nvSpPr>
        <p:spPr>
          <a:xfrm>
            <a:off x="199508" y="1203954"/>
            <a:ext cx="1924221" cy="905003"/>
          </a:xfrm>
          <a:prstGeom prst="roundRect">
            <a:avLst/>
          </a:pr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FFFFFF"/>
                </a:solidFill>
              </a:rPr>
              <a:t>Et si le PSN doit être renforcé davantage ?</a:t>
            </a:r>
          </a:p>
        </p:txBody>
      </p:sp>
      <p:sp>
        <p:nvSpPr>
          <p:cNvPr id="10" name="Rounded Rectangle 9"/>
          <p:cNvSpPr/>
          <p:nvPr/>
        </p:nvSpPr>
        <p:spPr>
          <a:xfrm>
            <a:off x="179513" y="2349586"/>
            <a:ext cx="1944216" cy="720080"/>
          </a:xfrm>
          <a:prstGeom prst="roundRect">
            <a:avLst/>
          </a:pr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FFFFFF"/>
                </a:solidFill>
              </a:rPr>
              <a:t>Et si le PSN est en cours ?</a:t>
            </a:r>
          </a:p>
        </p:txBody>
      </p:sp>
      <p:sp>
        <p:nvSpPr>
          <p:cNvPr id="12" name="Rounded Rectangle 11"/>
          <p:cNvSpPr/>
          <p:nvPr/>
        </p:nvSpPr>
        <p:spPr>
          <a:xfrm>
            <a:off x="179512" y="3285230"/>
            <a:ext cx="1944217" cy="2679088"/>
          </a:xfrm>
          <a:prstGeom prst="roundRect">
            <a:avLst/>
          </a:pr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1600" b="1" i="0" dirty="0" smtClean="0">
                <a:solidFill>
                  <a:srgbClr val="FFFFFF"/>
                </a:solidFill>
              </a:rPr>
              <a:t>Et si le PSN doit être révisé ? </a:t>
            </a:r>
          </a:p>
        </p:txBody>
      </p:sp>
      <p:pic>
        <p:nvPicPr>
          <p:cNvPr id="9" name="Picture 8" descr="C:\Users\Mittal Mohit\Desktop\Country dialogue training-external version\tip.jpg"/>
          <p:cNvPicPr>
            <a:picLocks noChangeAspect="1" noChangeArrowheads="1"/>
          </p:cNvPicPr>
          <p:nvPr/>
        </p:nvPicPr>
        <p:blipFill>
          <a:blip r:embed="rId3" cstate="print"/>
          <a:srcRect/>
          <a:stretch>
            <a:fillRect/>
          </a:stretch>
        </p:blipFill>
        <p:spPr bwMode="auto">
          <a:xfrm rot="20179007">
            <a:off x="7641913" y="157397"/>
            <a:ext cx="915226" cy="991495"/>
          </a:xfrm>
          <a:prstGeom prst="rect">
            <a:avLst/>
          </a:prstGeom>
          <a:noFill/>
        </p:spPr>
      </p:pic>
    </p:spTree>
    <p:extLst>
      <p:ext uri="{BB962C8B-B14F-4D97-AF65-F5344CB8AC3E}">
        <p14:creationId xmlns:p14="http://schemas.microsoft.com/office/powerpoint/2010/main" xmlns="" val="2180876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a:spLocks noGrp="1"/>
          </p:cNvSpPr>
          <p:nvPr>
            <p:ph type="body" sz="quarter" idx="10"/>
          </p:nvPr>
        </p:nvSpPr>
        <p:spPr>
          <a:xfrm>
            <a:off x="399326" y="1412776"/>
            <a:ext cx="8360216" cy="4536504"/>
          </a:xfrm>
        </p:spPr>
        <p:txBody>
          <a:bodyPr>
            <a:noAutofit/>
          </a:bodyPr>
          <a:lstStyle/>
          <a:p>
            <a:pPr indent="-230400">
              <a:buClr>
                <a:srgbClr val="000000"/>
              </a:buClr>
              <a:buSzPct val="100000"/>
            </a:pPr>
            <a:r>
              <a:rPr lang="en-US" sz="2400" b="1" i="0" dirty="0" smtClean="0">
                <a:solidFill>
                  <a:srgbClr val="000000"/>
                </a:solidFill>
              </a:rPr>
              <a:t>Rôle de facilitateur/catalyseur</a:t>
            </a:r>
          </a:p>
          <a:p>
            <a:pPr marL="569700" lvl="1" indent="-342900">
              <a:buClr>
                <a:srgbClr val="000000"/>
              </a:buClr>
              <a:buSzPct val="100000"/>
            </a:pPr>
            <a:r>
              <a:rPr lang="en-US" sz="2400" b="0" i="0" dirty="0" smtClean="0">
                <a:solidFill>
                  <a:srgbClr val="000000"/>
                </a:solidFill>
              </a:rPr>
              <a:t>Le Fonds mondial soutiendra les examens des PSN (similaires à d'autres parties prenantes), mais l'examen et l'élaboration des PSN incombent au pays et aux partenaires techniques.</a:t>
            </a:r>
            <a:r>
              <a:rPr lang="en-US" sz="2400" b="0" i="0" dirty="0" smtClean="0">
                <a:solidFill>
                  <a:srgbClr val="C41300"/>
                </a:solidFill>
              </a:rPr>
              <a:t> </a:t>
            </a:r>
          </a:p>
          <a:p>
            <a:pPr>
              <a:buClr>
                <a:srgbClr val="000000"/>
              </a:buClr>
              <a:buSzPct val="100000"/>
            </a:pPr>
            <a:endParaRPr lang="en-US" sz="2400" b="0" dirty="0">
              <a:solidFill>
                <a:srgbClr val="000000"/>
              </a:solidFill>
            </a:endParaRPr>
          </a:p>
          <a:p>
            <a:pPr marL="342900" indent="-342900">
              <a:buClr>
                <a:srgbClr val="000000"/>
              </a:buClr>
              <a:buSzPct val="100000"/>
              <a:buFont typeface="Arial" panose="020B0604020202020204" pitchFamily="34" charset="0"/>
              <a:buChar char="•"/>
            </a:pPr>
            <a:r>
              <a:rPr lang="en-US" sz="2400" b="0" i="0" dirty="0" smtClean="0">
                <a:solidFill>
                  <a:srgbClr val="000000"/>
                </a:solidFill>
              </a:rPr>
              <a:t>Le PSN et les résultats de l'examen seront utilisés par le CTEP et le CAS pour permettre de déterminer si le PSN est assez solide pour qualifier la note conceptuelle à un financement d'encouragement et au registre de la demande de qualité non financée.</a:t>
            </a:r>
          </a:p>
        </p:txBody>
      </p:sp>
      <p:sp>
        <p:nvSpPr>
          <p:cNvPr id="6" name="Title 5"/>
          <p:cNvSpPr>
            <a:spLocks noGrp="1"/>
          </p:cNvSpPr>
          <p:nvPr>
            <p:ph type="title"/>
          </p:nvPr>
        </p:nvSpPr>
        <p:spPr>
          <a:xfrm>
            <a:off x="692886" y="162000"/>
            <a:ext cx="8030190" cy="831600"/>
          </a:xfrm>
        </p:spPr>
        <p:txBody>
          <a:bodyPr anchor="ctr"/>
          <a:lstStyle/>
          <a:p>
            <a:r>
              <a:rPr lang="en-US" sz="2400" b="1" i="0" dirty="0" smtClean="0">
                <a:solidFill>
                  <a:srgbClr val="000000"/>
                </a:solidFill>
              </a:rPr>
              <a:t>Rôle du Fonds mondial dans l'élaboration du PSN</a:t>
            </a:r>
          </a:p>
        </p:txBody>
      </p:sp>
    </p:spTree>
    <p:extLst>
      <p:ext uri="{BB962C8B-B14F-4D97-AF65-F5344CB8AC3E}">
        <p14:creationId xmlns:p14="http://schemas.microsoft.com/office/powerpoint/2010/main" xmlns="" val="754978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Object 40" hidden="1"/>
          <p:cNvGraphicFramePr>
            <a:graphicFrameLocks noChangeAspect="1"/>
          </p:cNvGraphicFramePr>
          <p:nvPr/>
        </p:nvGraphicFramePr>
        <p:xfrm>
          <a:off x="1480" y="1608"/>
          <a:ext cx="1465" cy="1587"/>
        </p:xfrm>
        <a:graphic>
          <a:graphicData uri="http://schemas.openxmlformats.org/presentationml/2006/ole">
            <p:oleObj spid="_x0000_s4118" name="think-cell Slide" r:id="rId4" imgW="360" imgH="360" progId="">
              <p:embed/>
            </p:oleObj>
          </a:graphicData>
        </a:graphic>
      </p:graphicFrame>
      <p:sp>
        <p:nvSpPr>
          <p:cNvPr id="4" name="Title 1"/>
          <p:cNvSpPr>
            <a:spLocks noGrp="1"/>
          </p:cNvSpPr>
          <p:nvPr>
            <p:ph type="title"/>
          </p:nvPr>
        </p:nvSpPr>
        <p:spPr>
          <a:xfrm>
            <a:off x="716803" y="162000"/>
            <a:ext cx="8006274" cy="831600"/>
          </a:xfrm>
        </p:spPr>
        <p:txBody>
          <a:bodyPr anchor="ctr"/>
          <a:lstStyle/>
          <a:p>
            <a:r>
              <a:rPr lang="en-US" sz="2000" b="1" i="0" dirty="0" smtClean="0">
                <a:solidFill>
                  <a:srgbClr val="000000"/>
                </a:solidFill>
              </a:rPr>
              <a:t>Que faire s'il n'y a aucun PSN ou le PSN n'est pas de qualité* </a:t>
            </a:r>
          </a:p>
        </p:txBody>
      </p:sp>
      <p:sp>
        <p:nvSpPr>
          <p:cNvPr id="30" name="Rectangle 4"/>
          <p:cNvSpPr>
            <a:spLocks noChangeArrowheads="1"/>
          </p:cNvSpPr>
          <p:nvPr/>
        </p:nvSpPr>
        <p:spPr bwMode="gray">
          <a:xfrm>
            <a:off x="420580" y="1916832"/>
            <a:ext cx="8275389" cy="3822084"/>
          </a:xfrm>
          <a:prstGeom prst="rect">
            <a:avLst/>
          </a:prstGeom>
          <a:solidFill>
            <a:srgbClr val="D2E0E6"/>
          </a:solidFill>
          <a:ln w="9525" algn="ctr">
            <a:solidFill>
              <a:srgbClr val="D2E0E6"/>
            </a:solidFill>
            <a:miter lim="800000"/>
            <a:headEnd type="none" w="lg" len="lg"/>
            <a:tailEnd type="none" w="lg" len="lg"/>
          </a:ln>
          <a:effectLst/>
        </p:spPr>
        <p:txBody>
          <a:bodyPr lIns="36000" tIns="91440" rIns="36000" bIns="91440" anchor="ctr" anchorCtr="0"/>
          <a:lstStyle/>
          <a:p>
            <a:pPr marL="288925" lvl="1" indent="-174625" fontAlgn="base">
              <a:buClr>
                <a:srgbClr val="177B57"/>
              </a:buClr>
              <a:buSzPct val="100000"/>
              <a:buFont typeface="Arial"/>
              <a:buChar char="•"/>
            </a:pPr>
            <a:endParaRPr lang="en-US" sz="1600" dirty="0">
              <a:solidFill>
                <a:srgbClr val="000000"/>
              </a:solidFill>
            </a:endParaRPr>
          </a:p>
          <a:p>
            <a:pPr marL="288925" lvl="1" indent="-174625" fontAlgn="base">
              <a:buClr>
                <a:srgbClr val="177B57"/>
              </a:buClr>
              <a:buSzPct val="100000"/>
              <a:buFont typeface="Arial"/>
              <a:buChar char="•"/>
            </a:pPr>
            <a:r>
              <a:rPr lang="en-US" sz="1600" b="0" i="0" dirty="0" smtClean="0">
                <a:solidFill>
                  <a:srgbClr val="000000"/>
                </a:solidFill>
              </a:rPr>
              <a:t>Envisagez de </a:t>
            </a:r>
            <a:r>
              <a:rPr lang="en-US" sz="1600" b="1" i="0" dirty="0" smtClean="0">
                <a:solidFill>
                  <a:srgbClr val="000000"/>
                </a:solidFill>
              </a:rPr>
              <a:t>retarder la candidature jusqu'à ce que le PSN soit élaboré (ou bien améliorer le PSN parallèlement à l'élaboration de la note conceptuelle ) . </a:t>
            </a:r>
          </a:p>
          <a:p>
            <a:pPr marL="288925" lvl="1" indent="-174625" fontAlgn="base">
              <a:buClr>
                <a:srgbClr val="177B57"/>
              </a:buClr>
              <a:buSzPct val="100000"/>
              <a:buFont typeface="Arial"/>
              <a:buChar char="•"/>
            </a:pPr>
            <a:endParaRPr lang="en-US" sz="1600" dirty="0">
              <a:solidFill>
                <a:srgbClr val="000000"/>
              </a:solidFill>
            </a:endParaRPr>
          </a:p>
          <a:p>
            <a:pPr marL="288925" lvl="1" indent="-174625" fontAlgn="base">
              <a:buClr>
                <a:srgbClr val="177B57"/>
              </a:buClr>
              <a:buSzPct val="100000"/>
              <a:buFont typeface="Arial"/>
              <a:buChar char="•"/>
            </a:pPr>
            <a:r>
              <a:rPr lang="en-US" sz="1600" b="0" i="0" dirty="0" smtClean="0">
                <a:solidFill>
                  <a:srgbClr val="000000"/>
                </a:solidFill>
              </a:rPr>
              <a:t>Développer plus d'une note conceptuelle </a:t>
            </a:r>
            <a:r>
              <a:rPr lang="en-US" sz="1600" b="1" i="0" dirty="0" smtClean="0">
                <a:solidFill>
                  <a:srgbClr val="000000"/>
                </a:solidFill>
              </a:rPr>
              <a:t>« type projet » « note conceptuelle</a:t>
            </a:r>
            <a:r>
              <a:rPr lang="en-US" sz="1600" b="0" i="0" dirty="0" smtClean="0">
                <a:solidFill>
                  <a:srgbClr val="000000"/>
                </a:solidFill>
              </a:rPr>
              <a:t> </a:t>
            </a:r>
          </a:p>
          <a:p>
            <a:pPr marL="288925" lvl="1" indent="-174625" fontAlgn="base">
              <a:buClr>
                <a:srgbClr val="177B57"/>
              </a:buClr>
              <a:buSzPct val="100000"/>
              <a:buFont typeface="Arial"/>
              <a:buChar char="•"/>
            </a:pPr>
            <a:endParaRPr lang="en-US" sz="1600" dirty="0">
              <a:solidFill>
                <a:srgbClr val="000000"/>
              </a:solidFill>
            </a:endParaRPr>
          </a:p>
          <a:p>
            <a:pPr marL="288925" lvl="1" indent="-174625" fontAlgn="base">
              <a:buClr>
                <a:srgbClr val="177B57"/>
              </a:buClr>
              <a:buSzPct val="100000"/>
              <a:buFont typeface="Arial"/>
              <a:buChar char="•"/>
            </a:pPr>
            <a:r>
              <a:rPr lang="en-US" sz="1600" b="0" i="0" dirty="0" smtClean="0">
                <a:solidFill>
                  <a:srgbClr val="000000"/>
                </a:solidFill>
              </a:rPr>
              <a:t>Peut utiliser un </a:t>
            </a:r>
            <a:r>
              <a:rPr lang="en-US" sz="1600" b="1" i="0" dirty="0" smtClean="0">
                <a:solidFill>
                  <a:srgbClr val="000000"/>
                </a:solidFill>
              </a:rPr>
              <a:t>dossier d'investissement</a:t>
            </a:r>
            <a:r>
              <a:rPr lang="en-US" sz="1600" b="0" i="0" dirty="0" smtClean="0">
                <a:solidFill>
                  <a:srgbClr val="000000"/>
                </a:solidFill>
              </a:rPr>
              <a:t> (pour le VIH)</a:t>
            </a:r>
          </a:p>
          <a:p>
            <a:pPr marL="288925" lvl="1" indent="-174625" fontAlgn="base">
              <a:buClr>
                <a:srgbClr val="177B57"/>
              </a:buClr>
              <a:buSzPct val="100000"/>
              <a:buFont typeface="Arial"/>
              <a:buChar char="•"/>
            </a:pPr>
            <a:endParaRPr lang="en-US" sz="1600" dirty="0">
              <a:solidFill>
                <a:srgbClr val="000000"/>
              </a:solidFill>
            </a:endParaRPr>
          </a:p>
          <a:p>
            <a:pPr marL="288925" lvl="1" indent="-174625" fontAlgn="base">
              <a:buClr>
                <a:srgbClr val="177B57"/>
              </a:buClr>
              <a:buSzPct val="100000"/>
              <a:buFont typeface="Arial"/>
              <a:buChar char="•"/>
            </a:pPr>
            <a:r>
              <a:rPr lang="en-US" sz="1600" b="1" i="0" dirty="0" smtClean="0">
                <a:solidFill>
                  <a:srgbClr val="000000"/>
                </a:solidFill>
              </a:rPr>
              <a:t>Inclure un plan de gestion des faiblesses du PSN</a:t>
            </a:r>
            <a:r>
              <a:rPr lang="en-US" sz="1600" b="0" i="0" dirty="0" smtClean="0">
                <a:solidFill>
                  <a:srgbClr val="000000"/>
                </a:solidFill>
              </a:rPr>
              <a:t> avant la prochaine période d'allocation dans la note conceptuelle</a:t>
            </a:r>
          </a:p>
          <a:p>
            <a:pPr marL="569913" lvl="2" indent="-166688" fontAlgn="base">
              <a:buClr>
                <a:srgbClr val="177B57"/>
              </a:buClr>
              <a:buSzPct val="100000"/>
              <a:buFont typeface="Arial"/>
              <a:buChar char="–"/>
            </a:pPr>
            <a:r>
              <a:rPr lang="en-US" sz="1600" b="0" i="0" dirty="0" smtClean="0">
                <a:solidFill>
                  <a:srgbClr val="000000"/>
                </a:solidFill>
              </a:rPr>
              <a:t>Accédez au soutien du partenaire technique</a:t>
            </a:r>
          </a:p>
          <a:p>
            <a:pPr marL="569913" lvl="2" indent="-166688" fontAlgn="base">
              <a:buClr>
                <a:srgbClr val="177B57"/>
              </a:buClr>
              <a:buSzPct val="100000"/>
              <a:buFont typeface="Arial"/>
              <a:buChar char="–"/>
            </a:pPr>
            <a:r>
              <a:rPr lang="en-US" sz="1600" b="0" i="0" dirty="0" smtClean="0">
                <a:solidFill>
                  <a:srgbClr val="000000"/>
                </a:solidFill>
              </a:rPr>
              <a:t>Accédez à 150 000 dollars américains par composante maladie à travers la reprogrammation</a:t>
            </a:r>
          </a:p>
          <a:p>
            <a:pPr marL="288925" lvl="1" indent="-174625" fontAlgn="base">
              <a:buClr>
                <a:srgbClr val="177B57"/>
              </a:buClr>
              <a:buSzPct val="100000"/>
              <a:buFont typeface="Arial"/>
              <a:buChar char="•"/>
            </a:pPr>
            <a:endParaRPr lang="en-US" sz="1600" dirty="0">
              <a:solidFill>
                <a:srgbClr val="000000"/>
              </a:solidFill>
            </a:endParaRPr>
          </a:p>
        </p:txBody>
      </p:sp>
      <p:sp>
        <p:nvSpPr>
          <p:cNvPr id="13" name="Rectangle 3"/>
          <p:cNvSpPr>
            <a:spLocks noChangeArrowheads="1"/>
          </p:cNvSpPr>
          <p:nvPr/>
        </p:nvSpPr>
        <p:spPr bwMode="gray">
          <a:xfrm>
            <a:off x="420580" y="6021317"/>
            <a:ext cx="8302869" cy="328613"/>
          </a:xfrm>
          <a:prstGeom prst="rect">
            <a:avLst/>
          </a:prstGeom>
          <a:noFill/>
          <a:ln w="9525" algn="ctr">
            <a:noFill/>
            <a:miter lim="800000"/>
            <a:headEnd type="none" w="lg" len="lg"/>
            <a:tailEnd type="none" w="lg" len="lg"/>
          </a:ln>
        </p:spPr>
        <p:txBody>
          <a:bodyPr lIns="0" tIns="0" rIns="0" bIns="0" anchor="b"/>
          <a:lstStyle/>
          <a:p>
            <a:pPr>
              <a:lnSpc>
                <a:spcPct val="90000"/>
              </a:lnSpc>
            </a:pPr>
            <a:r>
              <a:rPr lang="en-US" sz="1000" b="0" i="0" dirty="0" smtClean="0">
                <a:solidFill>
                  <a:srgbClr val="000000"/>
                </a:solidFill>
              </a:rPr>
              <a:t>*Tel qu'examiné dans le cadre du critère mentionné dans une diapos antérieure</a:t>
            </a:r>
          </a:p>
        </p:txBody>
      </p:sp>
      <p:pic>
        <p:nvPicPr>
          <p:cNvPr id="7" name="Picture 6" descr="C:\Users\Mittal Mohit\Desktop\Country dialogue training-external version\tip.jpg"/>
          <p:cNvPicPr>
            <a:picLocks noChangeAspect="1" noChangeArrowheads="1"/>
          </p:cNvPicPr>
          <p:nvPr/>
        </p:nvPicPr>
        <p:blipFill>
          <a:blip r:embed="rId5" cstate="print"/>
          <a:srcRect/>
          <a:stretch>
            <a:fillRect/>
          </a:stretch>
        </p:blipFill>
        <p:spPr bwMode="auto">
          <a:xfrm rot="20179007">
            <a:off x="616857" y="1024060"/>
            <a:ext cx="728452" cy="789157"/>
          </a:xfrm>
          <a:prstGeom prst="rect">
            <a:avLst/>
          </a:prstGeom>
          <a:noFill/>
        </p:spPr>
      </p:pic>
    </p:spTree>
    <p:extLst>
      <p:ext uri="{BB962C8B-B14F-4D97-AF65-F5344CB8AC3E}">
        <p14:creationId xmlns:p14="http://schemas.microsoft.com/office/powerpoint/2010/main" xmlns="" val="3628267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nvGraphicFramePr>
        <p:xfrm>
          <a:off x="1479" y="1608"/>
          <a:ext cx="1465" cy="1587"/>
        </p:xfrm>
        <a:graphic>
          <a:graphicData uri="http://schemas.openxmlformats.org/presentationml/2006/ole">
            <p:oleObj spid="_x0000_s5140" name="think-cell Slide" r:id="rId4" imgW="360" imgH="360" progId="">
              <p:embed/>
            </p:oleObj>
          </a:graphicData>
        </a:graphic>
      </p:graphicFrame>
      <p:pic>
        <p:nvPicPr>
          <p:cNvPr id="5074945" name="Picture 1" descr="C:\Users\Mittal Mohit\Desktop\Country dialogue training-external version\Yes.jpg"/>
          <p:cNvPicPr>
            <a:picLocks noChangeAspect="1" noChangeArrowheads="1"/>
          </p:cNvPicPr>
          <p:nvPr/>
        </p:nvPicPr>
        <p:blipFill>
          <a:blip r:embed="rId5" cstate="print"/>
          <a:srcRect/>
          <a:stretch>
            <a:fillRect/>
          </a:stretch>
        </p:blipFill>
        <p:spPr bwMode="auto">
          <a:xfrm>
            <a:off x="7329670" y="4509120"/>
            <a:ext cx="1695748" cy="1837060"/>
          </a:xfrm>
          <a:prstGeom prst="rect">
            <a:avLst/>
          </a:prstGeom>
          <a:noFill/>
        </p:spPr>
      </p:pic>
      <p:sp>
        <p:nvSpPr>
          <p:cNvPr id="4" name="Title 1"/>
          <p:cNvSpPr>
            <a:spLocks noGrp="1"/>
          </p:cNvSpPr>
          <p:nvPr>
            <p:ph type="title"/>
          </p:nvPr>
        </p:nvSpPr>
        <p:spPr>
          <a:xfrm>
            <a:off x="716803" y="162000"/>
            <a:ext cx="8006274" cy="831600"/>
          </a:xfrm>
        </p:spPr>
        <p:txBody>
          <a:bodyPr/>
          <a:lstStyle/>
          <a:p>
            <a:pPr>
              <a:defRPr/>
            </a:pPr>
            <a:r>
              <a:rPr lang="en-US" sz="2400" b="1" i="0" dirty="0" smtClean="0">
                <a:solidFill>
                  <a:srgbClr val="000000"/>
                </a:solidFill>
              </a:rPr>
              <a:t>Quel est le rôle de l'ICN dans l'élaboration du PSN ?</a:t>
            </a:r>
          </a:p>
        </p:txBody>
      </p:sp>
      <p:sp>
        <p:nvSpPr>
          <p:cNvPr id="7" name="Rectangle 4"/>
          <p:cNvSpPr>
            <a:spLocks noChangeArrowheads="1"/>
          </p:cNvSpPr>
          <p:nvPr/>
        </p:nvSpPr>
        <p:spPr bwMode="gray">
          <a:xfrm>
            <a:off x="716802" y="1268760"/>
            <a:ext cx="8042740" cy="4824536"/>
          </a:xfrm>
          <a:prstGeom prst="rect">
            <a:avLst/>
          </a:prstGeom>
          <a:noFill/>
          <a:ln w="9525" algn="ctr">
            <a:noFill/>
            <a:miter lim="800000"/>
            <a:headEnd type="none" w="lg" len="lg"/>
            <a:tailEnd type="none" w="lg" len="lg"/>
          </a:ln>
          <a:effectLst/>
        </p:spPr>
        <p:txBody>
          <a:bodyPr tIns="91440" bIns="91440" anchor="t" anchorCtr="0"/>
          <a:lstStyle/>
          <a:p>
            <a:r>
              <a:rPr lang="en-US" sz="1800" b="1" i="0" u="sng" dirty="0" smtClean="0">
                <a:solidFill>
                  <a:srgbClr val="000000"/>
                </a:solidFill>
              </a:rPr>
              <a:t>Participe à l'élaboration du Plan stratégique national / dossier d'investissement</a:t>
            </a:r>
            <a:r>
              <a:rPr lang="en-US" sz="1800" b="0" i="0" dirty="0" smtClean="0">
                <a:solidFill>
                  <a:srgbClr val="000000"/>
                </a:solidFill>
              </a:rPr>
              <a:t> ou à la révision au besoin, y compris les examens du Plan stratégique national qui sont commandées. </a:t>
            </a:r>
          </a:p>
          <a:p>
            <a:endParaRPr lang="en-GB" dirty="0">
              <a:solidFill>
                <a:srgbClr val="000000"/>
              </a:solidFill>
            </a:endParaRPr>
          </a:p>
          <a:p>
            <a:endParaRPr lang="en-GB" dirty="0">
              <a:solidFill>
                <a:srgbClr val="000000"/>
              </a:solidFill>
            </a:endParaRPr>
          </a:p>
          <a:p>
            <a:r>
              <a:rPr lang="en-US" sz="1800" b="0" i="0" dirty="0" smtClean="0">
                <a:solidFill>
                  <a:srgbClr val="000000"/>
                </a:solidFill>
              </a:rPr>
              <a:t>Aide le gouvernement à</a:t>
            </a:r>
            <a:r>
              <a:rPr lang="en-US" sz="1800" b="1" i="0" dirty="0" smtClean="0">
                <a:solidFill>
                  <a:srgbClr val="000000"/>
                </a:solidFill>
              </a:rPr>
              <a:t> </a:t>
            </a:r>
          </a:p>
          <a:p>
            <a:pPr marL="288925" lvl="1" indent="-174625" fontAlgn="base">
              <a:buClr>
                <a:srgbClr val="177B57"/>
              </a:buClr>
              <a:buSzPct val="100000"/>
              <a:buFont typeface="Arial"/>
              <a:buChar char="•"/>
            </a:pPr>
            <a:r>
              <a:rPr lang="en-US" sz="1800" b="1" i="0" u="sng" dirty="0" smtClean="0">
                <a:solidFill>
                  <a:srgbClr val="000000"/>
                </a:solidFill>
              </a:rPr>
              <a:t>Identifier les parties prenantes clés</a:t>
            </a:r>
            <a:r>
              <a:rPr lang="en-US" sz="1800" b="0" i="0" dirty="0" smtClean="0">
                <a:solidFill>
                  <a:srgbClr val="000000"/>
                </a:solidFill>
              </a:rPr>
              <a:t> qui doivent être engagées dans l'élaboration ou la révision du plan stratégique national – populations clés, représentants de la société civile, spécialistes des droits de l'homme et questions de genre, etc.</a:t>
            </a:r>
          </a:p>
          <a:p>
            <a:pPr marL="288925" lvl="1" indent="-174625" fontAlgn="base">
              <a:buClr>
                <a:srgbClr val="177B57"/>
              </a:buClr>
              <a:buSzPct val="100000"/>
              <a:buFont typeface="Arial"/>
              <a:buChar char="•"/>
            </a:pPr>
            <a:endParaRPr lang="en-GB" dirty="0">
              <a:solidFill>
                <a:srgbClr val="000000"/>
              </a:solidFill>
            </a:endParaRPr>
          </a:p>
          <a:p>
            <a:pPr marL="288925" lvl="1" indent="-174625" fontAlgn="base">
              <a:buClr>
                <a:srgbClr val="177B57"/>
              </a:buClr>
              <a:buSzPct val="100000"/>
              <a:buFont typeface="Arial"/>
              <a:buChar char="•"/>
            </a:pPr>
            <a:r>
              <a:rPr lang="en-US" sz="1800" b="1" i="0" u="sng" dirty="0" smtClean="0">
                <a:solidFill>
                  <a:srgbClr val="000000"/>
                </a:solidFill>
              </a:rPr>
              <a:t>S'engager auprès des parties prenantes</a:t>
            </a:r>
            <a:r>
              <a:rPr lang="en-US" sz="1800" b="0" i="0" dirty="0" smtClean="0">
                <a:solidFill>
                  <a:srgbClr val="000000"/>
                </a:solidFill>
              </a:rPr>
              <a:t> (notamment les prestataires de services expérimentés et d'autres maîtres d'œuvre) pour mettre à jour l'information sur les programmes et les résultats actuels</a:t>
            </a:r>
          </a:p>
          <a:p>
            <a:endParaRPr lang="en-GB" dirty="0">
              <a:solidFill>
                <a:srgbClr val="000000"/>
              </a:solidFill>
            </a:endParaRPr>
          </a:p>
          <a:p>
            <a:endParaRPr lang="en-GB" dirty="0">
              <a:solidFill>
                <a:srgbClr val="000000"/>
              </a:solidFill>
            </a:endParaRPr>
          </a:p>
          <a:p>
            <a:r>
              <a:rPr lang="en-US" sz="1800" b="1" i="0" u="sng" dirty="0" smtClean="0">
                <a:solidFill>
                  <a:srgbClr val="000000"/>
                </a:solidFill>
              </a:rPr>
              <a:t>Fournir les informations pertinentes</a:t>
            </a:r>
            <a:r>
              <a:rPr lang="en-US" sz="1800" b="0" i="0" dirty="0" smtClean="0">
                <a:solidFill>
                  <a:srgbClr val="000000"/>
                </a:solidFill>
              </a:rPr>
              <a:t> tel que requis par le gouvernement, </a:t>
            </a:r>
          </a:p>
          <a:p>
            <a:r>
              <a:rPr lang="en-US" sz="1800" b="0" i="0" dirty="0" smtClean="0">
                <a:solidFill>
                  <a:srgbClr val="000000"/>
                </a:solidFill>
              </a:rPr>
              <a:t>notamment les résultats des programmes du Fonds mondial.</a:t>
            </a:r>
          </a:p>
        </p:txBody>
      </p:sp>
      <p:grpSp>
        <p:nvGrpSpPr>
          <p:cNvPr id="2" name="Group 24"/>
          <p:cNvGrpSpPr/>
          <p:nvPr/>
        </p:nvGrpSpPr>
        <p:grpSpPr>
          <a:xfrm>
            <a:off x="450927" y="1340768"/>
            <a:ext cx="265876" cy="289560"/>
            <a:chOff x="1640632" y="5013176"/>
            <a:chExt cx="288032" cy="289560"/>
          </a:xfrm>
        </p:grpSpPr>
        <p:sp>
          <p:nvSpPr>
            <p:cNvPr id="22" name="Rectangle 21"/>
            <p:cNvSpPr/>
            <p:nvPr/>
          </p:nvSpPr>
          <p:spPr>
            <a:xfrm>
              <a:off x="1640632" y="5085184"/>
              <a:ext cx="194320" cy="194320"/>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23" name="Freeform 22"/>
            <p:cNvSpPr>
              <a:spLocks noChangeAspect="1"/>
            </p:cNvSpPr>
            <p:nvPr/>
          </p:nvSpPr>
          <p:spPr bwMode="gray">
            <a:xfrm>
              <a:off x="1651532" y="5013176"/>
              <a:ext cx="277132" cy="289560"/>
            </a:xfrm>
            <a:custGeom>
              <a:avLst/>
              <a:gdLst>
                <a:gd name="T0" fmla="*/ 2147483647 w 352"/>
                <a:gd name="T1" fmla="*/ 2147483647 h 380"/>
                <a:gd name="T2" fmla="*/ 2147483647 w 352"/>
                <a:gd name="T3" fmla="*/ 2147483647 h 380"/>
                <a:gd name="T4" fmla="*/ 2147483647 w 352"/>
                <a:gd name="T5" fmla="*/ 2147483647 h 380"/>
                <a:gd name="T6" fmla="*/ 2147483647 w 352"/>
                <a:gd name="T7" fmla="*/ 2147483647 h 380"/>
                <a:gd name="T8" fmla="*/ 2147483647 w 352"/>
                <a:gd name="T9" fmla="*/ 2147483647 h 380"/>
                <a:gd name="T10" fmla="*/ 2147483647 w 352"/>
                <a:gd name="T11" fmla="*/ 2147483647 h 380"/>
                <a:gd name="T12" fmla="*/ 2147483647 w 352"/>
                <a:gd name="T13" fmla="*/ 2147483647 h 380"/>
                <a:gd name="T14" fmla="*/ 2147483647 w 352"/>
                <a:gd name="T15" fmla="*/ 2147483647 h 380"/>
                <a:gd name="T16" fmla="*/ 0 60000 65536"/>
                <a:gd name="T17" fmla="*/ 0 60000 65536"/>
                <a:gd name="T18" fmla="*/ 0 60000 65536"/>
                <a:gd name="T19" fmla="*/ 0 60000 65536"/>
                <a:gd name="T20" fmla="*/ 0 60000 65536"/>
                <a:gd name="T21" fmla="*/ 0 60000 65536"/>
                <a:gd name="T22" fmla="*/ 0 60000 65536"/>
                <a:gd name="T23" fmla="*/ 0 60000 65536"/>
                <a:gd name="T24" fmla="*/ 0 w 352"/>
                <a:gd name="T25" fmla="*/ 0 h 380"/>
                <a:gd name="T26" fmla="*/ 352 w 352"/>
                <a:gd name="T27" fmla="*/ 380 h 3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2" h="380">
                  <a:moveTo>
                    <a:pt x="2" y="264"/>
                  </a:moveTo>
                  <a:cubicBezTo>
                    <a:pt x="42" y="304"/>
                    <a:pt x="56" y="361"/>
                    <a:pt x="78" y="380"/>
                  </a:cubicBezTo>
                  <a:cubicBezTo>
                    <a:pt x="105" y="379"/>
                    <a:pt x="132" y="378"/>
                    <a:pt x="132" y="378"/>
                  </a:cubicBezTo>
                  <a:cubicBezTo>
                    <a:pt x="190" y="174"/>
                    <a:pt x="352" y="26"/>
                    <a:pt x="352" y="26"/>
                  </a:cubicBezTo>
                  <a:cubicBezTo>
                    <a:pt x="318" y="0"/>
                    <a:pt x="296" y="14"/>
                    <a:pt x="296" y="14"/>
                  </a:cubicBezTo>
                  <a:cubicBezTo>
                    <a:pt x="296" y="14"/>
                    <a:pt x="186" y="130"/>
                    <a:pt x="102" y="304"/>
                  </a:cubicBezTo>
                  <a:cubicBezTo>
                    <a:pt x="86" y="258"/>
                    <a:pt x="28" y="242"/>
                    <a:pt x="28" y="242"/>
                  </a:cubicBezTo>
                  <a:cubicBezTo>
                    <a:pt x="28" y="242"/>
                    <a:pt x="0" y="246"/>
                    <a:pt x="2" y="264"/>
                  </a:cubicBezTo>
                  <a:close/>
                </a:path>
              </a:pathLst>
            </a:custGeom>
            <a:solidFill>
              <a:srgbClr val="06C245"/>
            </a:solidFill>
            <a:ln w="19050" cap="flat" cmpd="sng">
              <a:no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grpSp>
      <p:grpSp>
        <p:nvGrpSpPr>
          <p:cNvPr id="3" name="Group 25"/>
          <p:cNvGrpSpPr/>
          <p:nvPr/>
        </p:nvGrpSpPr>
        <p:grpSpPr>
          <a:xfrm>
            <a:off x="450927" y="2708920"/>
            <a:ext cx="265876" cy="289560"/>
            <a:chOff x="1640632" y="5013176"/>
            <a:chExt cx="288032" cy="289560"/>
          </a:xfrm>
        </p:grpSpPr>
        <p:sp>
          <p:nvSpPr>
            <p:cNvPr id="27" name="Rectangle 26"/>
            <p:cNvSpPr/>
            <p:nvPr/>
          </p:nvSpPr>
          <p:spPr>
            <a:xfrm>
              <a:off x="1640632" y="5085184"/>
              <a:ext cx="194320" cy="194320"/>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28" name="Freeform 27"/>
            <p:cNvSpPr>
              <a:spLocks noChangeAspect="1"/>
            </p:cNvSpPr>
            <p:nvPr/>
          </p:nvSpPr>
          <p:spPr bwMode="gray">
            <a:xfrm>
              <a:off x="1651532" y="5013176"/>
              <a:ext cx="277132" cy="289560"/>
            </a:xfrm>
            <a:custGeom>
              <a:avLst/>
              <a:gdLst>
                <a:gd name="T0" fmla="*/ 2147483647 w 352"/>
                <a:gd name="T1" fmla="*/ 2147483647 h 380"/>
                <a:gd name="T2" fmla="*/ 2147483647 w 352"/>
                <a:gd name="T3" fmla="*/ 2147483647 h 380"/>
                <a:gd name="T4" fmla="*/ 2147483647 w 352"/>
                <a:gd name="T5" fmla="*/ 2147483647 h 380"/>
                <a:gd name="T6" fmla="*/ 2147483647 w 352"/>
                <a:gd name="T7" fmla="*/ 2147483647 h 380"/>
                <a:gd name="T8" fmla="*/ 2147483647 w 352"/>
                <a:gd name="T9" fmla="*/ 2147483647 h 380"/>
                <a:gd name="T10" fmla="*/ 2147483647 w 352"/>
                <a:gd name="T11" fmla="*/ 2147483647 h 380"/>
                <a:gd name="T12" fmla="*/ 2147483647 w 352"/>
                <a:gd name="T13" fmla="*/ 2147483647 h 380"/>
                <a:gd name="T14" fmla="*/ 2147483647 w 352"/>
                <a:gd name="T15" fmla="*/ 2147483647 h 380"/>
                <a:gd name="T16" fmla="*/ 0 60000 65536"/>
                <a:gd name="T17" fmla="*/ 0 60000 65536"/>
                <a:gd name="T18" fmla="*/ 0 60000 65536"/>
                <a:gd name="T19" fmla="*/ 0 60000 65536"/>
                <a:gd name="T20" fmla="*/ 0 60000 65536"/>
                <a:gd name="T21" fmla="*/ 0 60000 65536"/>
                <a:gd name="T22" fmla="*/ 0 60000 65536"/>
                <a:gd name="T23" fmla="*/ 0 60000 65536"/>
                <a:gd name="T24" fmla="*/ 0 w 352"/>
                <a:gd name="T25" fmla="*/ 0 h 380"/>
                <a:gd name="T26" fmla="*/ 352 w 352"/>
                <a:gd name="T27" fmla="*/ 380 h 3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2" h="380">
                  <a:moveTo>
                    <a:pt x="2" y="264"/>
                  </a:moveTo>
                  <a:cubicBezTo>
                    <a:pt x="42" y="304"/>
                    <a:pt x="56" y="361"/>
                    <a:pt x="78" y="380"/>
                  </a:cubicBezTo>
                  <a:cubicBezTo>
                    <a:pt x="105" y="379"/>
                    <a:pt x="132" y="378"/>
                    <a:pt x="132" y="378"/>
                  </a:cubicBezTo>
                  <a:cubicBezTo>
                    <a:pt x="190" y="174"/>
                    <a:pt x="352" y="26"/>
                    <a:pt x="352" y="26"/>
                  </a:cubicBezTo>
                  <a:cubicBezTo>
                    <a:pt x="318" y="0"/>
                    <a:pt x="296" y="14"/>
                    <a:pt x="296" y="14"/>
                  </a:cubicBezTo>
                  <a:cubicBezTo>
                    <a:pt x="296" y="14"/>
                    <a:pt x="186" y="130"/>
                    <a:pt x="102" y="304"/>
                  </a:cubicBezTo>
                  <a:cubicBezTo>
                    <a:pt x="86" y="258"/>
                    <a:pt x="28" y="242"/>
                    <a:pt x="28" y="242"/>
                  </a:cubicBezTo>
                  <a:cubicBezTo>
                    <a:pt x="28" y="242"/>
                    <a:pt x="0" y="246"/>
                    <a:pt x="2" y="264"/>
                  </a:cubicBezTo>
                  <a:close/>
                </a:path>
              </a:pathLst>
            </a:custGeom>
            <a:solidFill>
              <a:srgbClr val="06C245"/>
            </a:solidFill>
            <a:ln w="19050" cap="flat" cmpd="sng">
              <a:no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grpSp>
      <p:grpSp>
        <p:nvGrpSpPr>
          <p:cNvPr id="6" name="Group 31"/>
          <p:cNvGrpSpPr/>
          <p:nvPr/>
        </p:nvGrpSpPr>
        <p:grpSpPr>
          <a:xfrm>
            <a:off x="450927" y="5157192"/>
            <a:ext cx="265876" cy="289560"/>
            <a:chOff x="1640632" y="5013176"/>
            <a:chExt cx="288032" cy="289560"/>
          </a:xfrm>
        </p:grpSpPr>
        <p:sp>
          <p:nvSpPr>
            <p:cNvPr id="33" name="Rectangle 32"/>
            <p:cNvSpPr/>
            <p:nvPr/>
          </p:nvSpPr>
          <p:spPr>
            <a:xfrm>
              <a:off x="1640632" y="5085184"/>
              <a:ext cx="194320" cy="194320"/>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0000"/>
                </a:solidFill>
              </a:endParaRPr>
            </a:p>
          </p:txBody>
        </p:sp>
        <p:sp>
          <p:nvSpPr>
            <p:cNvPr id="34" name="Freeform 33"/>
            <p:cNvSpPr>
              <a:spLocks noChangeAspect="1"/>
            </p:cNvSpPr>
            <p:nvPr/>
          </p:nvSpPr>
          <p:spPr bwMode="gray">
            <a:xfrm>
              <a:off x="1651532" y="5013176"/>
              <a:ext cx="277132" cy="289560"/>
            </a:xfrm>
            <a:custGeom>
              <a:avLst/>
              <a:gdLst>
                <a:gd name="T0" fmla="*/ 2147483647 w 352"/>
                <a:gd name="T1" fmla="*/ 2147483647 h 380"/>
                <a:gd name="T2" fmla="*/ 2147483647 w 352"/>
                <a:gd name="T3" fmla="*/ 2147483647 h 380"/>
                <a:gd name="T4" fmla="*/ 2147483647 w 352"/>
                <a:gd name="T5" fmla="*/ 2147483647 h 380"/>
                <a:gd name="T6" fmla="*/ 2147483647 w 352"/>
                <a:gd name="T7" fmla="*/ 2147483647 h 380"/>
                <a:gd name="T8" fmla="*/ 2147483647 w 352"/>
                <a:gd name="T9" fmla="*/ 2147483647 h 380"/>
                <a:gd name="T10" fmla="*/ 2147483647 w 352"/>
                <a:gd name="T11" fmla="*/ 2147483647 h 380"/>
                <a:gd name="T12" fmla="*/ 2147483647 w 352"/>
                <a:gd name="T13" fmla="*/ 2147483647 h 380"/>
                <a:gd name="T14" fmla="*/ 2147483647 w 352"/>
                <a:gd name="T15" fmla="*/ 2147483647 h 380"/>
                <a:gd name="T16" fmla="*/ 0 60000 65536"/>
                <a:gd name="T17" fmla="*/ 0 60000 65536"/>
                <a:gd name="T18" fmla="*/ 0 60000 65536"/>
                <a:gd name="T19" fmla="*/ 0 60000 65536"/>
                <a:gd name="T20" fmla="*/ 0 60000 65536"/>
                <a:gd name="T21" fmla="*/ 0 60000 65536"/>
                <a:gd name="T22" fmla="*/ 0 60000 65536"/>
                <a:gd name="T23" fmla="*/ 0 60000 65536"/>
                <a:gd name="T24" fmla="*/ 0 w 352"/>
                <a:gd name="T25" fmla="*/ 0 h 380"/>
                <a:gd name="T26" fmla="*/ 352 w 352"/>
                <a:gd name="T27" fmla="*/ 380 h 3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2" h="380">
                  <a:moveTo>
                    <a:pt x="2" y="264"/>
                  </a:moveTo>
                  <a:cubicBezTo>
                    <a:pt x="42" y="304"/>
                    <a:pt x="56" y="361"/>
                    <a:pt x="78" y="380"/>
                  </a:cubicBezTo>
                  <a:cubicBezTo>
                    <a:pt x="105" y="379"/>
                    <a:pt x="132" y="378"/>
                    <a:pt x="132" y="378"/>
                  </a:cubicBezTo>
                  <a:cubicBezTo>
                    <a:pt x="190" y="174"/>
                    <a:pt x="352" y="26"/>
                    <a:pt x="352" y="26"/>
                  </a:cubicBezTo>
                  <a:cubicBezTo>
                    <a:pt x="318" y="0"/>
                    <a:pt x="296" y="14"/>
                    <a:pt x="296" y="14"/>
                  </a:cubicBezTo>
                  <a:cubicBezTo>
                    <a:pt x="296" y="14"/>
                    <a:pt x="186" y="130"/>
                    <a:pt x="102" y="304"/>
                  </a:cubicBezTo>
                  <a:cubicBezTo>
                    <a:pt x="86" y="258"/>
                    <a:pt x="28" y="242"/>
                    <a:pt x="28" y="242"/>
                  </a:cubicBezTo>
                  <a:cubicBezTo>
                    <a:pt x="28" y="242"/>
                    <a:pt x="0" y="246"/>
                    <a:pt x="2" y="264"/>
                  </a:cubicBezTo>
                  <a:close/>
                </a:path>
              </a:pathLst>
            </a:custGeom>
            <a:solidFill>
              <a:srgbClr val="06C245"/>
            </a:solidFill>
            <a:ln w="19050" cap="flat" cmpd="sng">
              <a:noFill/>
              <a:prstDash val="solid"/>
              <a:round/>
              <a:headEnd type="none" w="med" len="med"/>
              <a:tailEnd type="none" w="med" len="med"/>
            </a:ln>
          </p:spPr>
          <p:txBody>
            <a:bodyPr tIns="91440" bIns="91440" anchor="ctr"/>
            <a:lstStyle/>
            <a:p>
              <a:pPr fontAlgn="base">
                <a:spcBef>
                  <a:spcPct val="0"/>
                </a:spcBef>
                <a:spcAft>
                  <a:spcPct val="0"/>
                </a:spcAft>
              </a:pPr>
              <a:endParaRPr lang="en-US" sz="1600" b="1" dirty="0">
                <a:solidFill>
                  <a:srgbClr val="000000"/>
                </a:solidFill>
              </a:endParaRPr>
            </a:p>
          </p:txBody>
        </p:sp>
      </p:grpSp>
    </p:spTree>
    <p:extLst>
      <p:ext uri="{BB962C8B-B14F-4D97-AF65-F5344CB8AC3E}">
        <p14:creationId xmlns:p14="http://schemas.microsoft.com/office/powerpoint/2010/main" xmlns="" val="2520941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0" i="0" dirty="0" smtClean="0">
                <a:solidFill>
                  <a:srgbClr val="000000"/>
                </a:solidFill>
                <a:latin typeface="Arial" pitchFamily="18" charset="0"/>
              </a:rPr>
              <a:t>Aperçu</a:t>
            </a:r>
          </a:p>
        </p:txBody>
      </p:sp>
      <p:sp>
        <p:nvSpPr>
          <p:cNvPr id="3" name="Content Placeholder 2"/>
          <p:cNvSpPr>
            <a:spLocks noGrp="1"/>
          </p:cNvSpPr>
          <p:nvPr>
            <p:ph idx="1"/>
          </p:nvPr>
        </p:nvSpPr>
        <p:spPr/>
        <p:txBody>
          <a:bodyPr/>
          <a:lstStyle/>
          <a:p>
            <a:r>
              <a:rPr lang="en-US" sz="3200" b="0" i="0" dirty="0" smtClean="0">
                <a:solidFill>
                  <a:srgbClr val="BFBFBF"/>
                </a:solidFill>
                <a:latin typeface="Arial" pitchFamily="18" charset="0"/>
              </a:rPr>
              <a:t>Plans stratégiques nationaux et dossiers d'investissement</a:t>
            </a:r>
          </a:p>
          <a:p>
            <a:pPr marL="0" indent="0">
              <a:buNone/>
            </a:pPr>
            <a:endParaRPr lang="en-US" dirty="0" smtClean="0">
              <a:solidFill>
                <a:schemeClr val="bg1">
                  <a:lumMod val="75000"/>
                </a:schemeClr>
              </a:solidFill>
              <a:latin typeface="Arial" panose="020B0604020202020204" pitchFamily="34" charset="0"/>
              <a:cs typeface="Arial" panose="020B0604020202020204" pitchFamily="34" charset="0"/>
            </a:endParaRPr>
          </a:p>
          <a:p>
            <a:r>
              <a:rPr lang="en-US" sz="3200" b="1" i="0" dirty="0" smtClean="0">
                <a:solidFill>
                  <a:srgbClr val="000000"/>
                </a:solidFill>
                <a:latin typeface="Arial" pitchFamily="18" charset="0"/>
              </a:rPr>
              <a:t>Établissement des priorités dans les notes conceptuelles</a:t>
            </a:r>
          </a:p>
          <a:p>
            <a:pPr marL="0" indent="0">
              <a:buNone/>
            </a:pPr>
            <a:endParaRPr lang="en-US" b="1" dirty="0" smtClean="0">
              <a:latin typeface="Arial" panose="020B0604020202020204" pitchFamily="34" charset="0"/>
              <a:cs typeface="Arial" panose="020B0604020202020204" pitchFamily="34" charset="0"/>
            </a:endParaRPr>
          </a:p>
          <a:p>
            <a:r>
              <a:rPr lang="en-US" sz="3200" b="0" i="0" dirty="0" smtClean="0">
                <a:solidFill>
                  <a:srgbClr val="A6A6A6"/>
                </a:solidFill>
                <a:latin typeface="Arial" pitchFamily="18" charset="0"/>
              </a:rPr>
              <a:t>Intégration- rôle du RSS et de la SGMNI </a:t>
            </a:r>
          </a:p>
        </p:txBody>
      </p:sp>
    </p:spTree>
    <p:extLst>
      <p:ext uri="{BB962C8B-B14F-4D97-AF65-F5344CB8AC3E}">
        <p14:creationId xmlns:p14="http://schemas.microsoft.com/office/powerpoint/2010/main" xmlns="" val="2316800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6" y="116632"/>
            <a:ext cx="8289925" cy="864096"/>
          </a:xfrm>
        </p:spPr>
        <p:txBody>
          <a:bodyPr>
            <a:normAutofit fontScale="90000"/>
          </a:bodyPr>
          <a:lstStyle/>
          <a:p>
            <a:r>
              <a:rPr lang="en-US" sz="3200" b="1" i="0" dirty="0" smtClean="0">
                <a:solidFill>
                  <a:srgbClr val="1E1E1E"/>
                </a:solidFill>
              </a:rPr>
              <a:t>Demandes de financement : Que privilégier ?  </a:t>
            </a:r>
          </a:p>
        </p:txBody>
      </p:sp>
      <p:sp>
        <p:nvSpPr>
          <p:cNvPr id="3" name="Content Placeholder 2"/>
          <p:cNvSpPr>
            <a:spLocks noGrp="1"/>
          </p:cNvSpPr>
          <p:nvPr>
            <p:ph idx="1"/>
          </p:nvPr>
        </p:nvSpPr>
        <p:spPr>
          <a:xfrm>
            <a:off x="411166" y="1143000"/>
            <a:ext cx="8291512" cy="5094312"/>
          </a:xfrm>
        </p:spPr>
        <p:txBody>
          <a:bodyPr/>
          <a:lstStyle/>
          <a:p>
            <a:r>
              <a:rPr lang="en-US" sz="2400" b="0" i="0" dirty="0" smtClean="0">
                <a:solidFill>
                  <a:srgbClr val="1E1E1E"/>
                </a:solidFill>
              </a:rPr>
              <a:t>Doivent être fondées sur des plans stratégiques nationaux ou des dossiers d’investissement solides.</a:t>
            </a:r>
          </a:p>
          <a:p>
            <a:pPr marL="0" indent="0">
              <a:buNone/>
            </a:pPr>
            <a:endParaRPr lang="en-US" sz="2400" dirty="0" smtClean="0"/>
          </a:p>
          <a:p>
            <a:r>
              <a:rPr lang="en-US" sz="2400" b="0" i="0" dirty="0" smtClean="0">
                <a:solidFill>
                  <a:srgbClr val="1E1E1E"/>
                </a:solidFill>
              </a:rPr>
              <a:t>La </a:t>
            </a:r>
            <a:r>
              <a:rPr lang="en-US" sz="2400" b="0" i="1" dirty="0" smtClean="0">
                <a:solidFill>
                  <a:srgbClr val="FF0000"/>
                </a:solidFill>
              </a:rPr>
              <a:t>demande de financement de la somme allouée</a:t>
            </a:r>
            <a:r>
              <a:rPr lang="en-US" sz="2400" b="0" i="0" dirty="0" smtClean="0">
                <a:solidFill>
                  <a:srgbClr val="1E1E1E"/>
                </a:solidFill>
              </a:rPr>
              <a:t>doit être fondée sur les besoins de financement de base.</a:t>
            </a:r>
          </a:p>
          <a:p>
            <a:pPr marL="0" indent="0">
              <a:buNone/>
            </a:pPr>
            <a:endParaRPr lang="en-US" sz="2400" dirty="0" smtClean="0"/>
          </a:p>
          <a:p>
            <a:r>
              <a:rPr lang="en-US" sz="2400" b="0" i="0" dirty="0" smtClean="0">
                <a:solidFill>
                  <a:srgbClr val="1E1E1E"/>
                </a:solidFill>
              </a:rPr>
              <a:t>Elle doit inclure une bonne dose d'interventions sur le plan technique.</a:t>
            </a:r>
          </a:p>
          <a:p>
            <a:pPr marL="0" indent="0">
              <a:buNone/>
            </a:pPr>
            <a:endParaRPr lang="en-US" sz="2400" dirty="0" smtClean="0"/>
          </a:p>
          <a:p>
            <a:r>
              <a:rPr lang="en-US" sz="2400" b="0" i="0" dirty="0" smtClean="0">
                <a:solidFill>
                  <a:srgbClr val="1E1E1E"/>
                </a:solidFill>
              </a:rPr>
              <a:t>Elle doit refléter les facilitateurs essentiels pour optimiser des efforts du programme de base.</a:t>
            </a:r>
          </a:p>
        </p:txBody>
      </p:sp>
    </p:spTree>
    <p:extLst>
      <p:ext uri="{BB962C8B-B14F-4D97-AF65-F5344CB8AC3E}">
        <p14:creationId xmlns:p14="http://schemas.microsoft.com/office/powerpoint/2010/main" xmlns="" val="29623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363538" y="998543"/>
            <a:ext cx="8537575" cy="1587"/>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63538" y="6045200"/>
            <a:ext cx="8537575" cy="1588"/>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graphicFrame>
        <p:nvGraphicFramePr>
          <p:cNvPr id="20" name="Chart 19"/>
          <p:cNvGraphicFramePr>
            <a:graphicFrameLocks/>
          </p:cNvGraphicFramePr>
          <p:nvPr>
            <p:extLst>
              <p:ext uri="{D42A27DB-BD31-4B8C-83A1-F6EECF244321}">
                <p14:modId xmlns:p14="http://schemas.microsoft.com/office/powerpoint/2010/main" xmlns="" val="463648103"/>
              </p:ext>
            </p:extLst>
          </p:nvPr>
        </p:nvGraphicFramePr>
        <p:xfrm>
          <a:off x="375299" y="1138303"/>
          <a:ext cx="8342544" cy="4876799"/>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2"/>
          <p:cNvSpPr/>
          <p:nvPr/>
        </p:nvSpPr>
        <p:spPr>
          <a:xfrm>
            <a:off x="375312" y="6042686"/>
            <a:ext cx="3091801" cy="246221"/>
          </a:xfrm>
          <a:prstGeom prst="rect">
            <a:avLst/>
          </a:prstGeom>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sz="1000" b="0" i="0" dirty="0" smtClean="0">
                <a:solidFill>
                  <a:srgbClr val="000000"/>
                </a:solidFill>
              </a:rPr>
              <a:t>Source: Schwartländer et al. </a:t>
            </a:r>
            <a:r>
              <a:rPr lang="en-US" sz="1000" b="0" i="1" dirty="0" smtClean="0">
                <a:solidFill>
                  <a:srgbClr val="000000"/>
                </a:solidFill>
              </a:rPr>
              <a:t>Lancet</a:t>
            </a:r>
            <a:r>
              <a:rPr lang="en-US" sz="1000" b="0" i="0" dirty="0" smtClean="0">
                <a:solidFill>
                  <a:srgbClr val="000000"/>
                </a:solidFill>
              </a:rPr>
              <a:t>  2011</a:t>
            </a:r>
          </a:p>
        </p:txBody>
      </p:sp>
      <p:sp>
        <p:nvSpPr>
          <p:cNvPr id="10" name="Rectangle 11"/>
          <p:cNvSpPr>
            <a:spLocks/>
          </p:cNvSpPr>
          <p:nvPr/>
        </p:nvSpPr>
        <p:spPr bwMode="auto">
          <a:xfrm>
            <a:off x="256858" y="115888"/>
            <a:ext cx="8080696" cy="950912"/>
          </a:xfrm>
          <a:prstGeom prst="rect">
            <a:avLst/>
          </a:prstGeom>
          <a:noFill/>
          <a:ln w="9525">
            <a:noFill/>
            <a:miter lim="800000"/>
            <a:headEnd/>
            <a:tailEnd/>
          </a:ln>
          <a:extLst/>
        </p:spPr>
        <p:txBody>
          <a:bodyPr anchor="ctr"/>
          <a:lstStyle/>
          <a:p>
            <a:r>
              <a:rPr lang="en-US" sz="2800" b="0" i="0" dirty="0" smtClean="0">
                <a:solidFill>
                  <a:srgbClr val="000000"/>
                </a:solidFill>
              </a:rPr>
              <a:t>De meilleurs investissements peuvent réaliser des gains considérables</a:t>
            </a:r>
          </a:p>
        </p:txBody>
      </p:sp>
      <p:sp>
        <p:nvSpPr>
          <p:cNvPr id="11" name="Rectangle 10"/>
          <p:cNvSpPr/>
          <p:nvPr/>
        </p:nvSpPr>
        <p:spPr>
          <a:xfrm>
            <a:off x="8153399" y="1109084"/>
            <a:ext cx="564443" cy="14817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13" name="Text Box 12"/>
          <p:cNvSpPr txBox="1">
            <a:spLocks noChangeArrowheads="1"/>
          </p:cNvSpPr>
          <p:nvPr/>
        </p:nvSpPr>
        <p:spPr bwMode="auto">
          <a:xfrm rot="-5400000">
            <a:off x="-1103550" y="3604833"/>
            <a:ext cx="285046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sz="1600" b="0" i="0" dirty="0" smtClean="0">
                <a:solidFill>
                  <a:srgbClr val="000000"/>
                </a:solidFill>
              </a:rPr>
              <a:t>Investissements liés au VIH US$ (milliards)</a:t>
            </a:r>
          </a:p>
        </p:txBody>
      </p:sp>
      <p:sp>
        <p:nvSpPr>
          <p:cNvPr id="14" name="Text Box 12"/>
          <p:cNvSpPr txBox="1">
            <a:spLocks noChangeArrowheads="1"/>
          </p:cNvSpPr>
          <p:nvPr/>
        </p:nvSpPr>
        <p:spPr bwMode="auto">
          <a:xfrm rot="-5400000">
            <a:off x="7383502" y="3773964"/>
            <a:ext cx="279275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sz="1600" b="0" i="0" dirty="0" smtClean="0">
                <a:solidFill>
                  <a:srgbClr val="000000"/>
                </a:solidFill>
              </a:rPr>
              <a:t>Nouvelles infections à VIH (millions)</a:t>
            </a:r>
          </a:p>
        </p:txBody>
      </p:sp>
      <p:sp>
        <p:nvSpPr>
          <p:cNvPr id="9" name="Figura a mano libera 8"/>
          <p:cNvSpPr/>
          <p:nvPr/>
        </p:nvSpPr>
        <p:spPr>
          <a:xfrm>
            <a:off x="1222375" y="1553727"/>
            <a:ext cx="6778172" cy="1145043"/>
          </a:xfrm>
          <a:custGeom>
            <a:avLst/>
            <a:gdLst>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30875 w 6794500"/>
              <a:gd name="connsiteY5" fmla="*/ 303668 h 1145043"/>
              <a:gd name="connsiteX6" fmla="*/ 6794500 w 6794500"/>
              <a:gd name="connsiteY6" fmla="*/ 652918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30875 w 6794500"/>
              <a:gd name="connsiteY5" fmla="*/ 303668 h 1145043"/>
              <a:gd name="connsiteX6" fmla="*/ 6794500 w 6794500"/>
              <a:gd name="connsiteY6" fmla="*/ 465140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47204 w 6794500"/>
              <a:gd name="connsiteY5" fmla="*/ 262846 h 1145043"/>
              <a:gd name="connsiteX6" fmla="*/ 6794500 w 6794500"/>
              <a:gd name="connsiteY6" fmla="*/ 465140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47204 w 6794500"/>
              <a:gd name="connsiteY5" fmla="*/ 262846 h 1145043"/>
              <a:gd name="connsiteX6" fmla="*/ 6794500 w 6794500"/>
              <a:gd name="connsiteY6" fmla="*/ 465140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71697 w 6794500"/>
              <a:gd name="connsiteY5" fmla="*/ 238353 h 1145043"/>
              <a:gd name="connsiteX6" fmla="*/ 6794500 w 6794500"/>
              <a:gd name="connsiteY6" fmla="*/ 465140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71697 w 6794500"/>
              <a:gd name="connsiteY5" fmla="*/ 238353 h 1145043"/>
              <a:gd name="connsiteX6" fmla="*/ 6794500 w 6794500"/>
              <a:gd name="connsiteY6" fmla="*/ 465140 h 1145043"/>
              <a:gd name="connsiteX0" fmla="*/ 0 w 6794500"/>
              <a:gd name="connsiteY0" fmla="*/ 1145043 h 1145043"/>
              <a:gd name="connsiteX1" fmla="*/ 2286000 w 6794500"/>
              <a:gd name="connsiteY1" fmla="*/ 113168 h 1145043"/>
              <a:gd name="connsiteX2" fmla="*/ 3651250 w 6794500"/>
              <a:gd name="connsiteY2" fmla="*/ 17918 h 1145043"/>
              <a:gd name="connsiteX3" fmla="*/ 4365625 w 6794500"/>
              <a:gd name="connsiteY3" fmla="*/ 33793 h 1145043"/>
              <a:gd name="connsiteX4" fmla="*/ 4810125 w 6794500"/>
              <a:gd name="connsiteY4" fmla="*/ 65543 h 1145043"/>
              <a:gd name="connsiteX5" fmla="*/ 5771697 w 6794500"/>
              <a:gd name="connsiteY5" fmla="*/ 238353 h 1145043"/>
              <a:gd name="connsiteX6" fmla="*/ 6794500 w 6794500"/>
              <a:gd name="connsiteY6" fmla="*/ 465140 h 1145043"/>
              <a:gd name="connsiteX0" fmla="*/ 0 w 6778172"/>
              <a:gd name="connsiteY0" fmla="*/ 1145043 h 1145043"/>
              <a:gd name="connsiteX1" fmla="*/ 2286000 w 6778172"/>
              <a:gd name="connsiteY1" fmla="*/ 113168 h 1145043"/>
              <a:gd name="connsiteX2" fmla="*/ 3651250 w 6778172"/>
              <a:gd name="connsiteY2" fmla="*/ 17918 h 1145043"/>
              <a:gd name="connsiteX3" fmla="*/ 4365625 w 6778172"/>
              <a:gd name="connsiteY3" fmla="*/ 33793 h 1145043"/>
              <a:gd name="connsiteX4" fmla="*/ 4810125 w 6778172"/>
              <a:gd name="connsiteY4" fmla="*/ 65543 h 1145043"/>
              <a:gd name="connsiteX5" fmla="*/ 5771697 w 6778172"/>
              <a:gd name="connsiteY5" fmla="*/ 238353 h 1145043"/>
              <a:gd name="connsiteX6" fmla="*/ 6778172 w 6778172"/>
              <a:gd name="connsiteY6" fmla="*/ 407990 h 114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8172" h="1145043">
                <a:moveTo>
                  <a:pt x="0" y="1145043"/>
                </a:moveTo>
                <a:cubicBezTo>
                  <a:pt x="838729" y="723032"/>
                  <a:pt x="1677458" y="301022"/>
                  <a:pt x="2286000" y="113168"/>
                </a:cubicBezTo>
                <a:cubicBezTo>
                  <a:pt x="2894542" y="-74686"/>
                  <a:pt x="3304646" y="31147"/>
                  <a:pt x="3651250" y="17918"/>
                </a:cubicBezTo>
                <a:cubicBezTo>
                  <a:pt x="3997854" y="4689"/>
                  <a:pt x="4172479" y="25855"/>
                  <a:pt x="4365625" y="33793"/>
                </a:cubicBezTo>
                <a:cubicBezTo>
                  <a:pt x="4558771" y="41731"/>
                  <a:pt x="4575780" y="31450"/>
                  <a:pt x="4810125" y="65543"/>
                </a:cubicBezTo>
                <a:cubicBezTo>
                  <a:pt x="5044470" y="99636"/>
                  <a:pt x="5432804" y="164950"/>
                  <a:pt x="5771697" y="238353"/>
                </a:cubicBezTo>
                <a:cubicBezTo>
                  <a:pt x="6094262" y="303592"/>
                  <a:pt x="6778172" y="407990"/>
                  <a:pt x="6778172" y="407990"/>
                </a:cubicBezTo>
              </a:path>
            </a:pathLst>
          </a:custGeom>
          <a:ln w="76200" cap="rnd"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srgbClr val="000000"/>
              </a:solidFill>
            </a:endParaRPr>
          </a:p>
        </p:txBody>
      </p:sp>
    </p:spTree>
    <p:extLst>
      <p:ext uri="{BB962C8B-B14F-4D97-AF65-F5344CB8AC3E}">
        <p14:creationId xmlns:p14="http://schemas.microsoft.com/office/powerpoint/2010/main" xmlns="" val="6092870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Object 2" hidden="1"/>
          <p:cNvGraphicFramePr>
            <a:graphicFrameLocks noChangeAspect="1"/>
          </p:cNvGraphicFramePr>
          <p:nvPr/>
        </p:nvGraphicFramePr>
        <p:xfrm>
          <a:off x="0" y="0"/>
          <a:ext cx="158750" cy="158750"/>
        </p:xfrm>
        <a:graphic>
          <a:graphicData uri="http://schemas.openxmlformats.org/presentationml/2006/ole">
            <p:oleObj spid="_x0000_s8212" name="think-cell Slide" r:id="rId4" imgW="360" imgH="360" progId="">
              <p:embed/>
            </p:oleObj>
          </a:graphicData>
        </a:graphic>
      </p:graphicFrame>
      <p:sp>
        <p:nvSpPr>
          <p:cNvPr id="20" name="Oval 19"/>
          <p:cNvSpPr/>
          <p:nvPr/>
        </p:nvSpPr>
        <p:spPr>
          <a:xfrm>
            <a:off x="342900" y="1177925"/>
            <a:ext cx="1981200" cy="1981200"/>
          </a:xfrm>
          <a:prstGeom prst="ellipse">
            <a:avLst/>
          </a:prstGeom>
          <a:solidFill>
            <a:srgbClr val="00AEEF"/>
          </a:solidFill>
          <a:ln>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400" dirty="0">
              <a:solidFill>
                <a:srgbClr val="FFFFFF"/>
              </a:solidFill>
            </a:endParaRPr>
          </a:p>
        </p:txBody>
      </p:sp>
      <p:sp>
        <p:nvSpPr>
          <p:cNvPr id="23" name="Oval 22"/>
          <p:cNvSpPr/>
          <p:nvPr/>
        </p:nvSpPr>
        <p:spPr>
          <a:xfrm>
            <a:off x="6802438" y="1177925"/>
            <a:ext cx="1981200" cy="1981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7351" name="TextBox 23"/>
          <p:cNvSpPr txBox="1">
            <a:spLocks noChangeArrowheads="1"/>
          </p:cNvSpPr>
          <p:nvPr/>
        </p:nvSpPr>
        <p:spPr bwMode="auto">
          <a:xfrm>
            <a:off x="609600" y="2397125"/>
            <a:ext cx="15240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eaLnBrk="1" hangingPunct="1"/>
            <a:r>
              <a:rPr lang="en-US" sz="1600" b="0" i="0" dirty="0" smtClean="0">
                <a:solidFill>
                  <a:srgbClr val="FFFFFF"/>
                </a:solidFill>
              </a:rPr>
              <a:t>COMPRENDRE</a:t>
            </a:r>
          </a:p>
        </p:txBody>
      </p:sp>
      <p:sp>
        <p:nvSpPr>
          <p:cNvPr id="57352" name="TextBox 26"/>
          <p:cNvSpPr txBox="1">
            <a:spLocks noChangeArrowheads="1"/>
          </p:cNvSpPr>
          <p:nvPr/>
        </p:nvSpPr>
        <p:spPr bwMode="auto">
          <a:xfrm>
            <a:off x="7010400" y="2397125"/>
            <a:ext cx="15240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1600" b="0" i="0" dirty="0" smtClean="0">
                <a:solidFill>
                  <a:srgbClr val="FFFFFF"/>
                </a:solidFill>
              </a:rPr>
              <a:t>SOUTENIR</a:t>
            </a:r>
          </a:p>
        </p:txBody>
      </p:sp>
      <p:sp>
        <p:nvSpPr>
          <p:cNvPr id="57353" name="TextBox 27"/>
          <p:cNvSpPr txBox="1">
            <a:spLocks noChangeArrowheads="1"/>
          </p:cNvSpPr>
          <p:nvPr/>
        </p:nvSpPr>
        <p:spPr bwMode="auto">
          <a:xfrm>
            <a:off x="609600" y="1406525"/>
            <a:ext cx="15240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6000" dirty="0">
                <a:solidFill>
                  <a:srgbClr val="FFFFFF"/>
                </a:solidFill>
              </a:rPr>
              <a:t>1</a:t>
            </a:r>
          </a:p>
        </p:txBody>
      </p:sp>
      <p:grpSp>
        <p:nvGrpSpPr>
          <p:cNvPr id="57354" name="Group 31"/>
          <p:cNvGrpSpPr>
            <a:grpSpLocks/>
          </p:cNvGrpSpPr>
          <p:nvPr/>
        </p:nvGrpSpPr>
        <p:grpSpPr bwMode="auto">
          <a:xfrm>
            <a:off x="2495550" y="1177925"/>
            <a:ext cx="1981200" cy="1981200"/>
            <a:chOff x="2514600" y="914400"/>
            <a:chExt cx="1981200" cy="1981200"/>
          </a:xfrm>
          <a:solidFill>
            <a:srgbClr val="EC008C"/>
          </a:solidFill>
        </p:grpSpPr>
        <p:sp>
          <p:nvSpPr>
            <p:cNvPr id="21" name="Oval 20"/>
            <p:cNvSpPr/>
            <p:nvPr/>
          </p:nvSpPr>
          <p:spPr>
            <a:xfrm>
              <a:off x="2514600" y="914400"/>
              <a:ext cx="1981200" cy="1981200"/>
            </a:xfrm>
            <a:prstGeom prst="ellipse">
              <a:avLst/>
            </a:prstGeom>
            <a:grpFill/>
            <a:ln>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7375" name="TextBox 24"/>
            <p:cNvSpPr txBox="1">
              <a:spLocks noChangeArrowheads="1"/>
            </p:cNvSpPr>
            <p:nvPr/>
          </p:nvSpPr>
          <p:spPr bwMode="auto">
            <a:xfrm>
              <a:off x="2762250" y="2133600"/>
              <a:ext cx="1524000" cy="338554"/>
            </a:xfrm>
            <a:prstGeom prst="rect">
              <a:avLst/>
            </a:prstGeom>
            <a:grpFill/>
            <a:ln w="9525">
              <a:noFill/>
              <a:miter lim="800000"/>
              <a:headEnd/>
              <a:tailEnd/>
            </a:ln>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1600" b="0" i="0" dirty="0" smtClean="0">
                  <a:solidFill>
                    <a:srgbClr val="FFFFFF"/>
                  </a:solidFill>
                </a:rPr>
                <a:t>ÉLABORER</a:t>
              </a:r>
            </a:p>
          </p:txBody>
        </p:sp>
        <p:sp>
          <p:nvSpPr>
            <p:cNvPr id="57376" name="TextBox 28"/>
            <p:cNvSpPr txBox="1">
              <a:spLocks noChangeArrowheads="1"/>
            </p:cNvSpPr>
            <p:nvPr/>
          </p:nvSpPr>
          <p:spPr bwMode="auto">
            <a:xfrm>
              <a:off x="2870200" y="1143000"/>
              <a:ext cx="1263650" cy="1015663"/>
            </a:xfrm>
            <a:prstGeom prst="rect">
              <a:avLst/>
            </a:prstGeom>
            <a:grpFill/>
            <a:ln w="9525">
              <a:noFill/>
              <a:miter lim="800000"/>
              <a:headEnd/>
              <a:tailEnd/>
            </a:ln>
            <a:extLst/>
          </p:spPr>
          <p:txBody>
            <a:bodyPr wrap="square">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6000" dirty="0">
                  <a:solidFill>
                    <a:srgbClr val="FFFFFF"/>
                  </a:solidFill>
                </a:rPr>
                <a:t>2</a:t>
              </a:r>
            </a:p>
          </p:txBody>
        </p:sp>
      </p:grpSp>
      <p:grpSp>
        <p:nvGrpSpPr>
          <p:cNvPr id="57355" name="Group 32"/>
          <p:cNvGrpSpPr>
            <a:grpSpLocks/>
          </p:cNvGrpSpPr>
          <p:nvPr/>
        </p:nvGrpSpPr>
        <p:grpSpPr bwMode="auto">
          <a:xfrm>
            <a:off x="4649788" y="1177925"/>
            <a:ext cx="1981200" cy="1981200"/>
            <a:chOff x="4648200" y="914400"/>
            <a:chExt cx="1981200" cy="1981200"/>
          </a:xfrm>
        </p:grpSpPr>
        <p:sp>
          <p:nvSpPr>
            <p:cNvPr id="22" name="Oval 21"/>
            <p:cNvSpPr/>
            <p:nvPr/>
          </p:nvSpPr>
          <p:spPr>
            <a:xfrm>
              <a:off x="4648200" y="914400"/>
              <a:ext cx="1981200" cy="1981200"/>
            </a:xfrm>
            <a:prstGeom prst="ellipse">
              <a:avLst/>
            </a:prstGeom>
            <a:solidFill>
              <a:srgbClr val="88C540"/>
            </a:solidFill>
            <a:ln>
              <a:solidFill>
                <a:srgbClr val="88C5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7372" name="TextBox 25"/>
            <p:cNvSpPr txBox="1">
              <a:spLocks noChangeArrowheads="1"/>
            </p:cNvSpPr>
            <p:nvPr/>
          </p:nvSpPr>
          <p:spPr bwMode="auto">
            <a:xfrm>
              <a:off x="4902200" y="2133600"/>
              <a:ext cx="15240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1600" b="0" i="0" dirty="0" smtClean="0">
                  <a:solidFill>
                    <a:srgbClr val="FFFFFF"/>
                  </a:solidFill>
                </a:rPr>
                <a:t>LIVRER</a:t>
              </a:r>
            </a:p>
          </p:txBody>
        </p:sp>
        <p:sp>
          <p:nvSpPr>
            <p:cNvPr id="57373" name="TextBox 29"/>
            <p:cNvSpPr txBox="1">
              <a:spLocks noChangeArrowheads="1"/>
            </p:cNvSpPr>
            <p:nvPr/>
          </p:nvSpPr>
          <p:spPr bwMode="auto">
            <a:xfrm>
              <a:off x="4902200" y="1143000"/>
              <a:ext cx="15240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6000" dirty="0">
                  <a:solidFill>
                    <a:srgbClr val="FFFFFF"/>
                  </a:solidFill>
                </a:rPr>
                <a:t>3</a:t>
              </a:r>
            </a:p>
          </p:txBody>
        </p:sp>
      </p:grpSp>
      <p:sp>
        <p:nvSpPr>
          <p:cNvPr id="57356" name="TextBox 38"/>
          <p:cNvSpPr txBox="1">
            <a:spLocks noChangeArrowheads="1"/>
          </p:cNvSpPr>
          <p:nvPr/>
        </p:nvSpPr>
        <p:spPr bwMode="auto">
          <a:xfrm>
            <a:off x="7010400" y="1406525"/>
            <a:ext cx="15240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algn="ctr" eaLnBrk="1" hangingPunct="1"/>
            <a:r>
              <a:rPr lang="en-US" sz="6000" dirty="0">
                <a:solidFill>
                  <a:srgbClr val="FFFFFF"/>
                </a:solidFill>
              </a:rPr>
              <a:t>4</a:t>
            </a:r>
          </a:p>
        </p:txBody>
      </p:sp>
      <p:sp>
        <p:nvSpPr>
          <p:cNvPr id="40" name="Rectangle 39"/>
          <p:cNvSpPr/>
          <p:nvPr/>
        </p:nvSpPr>
        <p:spPr>
          <a:xfrm>
            <a:off x="228600" y="3235327"/>
            <a:ext cx="2209800" cy="868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i="0" dirty="0" smtClean="0">
                <a:solidFill>
                  <a:srgbClr val="000000"/>
                </a:solidFill>
              </a:rPr>
              <a:t>Connaître l'épidémie et la riposte</a:t>
            </a:r>
          </a:p>
        </p:txBody>
      </p:sp>
      <p:sp>
        <p:nvSpPr>
          <p:cNvPr id="45" name="Rectangle 44"/>
          <p:cNvSpPr/>
          <p:nvPr/>
        </p:nvSpPr>
        <p:spPr>
          <a:xfrm>
            <a:off x="2362200" y="3235327"/>
            <a:ext cx="2209800" cy="868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i="0" dirty="0" smtClean="0">
                <a:solidFill>
                  <a:srgbClr val="000000"/>
                </a:solidFill>
              </a:rPr>
              <a:t>Le quoi</a:t>
            </a:r>
          </a:p>
          <a:p>
            <a:pPr algn="ctr">
              <a:defRPr/>
            </a:pPr>
            <a:r>
              <a:rPr lang="en-US" sz="1400" b="0" i="0" dirty="0" smtClean="0">
                <a:solidFill>
                  <a:srgbClr val="000000"/>
                </a:solidFill>
              </a:rPr>
              <a:t>Met l'accent là ou il se doit</a:t>
            </a:r>
          </a:p>
        </p:txBody>
      </p:sp>
      <p:sp>
        <p:nvSpPr>
          <p:cNvPr id="46" name="Rectangle 45"/>
          <p:cNvSpPr/>
          <p:nvPr/>
        </p:nvSpPr>
        <p:spPr>
          <a:xfrm>
            <a:off x="4495800" y="3235327"/>
            <a:ext cx="2209800" cy="868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i="0" dirty="0" smtClean="0">
                <a:solidFill>
                  <a:srgbClr val="000000"/>
                </a:solidFill>
              </a:rPr>
              <a:t>Le comment</a:t>
            </a:r>
          </a:p>
          <a:p>
            <a:pPr algn="ctr">
              <a:defRPr/>
            </a:pPr>
            <a:r>
              <a:rPr lang="en-US" sz="1400" b="0" i="0" dirty="0" smtClean="0">
                <a:solidFill>
                  <a:srgbClr val="000000"/>
                </a:solidFill>
              </a:rPr>
              <a:t>Faire les choses de la bonne manière pour étendre</a:t>
            </a:r>
          </a:p>
        </p:txBody>
      </p:sp>
      <p:sp>
        <p:nvSpPr>
          <p:cNvPr id="47" name="Rectangle 46"/>
          <p:cNvSpPr/>
          <p:nvPr/>
        </p:nvSpPr>
        <p:spPr>
          <a:xfrm>
            <a:off x="6629400" y="3214693"/>
            <a:ext cx="2209800" cy="868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i="0" dirty="0" smtClean="0">
                <a:solidFill>
                  <a:srgbClr val="000000"/>
                </a:solidFill>
              </a:rPr>
              <a:t>Soutenir l'impact</a:t>
            </a:r>
          </a:p>
        </p:txBody>
      </p:sp>
      <p:sp>
        <p:nvSpPr>
          <p:cNvPr id="34" name="Rectangle 33"/>
          <p:cNvSpPr/>
          <p:nvPr/>
        </p:nvSpPr>
        <p:spPr>
          <a:xfrm>
            <a:off x="412750" y="4648200"/>
            <a:ext cx="1841500" cy="1371600"/>
          </a:xfrm>
          <a:prstGeom prst="rect">
            <a:avLst/>
          </a:prstGeom>
          <a:solidFill>
            <a:srgbClr val="00AEEF"/>
          </a:solidFill>
          <a:ln>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7475" indent="-117475" algn="ctr">
              <a:defRPr/>
            </a:pPr>
            <a:r>
              <a:rPr lang="en-US" sz="1400" b="0" i="0" dirty="0" smtClean="0">
                <a:solidFill>
                  <a:srgbClr val="FFFFFF"/>
                </a:solidFill>
              </a:rPr>
              <a:t>Quels sont les besoins prioritaire en matière de traitement et de prévention ?</a:t>
            </a:r>
          </a:p>
        </p:txBody>
      </p:sp>
      <p:sp>
        <p:nvSpPr>
          <p:cNvPr id="35" name="Down Arrow 34"/>
          <p:cNvSpPr/>
          <p:nvPr/>
        </p:nvSpPr>
        <p:spPr>
          <a:xfrm>
            <a:off x="1123963" y="4073525"/>
            <a:ext cx="423863" cy="534988"/>
          </a:xfrm>
          <a:prstGeom prst="downArrow">
            <a:avLst/>
          </a:prstGeom>
          <a:solidFill>
            <a:schemeClr val="bg1"/>
          </a:solidFill>
          <a:ln>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8" name="Rectangle 37"/>
          <p:cNvSpPr/>
          <p:nvPr/>
        </p:nvSpPr>
        <p:spPr>
          <a:xfrm>
            <a:off x="2565400" y="4648200"/>
            <a:ext cx="1841500" cy="1371600"/>
          </a:xfrm>
          <a:prstGeom prst="rect">
            <a:avLst/>
          </a:prstGeom>
          <a:solidFill>
            <a:srgbClr val="EC008C"/>
          </a:solidFill>
          <a:ln>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i="0" dirty="0" smtClean="0">
                <a:solidFill>
                  <a:srgbClr val="FFFFFF"/>
                </a:solidFill>
              </a:rPr>
              <a:t>L'ensemble des interventions est-il optimisé par rapport au besoin ?</a:t>
            </a:r>
          </a:p>
        </p:txBody>
      </p:sp>
      <p:sp>
        <p:nvSpPr>
          <p:cNvPr id="41" name="Rectangle 40"/>
          <p:cNvSpPr/>
          <p:nvPr/>
        </p:nvSpPr>
        <p:spPr>
          <a:xfrm>
            <a:off x="4719638" y="4648200"/>
            <a:ext cx="1841500" cy="1371600"/>
          </a:xfrm>
          <a:prstGeom prst="rect">
            <a:avLst/>
          </a:prstGeom>
          <a:solidFill>
            <a:srgbClr val="88C54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i="0" dirty="0" smtClean="0">
                <a:solidFill>
                  <a:srgbClr val="FFFFFF"/>
                </a:solidFill>
              </a:rPr>
              <a:t>Quels sont les facteurs de coûts et les goulets d'étranglement et comment peuvent-ils être abordés ?</a:t>
            </a:r>
          </a:p>
        </p:txBody>
      </p:sp>
      <p:sp>
        <p:nvSpPr>
          <p:cNvPr id="42" name="Rectangle 41"/>
          <p:cNvSpPr/>
          <p:nvPr/>
        </p:nvSpPr>
        <p:spPr>
          <a:xfrm>
            <a:off x="6872288" y="4648200"/>
            <a:ext cx="1841500" cy="13716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i="0" dirty="0" smtClean="0">
                <a:solidFill>
                  <a:srgbClr val="FFFFFF"/>
                </a:solidFill>
              </a:rPr>
              <a:t>Quelles sont les ressources nécessaires et disponibles à long terme ?</a:t>
            </a:r>
          </a:p>
        </p:txBody>
      </p:sp>
      <p:sp>
        <p:nvSpPr>
          <p:cNvPr id="43" name="Down Arrow 42"/>
          <p:cNvSpPr/>
          <p:nvPr/>
        </p:nvSpPr>
        <p:spPr>
          <a:xfrm>
            <a:off x="3276613" y="4073525"/>
            <a:ext cx="423863" cy="534988"/>
          </a:xfrm>
          <a:prstGeom prst="downArrow">
            <a:avLst/>
          </a:prstGeom>
          <a:solidFill>
            <a:schemeClr val="bg1"/>
          </a:solidFill>
          <a:ln>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49" name="Down Arrow 48"/>
          <p:cNvSpPr/>
          <p:nvPr/>
        </p:nvSpPr>
        <p:spPr>
          <a:xfrm>
            <a:off x="5429250" y="4118148"/>
            <a:ext cx="425450" cy="534988"/>
          </a:xfrm>
          <a:prstGeom prst="downArrow">
            <a:avLst/>
          </a:prstGeom>
          <a:solidFill>
            <a:schemeClr val="bg1"/>
          </a:solidFill>
          <a:ln>
            <a:solidFill>
              <a:srgbClr val="88C5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0" name="Down Arrow 49"/>
          <p:cNvSpPr/>
          <p:nvPr/>
        </p:nvSpPr>
        <p:spPr>
          <a:xfrm>
            <a:off x="7583488" y="4073525"/>
            <a:ext cx="423862" cy="534988"/>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31" name="TextBox 2"/>
          <p:cNvSpPr txBox="1">
            <a:spLocks noChangeArrowheads="1"/>
          </p:cNvSpPr>
          <p:nvPr/>
        </p:nvSpPr>
        <p:spPr bwMode="auto">
          <a:xfrm>
            <a:off x="258205" y="260648"/>
            <a:ext cx="864290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eaLnBrk="1" hangingPunct="1">
              <a:defRPr sz="2400">
                <a:solidFill>
                  <a:srgbClr val="00AEEF"/>
                </a:solidFill>
                <a:latin typeface="Arial" pitchFamily="34" charset="0"/>
                <a:ea typeface="ＭＳ Ｐゴシック" pitchFamily="34" charset="-128"/>
                <a:cs typeface="Arial" pitchFamily="34" charset="0"/>
              </a:defRPr>
            </a:lvl1pPr>
            <a:lvl2pPr marL="37931725" indent="-37474525" eaLnBrk="0" hangingPunct="0">
              <a:defRPr sz="2400">
                <a:latin typeface="Arial" pitchFamily="34" charset="0"/>
                <a:ea typeface="ＭＳ Ｐゴシック" pitchFamily="34" charset="-128"/>
              </a:defRPr>
            </a:lvl2pPr>
            <a:lvl3pPr eaLnBrk="0" hangingPunct="0">
              <a:defRPr sz="2400">
                <a:latin typeface="Arial" pitchFamily="34" charset="0"/>
                <a:ea typeface="ＭＳ Ｐゴシック" pitchFamily="34" charset="-128"/>
              </a:defRPr>
            </a:lvl3pPr>
            <a:lvl4pPr eaLnBrk="0" hangingPunct="0">
              <a:defRPr sz="2400">
                <a:latin typeface="Arial" pitchFamily="34" charset="0"/>
                <a:ea typeface="ＭＳ Ｐゴシック" pitchFamily="34" charset="-128"/>
              </a:defRPr>
            </a:lvl4pPr>
            <a:lvl5pPr eaLnBrk="0" hangingPunct="0">
              <a:defRPr sz="2400">
                <a:latin typeface="Arial" pitchFamily="34" charset="0"/>
                <a:ea typeface="ＭＳ Ｐゴシック" pitchFamily="34" charset="-128"/>
              </a:defRPr>
            </a:lvl5pPr>
            <a:lvl6pPr marL="457200" eaLnBrk="0" fontAlgn="base" hangingPunct="0">
              <a:spcBef>
                <a:spcPct val="0"/>
              </a:spcBef>
              <a:spcAft>
                <a:spcPct val="0"/>
              </a:spcAft>
              <a:defRPr sz="2400">
                <a:latin typeface="Arial" pitchFamily="34" charset="0"/>
                <a:ea typeface="ＭＳ Ｐゴシック" pitchFamily="34" charset="-128"/>
              </a:defRPr>
            </a:lvl6pPr>
            <a:lvl7pPr marL="914400" eaLnBrk="0" fontAlgn="base" hangingPunct="0">
              <a:spcBef>
                <a:spcPct val="0"/>
              </a:spcBef>
              <a:spcAft>
                <a:spcPct val="0"/>
              </a:spcAft>
              <a:defRPr sz="2400">
                <a:latin typeface="Arial" pitchFamily="34" charset="0"/>
                <a:ea typeface="ＭＳ Ｐゴシック" pitchFamily="34" charset="-128"/>
              </a:defRPr>
            </a:lvl7pPr>
            <a:lvl8pPr marL="1371600" eaLnBrk="0" fontAlgn="base" hangingPunct="0">
              <a:spcBef>
                <a:spcPct val="0"/>
              </a:spcBef>
              <a:spcAft>
                <a:spcPct val="0"/>
              </a:spcAft>
              <a:defRPr sz="2400">
                <a:latin typeface="Arial" pitchFamily="34" charset="0"/>
                <a:ea typeface="ＭＳ Ｐゴシック" pitchFamily="34" charset="-128"/>
              </a:defRPr>
            </a:lvl8pPr>
            <a:lvl9pPr marL="1828800" eaLnBrk="0" fontAlgn="base" hangingPunct="0">
              <a:spcBef>
                <a:spcPct val="0"/>
              </a:spcBef>
              <a:spcAft>
                <a:spcPct val="0"/>
              </a:spcAft>
              <a:defRPr sz="2400">
                <a:latin typeface="Arial" pitchFamily="34" charset="0"/>
                <a:ea typeface="ＭＳ Ｐゴシック" pitchFamily="34" charset="-128"/>
              </a:defRPr>
            </a:lvl9pPr>
          </a:lstStyle>
          <a:p>
            <a:r>
              <a:rPr lang="en-US" sz="2800" b="0" i="0" dirty="0" smtClean="0">
                <a:solidFill>
                  <a:srgbClr val="000000"/>
                </a:solidFill>
              </a:rPr>
              <a:t>Appliquer l'approche d'investissement à la riposte</a:t>
            </a:r>
          </a:p>
        </p:txBody>
      </p:sp>
      <p:cxnSp>
        <p:nvCxnSpPr>
          <p:cNvPr id="32" name="Straight Connector 31"/>
          <p:cNvCxnSpPr/>
          <p:nvPr/>
        </p:nvCxnSpPr>
        <p:spPr>
          <a:xfrm>
            <a:off x="363538" y="998543"/>
            <a:ext cx="8537575" cy="1587"/>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55371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323856" y="115888"/>
            <a:ext cx="8496300" cy="850900"/>
          </a:xfrm>
        </p:spPr>
        <p:txBody>
          <a:bodyPr/>
          <a:lstStyle/>
          <a:p>
            <a:r>
              <a:rPr lang="en-US" sz="3600" b="1" i="0" dirty="0" smtClean="0">
                <a:solidFill>
                  <a:srgbClr val="000000"/>
                </a:solidFill>
              </a:rPr>
              <a:t>Prévention intégrée du VIH</a:t>
            </a:r>
          </a:p>
        </p:txBody>
      </p:sp>
      <p:pic>
        <p:nvPicPr>
          <p:cNvPr id="139267" name="Picture 4" descr="Highly activ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550" y="1341445"/>
            <a:ext cx="7056438" cy="482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a:xfrm>
            <a:off x="179394" y="6524625"/>
            <a:ext cx="1584325" cy="217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GB" sz="1000" b="1" dirty="0">
              <a:solidFill>
                <a:srgbClr val="FFFFFF"/>
              </a:solidFill>
            </a:endParaRPr>
          </a:p>
        </p:txBody>
      </p:sp>
    </p:spTree>
    <p:extLst>
      <p:ext uri="{BB962C8B-B14F-4D97-AF65-F5344CB8AC3E}">
        <p14:creationId xmlns:p14="http://schemas.microsoft.com/office/powerpoint/2010/main" xmlns="" val="211877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9466" y="259814"/>
            <a:ext cx="8349796" cy="461665"/>
          </a:xfrm>
          <a:prstGeom prst="rect">
            <a:avLst/>
          </a:prstGeom>
          <a:noFill/>
        </p:spPr>
        <p:txBody>
          <a:bodyPr wrap="square" rtlCol="0">
            <a:spAutoFit/>
          </a:bodyPr>
          <a:lstStyle/>
          <a:p>
            <a:r>
              <a:rPr lang="en-US" sz="2400" b="1" i="0" dirty="0" smtClean="0">
                <a:solidFill>
                  <a:srgbClr val="000000"/>
                </a:solidFill>
              </a:rPr>
              <a:t>Avec des données plus affinées, il est possible même d'avoir un impact plus marqué.</a:t>
            </a:r>
          </a:p>
        </p:txBody>
      </p:sp>
      <p:pic>
        <p:nvPicPr>
          <p:cNvPr id="4" name="Picture 3"/>
          <p:cNvPicPr>
            <a:picLocks noChangeAspect="1"/>
          </p:cNvPicPr>
          <p:nvPr/>
        </p:nvPicPr>
        <p:blipFill>
          <a:blip r:embed="rId2" cstate="print"/>
          <a:stretch>
            <a:fillRect/>
          </a:stretch>
        </p:blipFill>
        <p:spPr>
          <a:xfrm>
            <a:off x="724720" y="1887488"/>
            <a:ext cx="2969344" cy="3585061"/>
          </a:xfrm>
          <a:prstGeom prst="rect">
            <a:avLst/>
          </a:prstGeom>
        </p:spPr>
      </p:pic>
      <p:sp>
        <p:nvSpPr>
          <p:cNvPr id="7" name="TextBox 6"/>
          <p:cNvSpPr txBox="1"/>
          <p:nvPr/>
        </p:nvSpPr>
        <p:spPr>
          <a:xfrm>
            <a:off x="600414" y="1367962"/>
            <a:ext cx="3266076" cy="369332"/>
          </a:xfrm>
          <a:prstGeom prst="rect">
            <a:avLst/>
          </a:prstGeom>
          <a:noFill/>
        </p:spPr>
        <p:txBody>
          <a:bodyPr wrap="none" rtlCol="0">
            <a:spAutoFit/>
          </a:bodyPr>
          <a:lstStyle/>
          <a:p>
            <a:r>
              <a:rPr lang="en-US" sz="1800" b="0" i="0" dirty="0" smtClean="0">
                <a:solidFill>
                  <a:srgbClr val="000000"/>
                </a:solidFill>
              </a:rPr>
              <a:t>Variation AU SEIN d'un petit district</a:t>
            </a:r>
          </a:p>
        </p:txBody>
      </p:sp>
      <p:sp>
        <p:nvSpPr>
          <p:cNvPr id="8" name="TextBox 7"/>
          <p:cNvSpPr txBox="1"/>
          <p:nvPr/>
        </p:nvSpPr>
        <p:spPr>
          <a:xfrm>
            <a:off x="0" y="6596390"/>
            <a:ext cx="7028487" cy="261610"/>
          </a:xfrm>
          <a:prstGeom prst="rect">
            <a:avLst/>
          </a:prstGeom>
          <a:noFill/>
        </p:spPr>
        <p:txBody>
          <a:bodyPr wrap="none" rtlCol="0">
            <a:spAutoFit/>
          </a:bodyPr>
          <a:lstStyle/>
          <a:p>
            <a:r>
              <a:rPr lang="en-US" sz="1100" b="0" i="0" dirty="0" smtClean="0">
                <a:solidFill>
                  <a:srgbClr val="000000"/>
                </a:solidFill>
              </a:rPr>
              <a:t>Source: Tanser et al., CROI 2011 (</a:t>
            </a:r>
            <a:r>
              <a:rPr lang="en-US" sz="1100" b="0" i="0" dirty="0" smtClean="0">
                <a:solidFill>
                  <a:srgbClr val="000000"/>
                </a:solidFill>
                <a:hlinkClick r:id="rId3"/>
              </a:rPr>
              <a:t>http://www.retroconference.org/2011/Abstracts/41395.htm</a:t>
            </a:r>
            <a:r>
              <a:rPr lang="en-US" sz="1100" b="0" i="0" dirty="0" smtClean="0">
                <a:solidFill>
                  <a:srgbClr val="000000"/>
                </a:solidFill>
              </a:rPr>
              <a:t>) &amp; Stover et al., STI 2010</a:t>
            </a:r>
          </a:p>
        </p:txBody>
      </p:sp>
      <p:sp>
        <p:nvSpPr>
          <p:cNvPr id="9" name="TextBox 8"/>
          <p:cNvSpPr txBox="1"/>
          <p:nvPr/>
        </p:nvSpPr>
        <p:spPr>
          <a:xfrm>
            <a:off x="1153894" y="5866887"/>
            <a:ext cx="2182743" cy="523220"/>
          </a:xfrm>
          <a:prstGeom prst="rect">
            <a:avLst/>
          </a:prstGeom>
          <a:noFill/>
          <a:ln>
            <a:solidFill>
              <a:schemeClr val="tx1"/>
            </a:solidFill>
          </a:ln>
        </p:spPr>
        <p:txBody>
          <a:bodyPr wrap="square" rtlCol="0">
            <a:spAutoFit/>
          </a:bodyPr>
          <a:lstStyle/>
          <a:p>
            <a:r>
              <a:rPr lang="en-US" sz="1400" b="1" i="0" dirty="0" smtClean="0">
                <a:solidFill>
                  <a:srgbClr val="000000"/>
                </a:solidFill>
              </a:rPr>
              <a:t>5,7% du zone d'étude.</a:t>
            </a:r>
          </a:p>
          <a:p>
            <a:r>
              <a:rPr lang="en-US" sz="1400" b="1" i="0" dirty="0" smtClean="0">
                <a:solidFill>
                  <a:srgbClr val="000000"/>
                </a:solidFill>
              </a:rPr>
              <a:t>1 sur 3 nouvelles infections à VIH</a:t>
            </a:r>
          </a:p>
        </p:txBody>
      </p:sp>
      <p:cxnSp>
        <p:nvCxnSpPr>
          <p:cNvPr id="10" name="Straight Arrow Connector 9"/>
          <p:cNvCxnSpPr>
            <a:stCxn id="9" idx="0"/>
          </p:cNvCxnSpPr>
          <p:nvPr/>
        </p:nvCxnSpPr>
        <p:spPr>
          <a:xfrm flipV="1">
            <a:off x="2245266" y="5022276"/>
            <a:ext cx="525643" cy="844611"/>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rotWithShape="1">
          <a:blip r:embed="rId4" cstate="print"/>
          <a:srcRect r="2282" b="28035"/>
          <a:stretch/>
        </p:blipFill>
        <p:spPr>
          <a:xfrm>
            <a:off x="4315143" y="2193641"/>
            <a:ext cx="4828857" cy="2874816"/>
          </a:xfrm>
          <a:prstGeom prst="rect">
            <a:avLst/>
          </a:prstGeom>
        </p:spPr>
      </p:pic>
      <p:sp>
        <p:nvSpPr>
          <p:cNvPr id="19" name="TextBox 18"/>
          <p:cNvSpPr txBox="1"/>
          <p:nvPr/>
        </p:nvSpPr>
        <p:spPr>
          <a:xfrm>
            <a:off x="5264717" y="5126185"/>
            <a:ext cx="809781" cy="261610"/>
          </a:xfrm>
          <a:prstGeom prst="rect">
            <a:avLst/>
          </a:prstGeom>
          <a:noFill/>
        </p:spPr>
        <p:txBody>
          <a:bodyPr wrap="none" rtlCol="0">
            <a:spAutoFit/>
          </a:bodyPr>
          <a:lstStyle/>
          <a:p>
            <a:r>
              <a:rPr lang="en-US" sz="1100" b="0" i="1" dirty="0" smtClean="0">
                <a:solidFill>
                  <a:srgbClr val="000000"/>
                </a:solidFill>
              </a:rPr>
              <a:t>Tranche d'âge</a:t>
            </a:r>
          </a:p>
        </p:txBody>
      </p:sp>
      <p:sp>
        <p:nvSpPr>
          <p:cNvPr id="20" name="TextBox 19"/>
          <p:cNvSpPr txBox="1"/>
          <p:nvPr/>
        </p:nvSpPr>
        <p:spPr>
          <a:xfrm>
            <a:off x="7772390" y="5128494"/>
            <a:ext cx="809781" cy="261610"/>
          </a:xfrm>
          <a:prstGeom prst="rect">
            <a:avLst/>
          </a:prstGeom>
          <a:noFill/>
        </p:spPr>
        <p:txBody>
          <a:bodyPr wrap="none" rtlCol="0">
            <a:spAutoFit/>
          </a:bodyPr>
          <a:lstStyle/>
          <a:p>
            <a:r>
              <a:rPr lang="en-US" sz="1100" b="0" i="1" dirty="0" smtClean="0">
                <a:solidFill>
                  <a:srgbClr val="000000"/>
                </a:solidFill>
              </a:rPr>
              <a:t>Tranche d'âge</a:t>
            </a:r>
          </a:p>
        </p:txBody>
      </p:sp>
      <p:sp>
        <p:nvSpPr>
          <p:cNvPr id="21" name="TextBox 20"/>
          <p:cNvSpPr txBox="1"/>
          <p:nvPr/>
        </p:nvSpPr>
        <p:spPr>
          <a:xfrm>
            <a:off x="5680354" y="2840185"/>
            <a:ext cx="626494" cy="369332"/>
          </a:xfrm>
          <a:prstGeom prst="rect">
            <a:avLst/>
          </a:prstGeom>
          <a:noFill/>
        </p:spPr>
        <p:txBody>
          <a:bodyPr wrap="none" rtlCol="0">
            <a:spAutoFit/>
          </a:bodyPr>
          <a:lstStyle/>
          <a:p>
            <a:r>
              <a:rPr lang="en-US" sz="1800" b="0" i="0" dirty="0" smtClean="0">
                <a:solidFill>
                  <a:srgbClr val="000000"/>
                </a:solidFill>
              </a:rPr>
              <a:t>Hommes</a:t>
            </a:r>
          </a:p>
        </p:txBody>
      </p:sp>
      <p:sp>
        <p:nvSpPr>
          <p:cNvPr id="22" name="TextBox 21"/>
          <p:cNvSpPr txBox="1"/>
          <p:nvPr/>
        </p:nvSpPr>
        <p:spPr>
          <a:xfrm>
            <a:off x="7853200" y="2842497"/>
            <a:ext cx="932279" cy="369332"/>
          </a:xfrm>
          <a:prstGeom prst="rect">
            <a:avLst/>
          </a:prstGeom>
          <a:solidFill>
            <a:srgbClr val="FFFFFF"/>
          </a:solidFill>
        </p:spPr>
        <p:txBody>
          <a:bodyPr wrap="none" rtlCol="0">
            <a:spAutoFit/>
          </a:bodyPr>
          <a:lstStyle/>
          <a:p>
            <a:r>
              <a:rPr lang="en-US" sz="1800" b="0" i="0" dirty="0" smtClean="0">
                <a:solidFill>
                  <a:srgbClr val="000000"/>
                </a:solidFill>
              </a:rPr>
              <a:t>Femmes</a:t>
            </a:r>
          </a:p>
        </p:txBody>
      </p:sp>
      <p:sp>
        <p:nvSpPr>
          <p:cNvPr id="23" name="TextBox 22"/>
          <p:cNvSpPr txBox="1"/>
          <p:nvPr/>
        </p:nvSpPr>
        <p:spPr>
          <a:xfrm>
            <a:off x="5059268" y="1358725"/>
            <a:ext cx="3153477" cy="369332"/>
          </a:xfrm>
          <a:prstGeom prst="rect">
            <a:avLst/>
          </a:prstGeom>
          <a:noFill/>
        </p:spPr>
        <p:txBody>
          <a:bodyPr wrap="none" rtlCol="0">
            <a:spAutoFit/>
          </a:bodyPr>
          <a:lstStyle/>
          <a:p>
            <a:r>
              <a:rPr lang="en-US" sz="1800" b="0" i="0" dirty="0" smtClean="0">
                <a:solidFill>
                  <a:srgbClr val="000000"/>
                </a:solidFill>
              </a:rPr>
              <a:t>Variation par âge au sein des groupes</a:t>
            </a:r>
          </a:p>
        </p:txBody>
      </p:sp>
      <p:sp>
        <p:nvSpPr>
          <p:cNvPr id="24" name="TextBox 23"/>
          <p:cNvSpPr txBox="1"/>
          <p:nvPr/>
        </p:nvSpPr>
        <p:spPr>
          <a:xfrm>
            <a:off x="5310909" y="5799924"/>
            <a:ext cx="3140363" cy="523220"/>
          </a:xfrm>
          <a:prstGeom prst="rect">
            <a:avLst/>
          </a:prstGeom>
          <a:noFill/>
          <a:ln>
            <a:solidFill>
              <a:schemeClr val="tx1"/>
            </a:solidFill>
          </a:ln>
        </p:spPr>
        <p:txBody>
          <a:bodyPr wrap="square" rtlCol="0">
            <a:spAutoFit/>
          </a:bodyPr>
          <a:lstStyle/>
          <a:p>
            <a:r>
              <a:rPr lang="en-US" sz="1400" b="1" i="0" dirty="0" smtClean="0">
                <a:solidFill>
                  <a:srgbClr val="000000"/>
                </a:solidFill>
              </a:rPr>
              <a:t>&gt; 50 % des infections se produisent chez les hommes et les femmes âgés de &lt;25 ans</a:t>
            </a:r>
          </a:p>
        </p:txBody>
      </p:sp>
      <p:cxnSp>
        <p:nvCxnSpPr>
          <p:cNvPr id="25" name="Straight Arrow Connector 24"/>
          <p:cNvCxnSpPr>
            <a:stCxn id="24" idx="0"/>
          </p:cNvCxnSpPr>
          <p:nvPr/>
        </p:nvCxnSpPr>
        <p:spPr>
          <a:xfrm flipV="1">
            <a:off x="6881091" y="3636821"/>
            <a:ext cx="484909" cy="2163103"/>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rot="16200000">
            <a:off x="3130747" y="3269676"/>
            <a:ext cx="2149822" cy="261610"/>
          </a:xfrm>
          <a:prstGeom prst="rect">
            <a:avLst/>
          </a:prstGeom>
          <a:noFill/>
        </p:spPr>
        <p:txBody>
          <a:bodyPr wrap="none" rtlCol="0">
            <a:spAutoFit/>
          </a:bodyPr>
          <a:lstStyle/>
          <a:p>
            <a:r>
              <a:rPr lang="en-US" sz="1100" b="0" i="1" dirty="0" smtClean="0">
                <a:solidFill>
                  <a:srgbClr val="000000"/>
                </a:solidFill>
              </a:rPr>
              <a:t>Distribution des nouvelles Infections à VIH</a:t>
            </a:r>
          </a:p>
        </p:txBody>
      </p:sp>
      <p:cxnSp>
        <p:nvCxnSpPr>
          <p:cNvPr id="28" name="Straight Arrow Connector 27"/>
          <p:cNvCxnSpPr>
            <a:stCxn id="24" idx="0"/>
          </p:cNvCxnSpPr>
          <p:nvPr/>
        </p:nvCxnSpPr>
        <p:spPr>
          <a:xfrm flipH="1" flipV="1">
            <a:off x="5183909" y="3763824"/>
            <a:ext cx="1697182" cy="2036100"/>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59092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4633" b="5108"/>
          <a:stretch/>
        </p:blipFill>
        <p:spPr bwMode="auto">
          <a:xfrm>
            <a:off x="1249048" y="1716087"/>
            <a:ext cx="7008290" cy="3404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2638697" y="1972496"/>
            <a:ext cx="509452" cy="305670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GB" dirty="0">
              <a:solidFill>
                <a:prstClr val="white"/>
              </a:solidFill>
            </a:endParaRPr>
          </a:p>
        </p:txBody>
      </p:sp>
      <p:sp>
        <p:nvSpPr>
          <p:cNvPr id="4" name="TextBox 3"/>
          <p:cNvSpPr txBox="1"/>
          <p:nvPr/>
        </p:nvSpPr>
        <p:spPr>
          <a:xfrm>
            <a:off x="4440287" y="5210319"/>
            <a:ext cx="269626" cy="276999"/>
          </a:xfrm>
          <a:prstGeom prst="rect">
            <a:avLst/>
          </a:prstGeom>
          <a:noFill/>
        </p:spPr>
        <p:txBody>
          <a:bodyPr wrap="none" rtlCol="0">
            <a:spAutoFit/>
          </a:bodyPr>
          <a:lstStyle/>
          <a:p>
            <a:pPr defTabSz="457200" fontAlgn="base">
              <a:spcBef>
                <a:spcPct val="0"/>
              </a:spcBef>
              <a:spcAft>
                <a:spcPct val="0"/>
              </a:spcAft>
            </a:pPr>
            <a:r>
              <a:rPr lang="en-GB" sz="1200" b="1" dirty="0">
                <a:solidFill>
                  <a:prstClr val="black"/>
                </a:solidFill>
                <a:latin typeface="Arial" pitchFamily="34" charset="0"/>
                <a:ea typeface="ＭＳ Ｐゴシック" pitchFamily="34" charset="-128"/>
              </a:rPr>
              <a:t>1</a:t>
            </a:r>
          </a:p>
        </p:txBody>
      </p:sp>
      <p:sp>
        <p:nvSpPr>
          <p:cNvPr id="5" name="TextBox 4"/>
          <p:cNvSpPr txBox="1"/>
          <p:nvPr/>
        </p:nvSpPr>
        <p:spPr>
          <a:xfrm>
            <a:off x="6100354" y="5210319"/>
            <a:ext cx="354584" cy="276999"/>
          </a:xfrm>
          <a:prstGeom prst="rect">
            <a:avLst/>
          </a:prstGeom>
          <a:noFill/>
        </p:spPr>
        <p:txBody>
          <a:bodyPr wrap="none" rtlCol="0">
            <a:spAutoFit/>
          </a:bodyPr>
          <a:lstStyle/>
          <a:p>
            <a:pPr defTabSz="457200" fontAlgn="base">
              <a:spcBef>
                <a:spcPct val="0"/>
              </a:spcBef>
              <a:spcAft>
                <a:spcPct val="0"/>
              </a:spcAft>
            </a:pPr>
            <a:r>
              <a:rPr lang="en-GB" sz="1200" b="1" dirty="0">
                <a:solidFill>
                  <a:prstClr val="black"/>
                </a:solidFill>
                <a:latin typeface="Arial" pitchFamily="34" charset="0"/>
                <a:ea typeface="ＭＳ Ｐゴシック" pitchFamily="34" charset="-128"/>
              </a:rPr>
              <a:t>80</a:t>
            </a:r>
            <a:endParaRPr lang="en-GB" b="1" dirty="0">
              <a:solidFill>
                <a:prstClr val="black"/>
              </a:solidFill>
              <a:latin typeface="Arial" pitchFamily="34" charset="0"/>
              <a:ea typeface="ＭＳ Ｐゴシック" pitchFamily="34" charset="-128"/>
            </a:endParaRPr>
          </a:p>
        </p:txBody>
      </p:sp>
      <p:sp>
        <p:nvSpPr>
          <p:cNvPr id="6" name="TextBox 5"/>
          <p:cNvSpPr txBox="1"/>
          <p:nvPr/>
        </p:nvSpPr>
        <p:spPr>
          <a:xfrm>
            <a:off x="446152" y="332674"/>
            <a:ext cx="8374320" cy="830997"/>
          </a:xfrm>
          <a:prstGeom prst="rect">
            <a:avLst/>
          </a:prstGeom>
          <a:noFill/>
        </p:spPr>
        <p:txBody>
          <a:bodyPr wrap="square" rtlCol="0">
            <a:spAutoFit/>
          </a:bodyPr>
          <a:lstStyle/>
          <a:p>
            <a:pPr defTabSz="457200" fontAlgn="base">
              <a:spcBef>
                <a:spcPct val="0"/>
              </a:spcBef>
              <a:spcAft>
                <a:spcPct val="0"/>
              </a:spcAft>
            </a:pPr>
            <a:r>
              <a:rPr lang="en-US" sz="2400" b="1" i="0" dirty="0" smtClean="0">
                <a:solidFill>
                  <a:srgbClr val="000000"/>
                </a:solidFill>
                <a:latin typeface="Arial" pitchFamily="18" charset="0"/>
              </a:rPr>
              <a:t>Ratio de la prévalence </a:t>
            </a:r>
            <a:r>
              <a:rPr lang="en-US" sz="2400" b="0" i="0" dirty="0" smtClean="0">
                <a:solidFill>
                  <a:srgbClr val="000000"/>
                </a:solidFill>
                <a:latin typeface="Arial" pitchFamily="18" charset="0"/>
              </a:rPr>
              <a:t>chez les professionnelles du sexe par rapport à la prévalence chez les femmes adultes </a:t>
            </a:r>
          </a:p>
        </p:txBody>
      </p:sp>
      <p:cxnSp>
        <p:nvCxnSpPr>
          <p:cNvPr id="7" name="Straight Connector 6"/>
          <p:cNvCxnSpPr/>
          <p:nvPr/>
        </p:nvCxnSpPr>
        <p:spPr>
          <a:xfrm>
            <a:off x="363538" y="1166927"/>
            <a:ext cx="8537575" cy="1587"/>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6139" y="5708495"/>
            <a:ext cx="8454974" cy="307777"/>
          </a:xfrm>
          <a:prstGeom prst="rect">
            <a:avLst/>
          </a:prstGeom>
          <a:noFill/>
        </p:spPr>
        <p:txBody>
          <a:bodyPr wrap="square" rtlCol="0">
            <a:spAutoFit/>
          </a:bodyPr>
          <a:lstStyle/>
          <a:p>
            <a:pPr defTabSz="457200" fontAlgn="base">
              <a:spcBef>
                <a:spcPct val="0"/>
              </a:spcBef>
              <a:spcAft>
                <a:spcPct val="0"/>
              </a:spcAft>
            </a:pPr>
            <a:r>
              <a:rPr lang="en-US" sz="1400" b="0" i="0" dirty="0" smtClean="0">
                <a:solidFill>
                  <a:srgbClr val="000000"/>
                </a:solidFill>
                <a:latin typeface="Arial" pitchFamily="18" charset="0"/>
              </a:rPr>
              <a:t>Source: Épidémie mondiale du VIH chez les travailleurs du sexe, Kerrigan et al, Banque mondiale, 2013</a:t>
            </a:r>
          </a:p>
        </p:txBody>
      </p:sp>
    </p:spTree>
    <p:extLst>
      <p:ext uri="{BB962C8B-B14F-4D97-AF65-F5344CB8AC3E}">
        <p14:creationId xmlns:p14="http://schemas.microsoft.com/office/powerpoint/2010/main" xmlns="" val="3511414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1671" y="1009324"/>
            <a:ext cx="5112327" cy="28655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Content Placeholder 5" descr="+New Chart_Sat_C.jpg"/>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990110" y="3049071"/>
            <a:ext cx="4357670" cy="3049942"/>
          </a:xfrm>
          <a:prstGeom prst="rect">
            <a:avLst/>
          </a:prstGeom>
        </p:spPr>
      </p:pic>
      <p:sp>
        <p:nvSpPr>
          <p:cNvPr id="12" name="Title 1"/>
          <p:cNvSpPr>
            <a:spLocks noGrp="1"/>
          </p:cNvSpPr>
          <p:nvPr>
            <p:ph type="title"/>
          </p:nvPr>
        </p:nvSpPr>
        <p:spPr>
          <a:xfrm>
            <a:off x="410357" y="137809"/>
            <a:ext cx="8229600" cy="785828"/>
          </a:xfrm>
        </p:spPr>
        <p:txBody>
          <a:bodyPr anchor="ctr"/>
          <a:lstStyle/>
          <a:p>
            <a:pPr algn="l"/>
            <a:r>
              <a:rPr lang="en-US" sz="2800" b="1" i="0" dirty="0" smtClean="0">
                <a:solidFill>
                  <a:srgbClr val="000000"/>
                </a:solidFill>
              </a:rPr>
              <a:t>Mettre l'accent sur les pays à morbidité élevée</a:t>
            </a:r>
          </a:p>
        </p:txBody>
      </p:sp>
      <p:cxnSp>
        <p:nvCxnSpPr>
          <p:cNvPr id="13" name="Straight Connector 12"/>
          <p:cNvCxnSpPr/>
          <p:nvPr/>
        </p:nvCxnSpPr>
        <p:spPr>
          <a:xfrm>
            <a:off x="377806" y="923638"/>
            <a:ext cx="8537575" cy="1587"/>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73667681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itle 1"/>
          <p:cNvSpPr txBox="1">
            <a:spLocks/>
          </p:cNvSpPr>
          <p:nvPr/>
        </p:nvSpPr>
        <p:spPr bwMode="auto">
          <a:xfrm>
            <a:off x="287338" y="178975"/>
            <a:ext cx="861377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eaLnBrk="1" hangingPunct="1"/>
            <a:r>
              <a:rPr lang="en-US" sz="2400" b="0" i="0" dirty="0" smtClean="0">
                <a:solidFill>
                  <a:srgbClr val="000000"/>
                </a:solidFill>
              </a:rPr>
              <a:t>Le soutien communautaire maintient les personnes sous traitement au Mozambique</a:t>
            </a:r>
          </a:p>
        </p:txBody>
      </p:sp>
      <p:sp>
        <p:nvSpPr>
          <p:cNvPr id="11" name="Rectangle 10"/>
          <p:cNvSpPr/>
          <p:nvPr/>
        </p:nvSpPr>
        <p:spPr bwMode="auto">
          <a:xfrm>
            <a:off x="1258901" y="5732463"/>
            <a:ext cx="3330575" cy="227012"/>
          </a:xfrm>
          <a:prstGeom prst="rect">
            <a:avLst/>
          </a:prstGeom>
          <a:solidFill>
            <a:schemeClr val="bg1"/>
          </a:solidFill>
          <a:effectLst/>
        </p:spPr>
        <p:txBody>
          <a:bodyPr tIns="36000" bIns="36000">
            <a:spAutoFit/>
          </a:bodyPr>
          <a:lstStyle/>
          <a:p>
            <a:pPr>
              <a:defRPr/>
            </a:pPr>
            <a:r>
              <a:rPr lang="en-US" sz="500" b="0" i="1" dirty="0" smtClean="0">
                <a:solidFill>
                  <a:srgbClr val="000000"/>
                </a:solidFill>
                <a:latin typeface="Calibri" pitchFamily="18" charset="0"/>
              </a:rPr>
              <a:t>Source</a:t>
            </a:r>
            <a:r>
              <a:rPr lang="en-US" sz="500" b="0" i="0" dirty="0" smtClean="0">
                <a:solidFill>
                  <a:srgbClr val="000000"/>
                </a:solidFill>
                <a:latin typeface="Calibri" pitchFamily="18" charset="0"/>
              </a:rPr>
              <a:t>: Decroo T et al. Distribution de la TARV dans les groupes de patients constitués de façon autonome dans la province de Tete, </a:t>
            </a:r>
          </a:p>
          <a:p>
            <a:pPr>
              <a:defRPr/>
            </a:pPr>
            <a:r>
              <a:rPr lang="en-US" sz="500" b="0" i="0" dirty="0" smtClean="0">
                <a:solidFill>
                  <a:srgbClr val="000000"/>
                </a:solidFill>
                <a:latin typeface="Calibri" pitchFamily="18" charset="0"/>
              </a:rPr>
              <a:t>Mozambique. Journal of Acquired Immune Deficiency Syndromes, 2010 [pub électronique avant impression].</a:t>
            </a:r>
          </a:p>
        </p:txBody>
      </p:sp>
      <p:sp>
        <p:nvSpPr>
          <p:cNvPr id="13" name="Rectangle 12"/>
          <p:cNvSpPr/>
          <p:nvPr/>
        </p:nvSpPr>
        <p:spPr bwMode="auto">
          <a:xfrm>
            <a:off x="1239851" y="3124226"/>
            <a:ext cx="3330575" cy="227013"/>
          </a:xfrm>
          <a:prstGeom prst="rect">
            <a:avLst/>
          </a:prstGeom>
          <a:solidFill>
            <a:schemeClr val="bg1"/>
          </a:solidFill>
          <a:effectLst/>
        </p:spPr>
        <p:txBody>
          <a:bodyPr tIns="36000" bIns="36000">
            <a:spAutoFit/>
          </a:bodyPr>
          <a:lstStyle/>
          <a:p>
            <a:pPr>
              <a:defRPr/>
            </a:pPr>
            <a:r>
              <a:rPr lang="en-US" sz="500" b="0" i="1" dirty="0" smtClean="0">
                <a:solidFill>
                  <a:srgbClr val="000000"/>
                </a:solidFill>
                <a:latin typeface="Calibri" pitchFamily="18" charset="0"/>
              </a:rPr>
              <a:t>Source</a:t>
            </a:r>
            <a:r>
              <a:rPr lang="en-US" sz="500" b="0" i="0" dirty="0" smtClean="0">
                <a:solidFill>
                  <a:srgbClr val="000000"/>
                </a:solidFill>
                <a:latin typeface="Calibri" pitchFamily="18" charset="0"/>
              </a:rPr>
              <a:t>: Fox MP, Rosen S. Rétention des patients sous traitement dans les programmes de traitement antirétroviral pendant trois ans au plus en Afrique subsaharienne, 2007-2009: examen systématique. Médecine tropicale et santé internationale, 2010, 15(Suppl. 1):1–15.</a:t>
            </a:r>
          </a:p>
        </p:txBody>
      </p:sp>
      <p:sp>
        <p:nvSpPr>
          <p:cNvPr id="3" name="Rectangle 2"/>
          <p:cNvSpPr/>
          <p:nvPr/>
        </p:nvSpPr>
        <p:spPr>
          <a:xfrm>
            <a:off x="1239846" y="2339975"/>
            <a:ext cx="3414603" cy="101123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cxnSp>
        <p:nvCxnSpPr>
          <p:cNvPr id="17" name="Straight Connector 16"/>
          <p:cNvCxnSpPr/>
          <p:nvPr/>
        </p:nvCxnSpPr>
        <p:spPr>
          <a:xfrm>
            <a:off x="363600" y="997200"/>
            <a:ext cx="8537575" cy="1587"/>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a:off x="481327" y="1219200"/>
            <a:ext cx="7538723" cy="2018506"/>
            <a:chOff x="614677" y="1219200"/>
            <a:chExt cx="7538723" cy="2018506"/>
          </a:xfrm>
        </p:grpSpPr>
        <p:pic>
          <p:nvPicPr>
            <p:cNvPr id="47111" name="Picture 2"/>
            <p:cNvPicPr>
              <a:picLocks noChangeAspect="1" noChangeArrowheads="1"/>
            </p:cNvPicPr>
            <p:nvPr/>
          </p:nvPicPr>
          <p:blipFill rotWithShape="1">
            <a:blip r:embed="rId2" cstate="screen">
              <a:extLst>
                <a:ext uri="{28A0092B-C50C-407E-A947-70E740481C1C}">
                  <a14:useLocalDpi xmlns:a14="http://schemas.microsoft.com/office/drawing/2010/main" xmlns=""/>
                </a:ext>
              </a:extLst>
            </a:blip>
            <a:srcRect/>
            <a:stretch/>
          </p:blipFill>
          <p:spPr bwMode="auto">
            <a:xfrm>
              <a:off x="4821510" y="1219200"/>
              <a:ext cx="3331890" cy="20185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7" name="Group 6"/>
            <p:cNvGrpSpPr/>
            <p:nvPr/>
          </p:nvGrpSpPr>
          <p:grpSpPr>
            <a:xfrm>
              <a:off x="614677" y="1333888"/>
              <a:ext cx="3940301" cy="1899556"/>
              <a:chOff x="1009823" y="1333888"/>
              <a:chExt cx="3940301" cy="1899556"/>
            </a:xfrm>
          </p:grpSpPr>
          <p:sp>
            <p:nvSpPr>
              <p:cNvPr id="47112" name="TextBox 5"/>
              <p:cNvSpPr txBox="1">
                <a:spLocks noChangeArrowheads="1"/>
              </p:cNvSpPr>
              <p:nvPr/>
            </p:nvSpPr>
            <p:spPr bwMode="auto">
              <a:xfrm>
                <a:off x="1025525" y="1333888"/>
                <a:ext cx="3309432" cy="36933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eaLnBrk="1" hangingPunct="1"/>
                <a:r>
                  <a:rPr lang="en-US" sz="1800" b="0" i="0" dirty="0" smtClean="0">
                    <a:solidFill>
                      <a:srgbClr val="000000"/>
                    </a:solidFill>
                  </a:rPr>
                  <a:t>TRAITEMENT EN MILIEU HOSPITALIER</a:t>
                </a:r>
              </a:p>
            </p:txBody>
          </p:sp>
          <p:sp>
            <p:nvSpPr>
              <p:cNvPr id="2" name="Rectangle 1"/>
              <p:cNvSpPr/>
              <p:nvPr/>
            </p:nvSpPr>
            <p:spPr bwMode="auto">
              <a:xfrm>
                <a:off x="1009823" y="2349374"/>
                <a:ext cx="3313112" cy="884070"/>
              </a:xfrm>
              <a:prstGeom prst="rect">
                <a:avLst/>
              </a:prstGeom>
              <a:noFill/>
              <a:effectLst/>
            </p:spPr>
            <p:txBody>
              <a:bodyPr wrap="square" tIns="72000" bIns="72000">
                <a:spAutoFit/>
              </a:bodyPr>
              <a:lstStyle/>
              <a:p>
                <a:pPr>
                  <a:defRPr/>
                </a:pPr>
                <a:r>
                  <a:rPr lang="en-US" sz="1600" b="0" i="0" dirty="0" smtClean="0">
                    <a:solidFill>
                      <a:srgbClr val="000000"/>
                    </a:solidFill>
                  </a:rPr>
                  <a:t>Afrique subsaharienne : les personnes sous traitement antirétroviral dans les cliniques spécialisées</a:t>
                </a:r>
              </a:p>
            </p:txBody>
          </p:sp>
          <p:sp>
            <p:nvSpPr>
              <p:cNvPr id="16" name="TextBox 15"/>
              <p:cNvSpPr txBox="1"/>
              <p:nvPr/>
            </p:nvSpPr>
            <p:spPr>
              <a:xfrm>
                <a:off x="1060670" y="2147180"/>
                <a:ext cx="3889454" cy="246221"/>
              </a:xfrm>
              <a:prstGeom prst="rect">
                <a:avLst/>
              </a:prstGeom>
              <a:solidFill>
                <a:schemeClr val="bg1"/>
              </a:solidFill>
            </p:spPr>
            <p:txBody>
              <a:bodyPr wrap="none" lIns="36000" tIns="0" rIns="36000" bIns="0" rtlCol="0">
                <a:spAutoFit/>
              </a:bodyPr>
              <a:lstStyle/>
              <a:p>
                <a:r>
                  <a:rPr lang="en-US" sz="1600" b="1" i="0" dirty="0" smtClean="0">
                    <a:solidFill>
                      <a:srgbClr val="F78E1E"/>
                    </a:solidFill>
                  </a:rPr>
                  <a:t>Encore sous traitement après deux ans</a:t>
                </a:r>
              </a:p>
            </p:txBody>
          </p:sp>
          <p:sp>
            <p:nvSpPr>
              <p:cNvPr id="5" name="TextBox 4"/>
              <p:cNvSpPr txBox="1"/>
              <p:nvPr/>
            </p:nvSpPr>
            <p:spPr>
              <a:xfrm>
                <a:off x="1009823" y="1518377"/>
                <a:ext cx="1417376" cy="830997"/>
              </a:xfrm>
              <a:prstGeom prst="rect">
                <a:avLst/>
              </a:prstGeom>
              <a:noFill/>
            </p:spPr>
            <p:txBody>
              <a:bodyPr wrap="none" rtlCol="0">
                <a:spAutoFit/>
              </a:bodyPr>
              <a:lstStyle/>
              <a:p>
                <a:r>
                  <a:rPr lang="en-US" sz="4800" b="1" i="0" dirty="0" smtClean="0">
                    <a:solidFill>
                      <a:srgbClr val="F78E1E"/>
                    </a:solidFill>
                  </a:rPr>
                  <a:t>70%</a:t>
                </a:r>
              </a:p>
            </p:txBody>
          </p:sp>
        </p:grpSp>
      </p:grpSp>
      <p:grpSp>
        <p:nvGrpSpPr>
          <p:cNvPr id="8" name="Group 7"/>
          <p:cNvGrpSpPr/>
          <p:nvPr/>
        </p:nvGrpSpPr>
        <p:grpSpPr>
          <a:xfrm>
            <a:off x="457200" y="3763135"/>
            <a:ext cx="7543800" cy="2024385"/>
            <a:chOff x="609600" y="3763117"/>
            <a:chExt cx="7543800" cy="2024385"/>
          </a:xfrm>
        </p:grpSpPr>
        <p:grpSp>
          <p:nvGrpSpPr>
            <p:cNvPr id="6" name="Group 5"/>
            <p:cNvGrpSpPr/>
            <p:nvPr/>
          </p:nvGrpSpPr>
          <p:grpSpPr>
            <a:xfrm>
              <a:off x="609600" y="3763117"/>
              <a:ext cx="4002417" cy="1587901"/>
              <a:chOff x="1004746" y="3763117"/>
              <a:chExt cx="4002417" cy="1587901"/>
            </a:xfrm>
          </p:grpSpPr>
          <p:sp>
            <p:nvSpPr>
              <p:cNvPr id="47113" name="TextBox 6"/>
              <p:cNvSpPr txBox="1">
                <a:spLocks noChangeArrowheads="1"/>
              </p:cNvSpPr>
              <p:nvPr/>
            </p:nvSpPr>
            <p:spPr bwMode="auto">
              <a:xfrm>
                <a:off x="1035050" y="3763117"/>
                <a:ext cx="3972113" cy="36933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Calibri" pitchFamily="34" charset="0"/>
                  </a:defRPr>
                </a:lvl1pPr>
                <a:lvl2pPr marL="742950" indent="-285750" eaLnBrk="0" hangingPunct="0">
                  <a:defRPr b="1">
                    <a:solidFill>
                      <a:schemeClr val="tx1"/>
                    </a:solidFill>
                    <a:latin typeface="Calibri" pitchFamily="34" charset="0"/>
                  </a:defRPr>
                </a:lvl2pPr>
                <a:lvl3pPr marL="1143000" indent="-228600" eaLnBrk="0" hangingPunct="0">
                  <a:defRPr b="1">
                    <a:solidFill>
                      <a:schemeClr val="tx1"/>
                    </a:solidFill>
                    <a:latin typeface="Calibri" pitchFamily="34" charset="0"/>
                  </a:defRPr>
                </a:lvl3pPr>
                <a:lvl4pPr marL="1600200" indent="-228600" eaLnBrk="0" hangingPunct="0">
                  <a:defRPr b="1">
                    <a:solidFill>
                      <a:schemeClr val="tx1"/>
                    </a:solidFill>
                    <a:latin typeface="Calibri" pitchFamily="34" charset="0"/>
                  </a:defRPr>
                </a:lvl4pPr>
                <a:lvl5pPr marL="2057400" indent="-228600" eaLnBrk="0" hangingPunct="0">
                  <a:defRPr b="1">
                    <a:solidFill>
                      <a:schemeClr val="tx1"/>
                    </a:solidFill>
                    <a:latin typeface="Calibri" pitchFamily="34" charset="0"/>
                  </a:defRPr>
                </a:lvl5pPr>
                <a:lvl6pPr marL="2514600" indent="-228600" eaLnBrk="0" fontAlgn="base" hangingPunct="0">
                  <a:spcBef>
                    <a:spcPct val="0"/>
                  </a:spcBef>
                  <a:spcAft>
                    <a:spcPct val="0"/>
                  </a:spcAft>
                  <a:defRPr b="1">
                    <a:solidFill>
                      <a:schemeClr val="tx1"/>
                    </a:solidFill>
                    <a:latin typeface="Calibri" pitchFamily="34" charset="0"/>
                  </a:defRPr>
                </a:lvl6pPr>
                <a:lvl7pPr marL="2971800" indent="-228600" eaLnBrk="0" fontAlgn="base" hangingPunct="0">
                  <a:spcBef>
                    <a:spcPct val="0"/>
                  </a:spcBef>
                  <a:spcAft>
                    <a:spcPct val="0"/>
                  </a:spcAft>
                  <a:defRPr b="1">
                    <a:solidFill>
                      <a:schemeClr val="tx1"/>
                    </a:solidFill>
                    <a:latin typeface="Calibri" pitchFamily="34" charset="0"/>
                  </a:defRPr>
                </a:lvl7pPr>
                <a:lvl8pPr marL="3429000" indent="-228600" eaLnBrk="0" fontAlgn="base" hangingPunct="0">
                  <a:spcBef>
                    <a:spcPct val="0"/>
                  </a:spcBef>
                  <a:spcAft>
                    <a:spcPct val="0"/>
                  </a:spcAft>
                  <a:defRPr b="1">
                    <a:solidFill>
                      <a:schemeClr val="tx1"/>
                    </a:solidFill>
                    <a:latin typeface="Calibri" pitchFamily="34" charset="0"/>
                  </a:defRPr>
                </a:lvl8pPr>
                <a:lvl9pPr marL="3886200" indent="-228600" eaLnBrk="0" fontAlgn="base" hangingPunct="0">
                  <a:spcBef>
                    <a:spcPct val="0"/>
                  </a:spcBef>
                  <a:spcAft>
                    <a:spcPct val="0"/>
                  </a:spcAft>
                  <a:defRPr b="1">
                    <a:solidFill>
                      <a:schemeClr val="tx1"/>
                    </a:solidFill>
                    <a:latin typeface="Calibri" pitchFamily="34" charset="0"/>
                  </a:defRPr>
                </a:lvl9pPr>
              </a:lstStyle>
              <a:p>
                <a:pPr eaLnBrk="1" hangingPunct="1"/>
                <a:r>
                  <a:rPr lang="en-US" sz="1800" b="0" i="0" dirty="0" smtClean="0">
                    <a:solidFill>
                      <a:srgbClr val="000000"/>
                    </a:solidFill>
                  </a:rPr>
                  <a:t>Modèle de traitement communautaire</a:t>
                </a:r>
              </a:p>
            </p:txBody>
          </p:sp>
          <p:sp>
            <p:nvSpPr>
              <p:cNvPr id="9" name="Rectangle 8"/>
              <p:cNvSpPr/>
              <p:nvPr/>
            </p:nvSpPr>
            <p:spPr bwMode="auto">
              <a:xfrm>
                <a:off x="1004746" y="4713169"/>
                <a:ext cx="3295650" cy="637849"/>
              </a:xfrm>
              <a:prstGeom prst="rect">
                <a:avLst/>
              </a:prstGeom>
              <a:noFill/>
              <a:effectLst/>
            </p:spPr>
            <p:txBody>
              <a:bodyPr tIns="72000" bIns="72000">
                <a:spAutoFit/>
              </a:bodyPr>
              <a:lstStyle/>
              <a:p>
                <a:pPr>
                  <a:defRPr/>
                </a:pPr>
                <a:r>
                  <a:rPr lang="en-US" sz="1600" b="0" i="0" dirty="0" smtClean="0">
                    <a:solidFill>
                      <a:srgbClr val="000000"/>
                    </a:solidFill>
                  </a:rPr>
                  <a:t>Mozambique : modèle communautaire autonome</a:t>
                </a:r>
              </a:p>
            </p:txBody>
          </p:sp>
          <p:sp>
            <p:nvSpPr>
              <p:cNvPr id="4" name="TextBox 3"/>
              <p:cNvSpPr txBox="1"/>
              <p:nvPr/>
            </p:nvSpPr>
            <p:spPr>
              <a:xfrm>
                <a:off x="1057746" y="4573509"/>
                <a:ext cx="3889454" cy="246221"/>
              </a:xfrm>
              <a:prstGeom prst="rect">
                <a:avLst/>
              </a:prstGeom>
              <a:solidFill>
                <a:schemeClr val="bg1"/>
              </a:solidFill>
            </p:spPr>
            <p:txBody>
              <a:bodyPr wrap="none" lIns="36000" tIns="0" rIns="36000" bIns="0" rtlCol="0">
                <a:spAutoFit/>
              </a:bodyPr>
              <a:lstStyle/>
              <a:p>
                <a:r>
                  <a:rPr lang="en-US" sz="1600" b="1" i="0" dirty="0" smtClean="0">
                    <a:solidFill>
                      <a:srgbClr val="F78E1E"/>
                    </a:solidFill>
                  </a:rPr>
                  <a:t>Encore sous traitement après deux ans</a:t>
                </a:r>
              </a:p>
            </p:txBody>
          </p:sp>
          <p:sp>
            <p:nvSpPr>
              <p:cNvPr id="20" name="TextBox 19"/>
              <p:cNvSpPr txBox="1"/>
              <p:nvPr/>
            </p:nvSpPr>
            <p:spPr>
              <a:xfrm>
                <a:off x="1009823" y="3947252"/>
                <a:ext cx="1417376" cy="830997"/>
              </a:xfrm>
              <a:prstGeom prst="rect">
                <a:avLst/>
              </a:prstGeom>
              <a:noFill/>
            </p:spPr>
            <p:txBody>
              <a:bodyPr wrap="none" rtlCol="0">
                <a:spAutoFit/>
              </a:bodyPr>
              <a:lstStyle/>
              <a:p>
                <a:r>
                  <a:rPr lang="en-US" sz="4800" b="1" i="0" dirty="0" smtClean="0">
                    <a:solidFill>
                      <a:srgbClr val="F78E1E"/>
                    </a:solidFill>
                  </a:rPr>
                  <a:t>98%</a:t>
                </a:r>
              </a:p>
            </p:txBody>
          </p:sp>
        </p:grpSp>
        <p:pic>
          <p:nvPicPr>
            <p:cNvPr id="21" name="Picture 2"/>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4821510" y="3768996"/>
              <a:ext cx="3331890" cy="20185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cxnSp>
        <p:nvCxnSpPr>
          <p:cNvPr id="24" name="Straight Connector 23"/>
          <p:cNvCxnSpPr/>
          <p:nvPr/>
        </p:nvCxnSpPr>
        <p:spPr>
          <a:xfrm>
            <a:off x="363538" y="6051550"/>
            <a:ext cx="8537575" cy="1588"/>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87338" y="6049272"/>
            <a:ext cx="6224273" cy="400110"/>
          </a:xfrm>
          <a:prstGeom prst="rect">
            <a:avLst/>
          </a:prstGeom>
          <a:noFill/>
        </p:spPr>
        <p:txBody>
          <a:bodyPr wrap="square" rtlCol="0">
            <a:spAutoFit/>
          </a:bodyPr>
          <a:lstStyle/>
          <a:p>
            <a:r>
              <a:rPr lang="en-US" sz="1000" b="0" i="0" dirty="0" smtClean="0">
                <a:solidFill>
                  <a:srgbClr val="000000"/>
                </a:solidFill>
              </a:rPr>
              <a:t>Sources: Fox MP, Rosen S. Médecine tropicale et santé internationale, 2010;  Decroo T et al. Journal of Acquired Immune Deficiency Syndromes, 2010.</a:t>
            </a:r>
          </a:p>
        </p:txBody>
      </p:sp>
    </p:spTree>
    <p:extLst>
      <p:ext uri="{BB962C8B-B14F-4D97-AF65-F5344CB8AC3E}">
        <p14:creationId xmlns:p14="http://schemas.microsoft.com/office/powerpoint/2010/main" xmlns="" val="10100706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4028072" y="3653408"/>
            <a:ext cx="4773583" cy="2439888"/>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dirty="0">
              <a:solidFill>
                <a:srgbClr val="1E1E1E"/>
              </a:solidFill>
            </a:endParaRPr>
          </a:p>
        </p:txBody>
      </p:sp>
      <p:sp>
        <p:nvSpPr>
          <p:cNvPr id="27" name="Rectangle 26"/>
          <p:cNvSpPr/>
          <p:nvPr/>
        </p:nvSpPr>
        <p:spPr>
          <a:xfrm>
            <a:off x="4028072" y="3243456"/>
            <a:ext cx="4773583" cy="4099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FFFFFF"/>
                </a:solidFill>
              </a:rPr>
              <a:t>Inadmissible</a:t>
            </a:r>
          </a:p>
        </p:txBody>
      </p:sp>
      <p:sp>
        <p:nvSpPr>
          <p:cNvPr id="20" name="Rectangle 19"/>
          <p:cNvSpPr/>
          <p:nvPr/>
        </p:nvSpPr>
        <p:spPr>
          <a:xfrm>
            <a:off x="317989" y="3652664"/>
            <a:ext cx="3377736" cy="2439888"/>
          </a:xfrm>
          <a:prstGeom prst="rect">
            <a:avLst/>
          </a:prstGeom>
          <a:solidFill>
            <a:schemeClr val="bg1"/>
          </a:solidFill>
          <a:ln>
            <a:solidFill>
              <a:srgbClr val="639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dirty="0">
              <a:solidFill>
                <a:srgbClr val="1E1E1E"/>
              </a:solidFill>
            </a:endParaRPr>
          </a:p>
        </p:txBody>
      </p:sp>
      <p:sp>
        <p:nvSpPr>
          <p:cNvPr id="4" name="Slide Number Placeholder 3"/>
          <p:cNvSpPr>
            <a:spLocks noGrp="1"/>
          </p:cNvSpPr>
          <p:nvPr>
            <p:ph type="sldNum" sz="quarter" idx="12"/>
          </p:nvPr>
        </p:nvSpPr>
        <p:spPr/>
        <p:txBody>
          <a:bodyPr/>
          <a:lstStyle/>
          <a:p>
            <a:pPr>
              <a:defRPr/>
            </a:pPr>
            <a:fld id="{A843CBED-2BEC-4CFC-A1B0-F6ACC84F5B07}" type="slidenum">
              <a:rPr lang="fr-CH" smtClean="0">
                <a:solidFill>
                  <a:srgbClr val="1E1E1E"/>
                </a:solidFill>
              </a:rPr>
              <a:pPr>
                <a:defRPr/>
              </a:pPr>
              <a:t>20</a:t>
            </a:fld>
            <a:endParaRPr lang="fr-CH" dirty="0">
              <a:solidFill>
                <a:srgbClr val="1E1E1E"/>
              </a:solidFill>
            </a:endParaRPr>
          </a:p>
        </p:txBody>
      </p:sp>
      <p:sp>
        <p:nvSpPr>
          <p:cNvPr id="22" name="Title 1"/>
          <p:cNvSpPr>
            <a:spLocks noGrp="1"/>
          </p:cNvSpPr>
          <p:nvPr>
            <p:ph type="title"/>
          </p:nvPr>
        </p:nvSpPr>
        <p:spPr>
          <a:xfrm>
            <a:off x="323856" y="188640"/>
            <a:ext cx="8496300" cy="850900"/>
          </a:xfrm>
        </p:spPr>
        <p:txBody>
          <a:bodyPr/>
          <a:lstStyle/>
          <a:p>
            <a:r>
              <a:rPr lang="en-US" sz="2800" b="1" i="0" dirty="0" smtClean="0">
                <a:solidFill>
                  <a:srgbClr val="1E1E1E"/>
                </a:solidFill>
              </a:rPr>
              <a:t>Qu'est-ce que le financement d'encouragement</a:t>
            </a:r>
          </a:p>
        </p:txBody>
      </p:sp>
      <p:sp>
        <p:nvSpPr>
          <p:cNvPr id="12" name="Rectangle 11"/>
          <p:cNvSpPr/>
          <p:nvPr/>
        </p:nvSpPr>
        <p:spPr>
          <a:xfrm>
            <a:off x="317989" y="1340768"/>
            <a:ext cx="8483664" cy="1512168"/>
          </a:xfrm>
          <a:prstGeom prst="rect">
            <a:avLst/>
          </a:prstGeom>
          <a:solidFill>
            <a:sysClr val="window" lastClr="FFFFFF"/>
          </a:solidFill>
          <a:ln w="28575" cap="flat" cmpd="sng" algn="ctr">
            <a:solidFill>
              <a:schemeClr val="accent1">
                <a:lumMod val="50000"/>
              </a:schemeClr>
            </a:solidFill>
            <a:prstDash val="solid"/>
          </a:ln>
          <a:effectLst/>
        </p:spPr>
        <p:txBody>
          <a:bodyPr rtlCol="0" anchor="ctr"/>
          <a:lstStyle/>
          <a:p>
            <a:pPr marL="288925" lvl="1" indent="-196850">
              <a:spcBef>
                <a:spcPts val="600"/>
              </a:spcBef>
              <a:spcAft>
                <a:spcPts val="600"/>
              </a:spcAft>
              <a:buSzPct val="100000"/>
              <a:buFont typeface="Arial"/>
              <a:buChar char="•"/>
              <a:defRPr/>
            </a:pPr>
            <a:r>
              <a:rPr lang="en-US" sz="1800" b="0" i="0" dirty="0" smtClean="0">
                <a:solidFill>
                  <a:srgbClr val="1E1E1E"/>
                </a:solidFill>
              </a:rPr>
              <a:t>Une réserve distincte des fonds prévus pour récompenser les programmes qui ont un impact élevé et de bons résultats et encouragera les candidatures ambitieuses.</a:t>
            </a:r>
          </a:p>
          <a:p>
            <a:pPr marL="288925" lvl="1" indent="-196850">
              <a:spcBef>
                <a:spcPts val="600"/>
              </a:spcBef>
              <a:spcAft>
                <a:spcPts val="600"/>
              </a:spcAft>
              <a:buSzPct val="100000"/>
              <a:buFont typeface="Arial"/>
              <a:buChar char="•"/>
              <a:defRPr/>
            </a:pPr>
            <a:r>
              <a:rPr lang="en-US" sz="1800" b="0" i="0" dirty="0" smtClean="0">
                <a:solidFill>
                  <a:srgbClr val="1E1E1E"/>
                </a:solidFill>
              </a:rPr>
              <a:t>Elle est mise à disposition, sur une base concurrentielle (par composante) aux candidats dans leurs propres catégories de pays</a:t>
            </a:r>
          </a:p>
        </p:txBody>
      </p:sp>
      <p:sp>
        <p:nvSpPr>
          <p:cNvPr id="2" name="Rectangle 1"/>
          <p:cNvSpPr/>
          <p:nvPr/>
        </p:nvSpPr>
        <p:spPr>
          <a:xfrm>
            <a:off x="496104" y="3818776"/>
            <a:ext cx="3057570" cy="576064"/>
          </a:xfrm>
          <a:prstGeom prst="rect">
            <a:avLst/>
          </a:prstGeom>
          <a:solidFill>
            <a:srgbClr val="C9E7A7"/>
          </a:solidFill>
          <a:ln>
            <a:solidFill>
              <a:srgbClr val="639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Catégorie 1</a:t>
            </a:r>
          </a:p>
        </p:txBody>
      </p:sp>
      <p:sp>
        <p:nvSpPr>
          <p:cNvPr id="15" name="Rectangle 14"/>
          <p:cNvSpPr/>
          <p:nvPr/>
        </p:nvSpPr>
        <p:spPr>
          <a:xfrm>
            <a:off x="496104" y="4563616"/>
            <a:ext cx="3057570" cy="576064"/>
          </a:xfrm>
          <a:prstGeom prst="rect">
            <a:avLst/>
          </a:prstGeom>
          <a:solidFill>
            <a:srgbClr val="C9E7A7"/>
          </a:solidFill>
          <a:ln>
            <a:solidFill>
              <a:srgbClr val="639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Catégorie 2</a:t>
            </a:r>
          </a:p>
        </p:txBody>
      </p:sp>
      <p:sp>
        <p:nvSpPr>
          <p:cNvPr id="16" name="Rectangle 15"/>
          <p:cNvSpPr/>
          <p:nvPr/>
        </p:nvSpPr>
        <p:spPr>
          <a:xfrm>
            <a:off x="496104" y="5330944"/>
            <a:ext cx="3057570" cy="576064"/>
          </a:xfrm>
          <a:prstGeom prst="rect">
            <a:avLst/>
          </a:prstGeom>
          <a:solidFill>
            <a:srgbClr val="C9E7A7"/>
          </a:solidFill>
          <a:ln>
            <a:solidFill>
              <a:srgbClr val="639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Catégorie 3</a:t>
            </a:r>
          </a:p>
        </p:txBody>
      </p:sp>
      <p:sp>
        <p:nvSpPr>
          <p:cNvPr id="17" name="Rectangle 16"/>
          <p:cNvSpPr/>
          <p:nvPr/>
        </p:nvSpPr>
        <p:spPr>
          <a:xfrm>
            <a:off x="4293945" y="3818776"/>
            <a:ext cx="4311367" cy="576064"/>
          </a:xfrm>
          <a:prstGeom prst="rect">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Composantes à enveloppe allouée excédentaire</a:t>
            </a:r>
          </a:p>
        </p:txBody>
      </p:sp>
      <p:sp>
        <p:nvSpPr>
          <p:cNvPr id="18" name="Rectangle 17"/>
          <p:cNvSpPr/>
          <p:nvPr/>
        </p:nvSpPr>
        <p:spPr>
          <a:xfrm>
            <a:off x="4293945" y="4563616"/>
            <a:ext cx="4311367" cy="576064"/>
          </a:xfrm>
          <a:prstGeom prst="rect">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Catégorie 4</a:t>
            </a:r>
          </a:p>
        </p:txBody>
      </p:sp>
      <p:sp>
        <p:nvSpPr>
          <p:cNvPr id="19" name="Rectangle 18"/>
          <p:cNvSpPr/>
          <p:nvPr/>
        </p:nvSpPr>
        <p:spPr>
          <a:xfrm>
            <a:off x="4293945" y="5330944"/>
            <a:ext cx="4311367" cy="576064"/>
          </a:xfrm>
          <a:prstGeom prst="rect">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1E1E1E"/>
                </a:solidFill>
              </a:rPr>
              <a:t>Candidats régionales</a:t>
            </a:r>
          </a:p>
        </p:txBody>
      </p:sp>
      <p:sp>
        <p:nvSpPr>
          <p:cNvPr id="21" name="Rectangle 20"/>
          <p:cNvSpPr/>
          <p:nvPr/>
        </p:nvSpPr>
        <p:spPr>
          <a:xfrm>
            <a:off x="317989" y="3242712"/>
            <a:ext cx="3377736" cy="409952"/>
          </a:xfrm>
          <a:prstGeom prst="rect">
            <a:avLst/>
          </a:prstGeom>
          <a:solidFill>
            <a:srgbClr val="639729"/>
          </a:solidFill>
          <a:ln>
            <a:solidFill>
              <a:srgbClr val="6397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800" b="1" i="0" dirty="0" smtClean="0">
                <a:solidFill>
                  <a:srgbClr val="FFFFFF"/>
                </a:solidFill>
              </a:rPr>
              <a:t>Admissibles</a:t>
            </a:r>
          </a:p>
        </p:txBody>
      </p:sp>
      <p:sp>
        <p:nvSpPr>
          <p:cNvPr id="3" name="TextBox 2"/>
          <p:cNvSpPr txBox="1"/>
          <p:nvPr/>
        </p:nvSpPr>
        <p:spPr>
          <a:xfrm>
            <a:off x="332345" y="3171448"/>
            <a:ext cx="982678" cy="584775"/>
          </a:xfrm>
          <a:prstGeom prst="rect">
            <a:avLst/>
          </a:prstGeom>
          <a:noFill/>
        </p:spPr>
        <p:txBody>
          <a:bodyPr wrap="square" rtlCol="0">
            <a:spAutoFit/>
          </a:bodyPr>
          <a:lstStyle/>
          <a:p>
            <a:pPr fontAlgn="base">
              <a:spcBef>
                <a:spcPct val="0"/>
              </a:spcBef>
              <a:spcAft>
                <a:spcPct val="0"/>
              </a:spcAft>
            </a:pPr>
            <a:r>
              <a:rPr lang="en-US" sz="3200" dirty="0" smtClean="0">
                <a:solidFill>
                  <a:prstClr val="white"/>
                </a:solidFill>
                <a:sym typeface="Wingdings 2"/>
              </a:rPr>
              <a:t></a:t>
            </a:r>
            <a:endParaRPr lang="en-US" sz="3200" dirty="0">
              <a:solidFill>
                <a:prstClr val="white"/>
              </a:solidFill>
            </a:endParaRPr>
          </a:p>
        </p:txBody>
      </p:sp>
      <p:sp>
        <p:nvSpPr>
          <p:cNvPr id="28" name="TextBox 27"/>
          <p:cNvSpPr txBox="1"/>
          <p:nvPr/>
        </p:nvSpPr>
        <p:spPr>
          <a:xfrm>
            <a:off x="4028070" y="3156216"/>
            <a:ext cx="982678" cy="584775"/>
          </a:xfrm>
          <a:prstGeom prst="rect">
            <a:avLst/>
          </a:prstGeom>
          <a:noFill/>
        </p:spPr>
        <p:txBody>
          <a:bodyPr wrap="square" rtlCol="0">
            <a:spAutoFit/>
          </a:bodyPr>
          <a:lstStyle/>
          <a:p>
            <a:pPr fontAlgn="base">
              <a:spcBef>
                <a:spcPct val="0"/>
              </a:spcBef>
              <a:spcAft>
                <a:spcPct val="0"/>
              </a:spcAft>
            </a:pPr>
            <a:r>
              <a:rPr lang="en-US" sz="3200" dirty="0" smtClean="0">
                <a:solidFill>
                  <a:prstClr val="white"/>
                </a:solidFill>
                <a:sym typeface="Wingdings 2"/>
              </a:rPr>
              <a:t></a:t>
            </a:r>
            <a:endParaRPr lang="en-US" sz="3200" dirty="0">
              <a:solidFill>
                <a:prstClr val="white"/>
              </a:solidFill>
            </a:endParaRPr>
          </a:p>
        </p:txBody>
      </p:sp>
    </p:spTree>
    <p:extLst>
      <p:ext uri="{BB962C8B-B14F-4D97-AF65-F5344CB8AC3E}">
        <p14:creationId xmlns:p14="http://schemas.microsoft.com/office/powerpoint/2010/main" xmlns="" val="2161796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323856" y="188640"/>
            <a:ext cx="8496300" cy="850900"/>
          </a:xfrm>
        </p:spPr>
        <p:txBody>
          <a:bodyPr/>
          <a:lstStyle/>
          <a:p>
            <a:r>
              <a:rPr lang="en-US" b="1" i="0" dirty="0" smtClean="0">
                <a:solidFill>
                  <a:srgbClr val="1E1E1E"/>
                </a:solidFill>
              </a:rPr>
              <a:t>Comment le financement d'encouragement est-il attribué ?</a:t>
            </a:r>
          </a:p>
        </p:txBody>
      </p:sp>
      <p:sp>
        <p:nvSpPr>
          <p:cNvPr id="12" name="Rectangle 11"/>
          <p:cNvSpPr/>
          <p:nvPr/>
        </p:nvSpPr>
        <p:spPr>
          <a:xfrm>
            <a:off x="317989" y="1268760"/>
            <a:ext cx="8483664" cy="720080"/>
          </a:xfrm>
          <a:prstGeom prst="rect">
            <a:avLst/>
          </a:prstGeom>
          <a:solidFill>
            <a:schemeClr val="accent4">
              <a:lumMod val="20000"/>
              <a:lumOff val="80000"/>
            </a:schemeClr>
          </a:solidFill>
          <a:ln w="28575" cap="flat" cmpd="sng" algn="ctr">
            <a:solidFill>
              <a:schemeClr val="accent1">
                <a:lumMod val="50000"/>
              </a:schemeClr>
            </a:solidFill>
            <a:prstDash val="solid"/>
          </a:ln>
          <a:effectLst/>
        </p:spPr>
        <p:txBody>
          <a:bodyPr rtlCol="0" anchor="ctr"/>
          <a:lstStyle/>
          <a:p>
            <a:pPr marL="92075" marR="0" lvl="1" defTabSz="914400" eaLnBrk="1" fontAlgn="auto" latinLnBrk="0" hangingPunct="1">
              <a:lnSpc>
                <a:spcPct val="100000"/>
              </a:lnSpc>
              <a:spcBef>
                <a:spcPts val="0"/>
              </a:spcBef>
              <a:spcAft>
                <a:spcPts val="600"/>
              </a:spcAft>
              <a:buClrTx/>
              <a:buSzPct val="100000"/>
              <a:tabLst/>
              <a:defRPr/>
            </a:pPr>
            <a:r>
              <a:rPr lang="en-US" sz="1600" b="1" i="0" u="none" dirty="0" smtClean="0">
                <a:solidFill>
                  <a:srgbClr val="1E1E1E"/>
                </a:solidFill>
              </a:rPr>
              <a:t>L'attribution du financement d'encouragement se fonde sur la recommandation du CTEP. Le CAS détermine le financement d'encouragement qui sera inclus dans le montant maximal de la subvention</a:t>
            </a:r>
          </a:p>
        </p:txBody>
      </p:sp>
      <p:sp>
        <p:nvSpPr>
          <p:cNvPr id="31" name="Rectangle 30"/>
          <p:cNvSpPr/>
          <p:nvPr/>
        </p:nvSpPr>
        <p:spPr>
          <a:xfrm>
            <a:off x="2102996" y="2583323"/>
            <a:ext cx="4453417" cy="3528392"/>
          </a:xfrm>
          <a:prstGeom prst="rect">
            <a:avLst/>
          </a:prstGeom>
          <a:solidFill>
            <a:schemeClr val="bg1"/>
          </a:solidFill>
          <a:ln>
            <a:solidFill>
              <a:schemeClr val="tx1">
                <a:lumMod val="50000"/>
                <a:lumOff val="50000"/>
              </a:schemeClr>
            </a:solidFill>
          </a:ln>
        </p:spPr>
        <p:txBody>
          <a:bodyPr anchor="ctr"/>
          <a:lstStyle/>
          <a:p>
            <a:pPr algn="ctr"/>
            <a:endParaRPr lang="en-US" sz="1400" dirty="0">
              <a:effectLst/>
            </a:endParaRPr>
          </a:p>
        </p:txBody>
      </p:sp>
      <p:sp>
        <p:nvSpPr>
          <p:cNvPr id="33" name="Rectangle 32"/>
          <p:cNvSpPr/>
          <p:nvPr/>
        </p:nvSpPr>
        <p:spPr>
          <a:xfrm>
            <a:off x="2257183" y="3583050"/>
            <a:ext cx="1646187" cy="1592560"/>
          </a:xfrm>
          <a:prstGeom prst="rect">
            <a:avLst/>
          </a:prstGeom>
          <a:solidFill>
            <a:srgbClr val="FFC000"/>
          </a:solidFill>
          <a:ln>
            <a:solidFill>
              <a:srgbClr val="FFC000"/>
            </a:solidFill>
          </a:ln>
        </p:spPr>
        <p:txBody>
          <a:bodyPr anchor="ctr"/>
          <a:lstStyle/>
          <a:p>
            <a:pPr>
              <a:spcAft>
                <a:spcPts val="200"/>
              </a:spcAft>
            </a:pPr>
            <a:r>
              <a:rPr lang="en-US" sz="1400" b="1" i="0" dirty="0" smtClean="0">
                <a:solidFill>
                  <a:srgbClr val="1E1E1E"/>
                </a:solidFill>
              </a:rPr>
              <a:t>Orientation stratégique</a:t>
            </a:r>
          </a:p>
        </p:txBody>
      </p:sp>
      <p:sp>
        <p:nvSpPr>
          <p:cNvPr id="34" name="Rectangle 33"/>
          <p:cNvSpPr/>
          <p:nvPr/>
        </p:nvSpPr>
        <p:spPr>
          <a:xfrm>
            <a:off x="2257181" y="5336873"/>
            <a:ext cx="1637461" cy="581592"/>
          </a:xfrm>
          <a:prstGeom prst="rect">
            <a:avLst/>
          </a:prstGeom>
          <a:solidFill>
            <a:srgbClr val="FFC000"/>
          </a:solidFill>
          <a:ln>
            <a:solidFill>
              <a:srgbClr val="FFC000"/>
            </a:solidFill>
          </a:ln>
        </p:spPr>
        <p:txBody>
          <a:bodyPr anchor="ctr"/>
          <a:lstStyle/>
          <a:p>
            <a:pPr algn="just">
              <a:lnSpc>
                <a:spcPct val="115000"/>
              </a:lnSpc>
              <a:spcAft>
                <a:spcPts val="0"/>
              </a:spcAft>
            </a:pPr>
            <a:r>
              <a:rPr lang="en-US" sz="1200" b="1" i="0" dirty="0" smtClean="0">
                <a:solidFill>
                  <a:srgbClr val="1E1E1E"/>
                </a:solidFill>
              </a:rPr>
              <a:t>Pérennité/</a:t>
            </a:r>
          </a:p>
          <a:p>
            <a:pPr algn="just">
              <a:lnSpc>
                <a:spcPct val="115000"/>
              </a:lnSpc>
              <a:spcAft>
                <a:spcPts val="0"/>
              </a:spcAft>
            </a:pPr>
            <a:r>
              <a:rPr lang="en-US" sz="1200" b="1" i="0" dirty="0" smtClean="0">
                <a:solidFill>
                  <a:srgbClr val="1E1E1E"/>
                </a:solidFill>
              </a:rPr>
              <a:t>VP/co-financement</a:t>
            </a:r>
          </a:p>
        </p:txBody>
      </p:sp>
      <p:sp>
        <p:nvSpPr>
          <p:cNvPr id="35" name="Rectangle 34"/>
          <p:cNvSpPr/>
          <p:nvPr/>
        </p:nvSpPr>
        <p:spPr>
          <a:xfrm>
            <a:off x="2257183" y="2880098"/>
            <a:ext cx="1646187" cy="567337"/>
          </a:xfrm>
          <a:prstGeom prst="rect">
            <a:avLst/>
          </a:prstGeom>
          <a:solidFill>
            <a:srgbClr val="FFC000"/>
          </a:solidFill>
          <a:ln>
            <a:solidFill>
              <a:srgbClr val="FFC000"/>
            </a:solidFill>
          </a:ln>
        </p:spPr>
        <p:txBody>
          <a:bodyPr anchor="ctr"/>
          <a:lstStyle/>
          <a:p>
            <a:pPr>
              <a:spcAft>
                <a:spcPts val="200"/>
              </a:spcAft>
            </a:pPr>
            <a:r>
              <a:rPr lang="en-US" sz="1400" b="1" i="0" dirty="0" smtClean="0">
                <a:solidFill>
                  <a:srgbClr val="1E1E1E"/>
                </a:solidFill>
              </a:rPr>
              <a:t>Ambition</a:t>
            </a:r>
          </a:p>
        </p:txBody>
      </p:sp>
      <p:sp>
        <p:nvSpPr>
          <p:cNvPr id="36" name="Rectangle 35"/>
          <p:cNvSpPr/>
          <p:nvPr/>
        </p:nvSpPr>
        <p:spPr>
          <a:xfrm>
            <a:off x="3903366" y="2880098"/>
            <a:ext cx="2520107" cy="567337"/>
          </a:xfrm>
          <a:prstGeom prst="rect">
            <a:avLst/>
          </a:prstGeom>
          <a:solidFill>
            <a:schemeClr val="bg1"/>
          </a:solidFill>
          <a:ln>
            <a:solidFill>
              <a:srgbClr val="FFC000"/>
            </a:solidFill>
          </a:ln>
        </p:spPr>
        <p:txBody>
          <a:bodyPr anchor="ctr"/>
          <a:lstStyle/>
          <a:p>
            <a:pPr marL="82550">
              <a:spcAft>
                <a:spcPts val="200"/>
              </a:spcAft>
            </a:pPr>
            <a:r>
              <a:rPr lang="en-US" sz="1400" b="0" i="0" dirty="0" smtClean="0">
                <a:solidFill>
                  <a:srgbClr val="1E1E1E"/>
                </a:solidFill>
              </a:rPr>
              <a:t>Favoriser l’expression pleine et entière d’une demande de qualité</a:t>
            </a:r>
          </a:p>
        </p:txBody>
      </p:sp>
      <p:sp>
        <p:nvSpPr>
          <p:cNvPr id="37" name="Rectangle 36"/>
          <p:cNvSpPr/>
          <p:nvPr/>
        </p:nvSpPr>
        <p:spPr>
          <a:xfrm>
            <a:off x="3903370" y="3583050"/>
            <a:ext cx="2517093" cy="408028"/>
          </a:xfrm>
          <a:prstGeom prst="rect">
            <a:avLst/>
          </a:prstGeom>
          <a:solidFill>
            <a:schemeClr val="bg1"/>
          </a:solidFill>
          <a:ln>
            <a:solidFill>
              <a:srgbClr val="FFC000"/>
            </a:solidFill>
          </a:ln>
        </p:spPr>
        <p:txBody>
          <a:bodyPr anchor="ctr"/>
          <a:lstStyle/>
          <a:p>
            <a:pPr marL="82550"/>
            <a:r>
              <a:rPr lang="en-US" sz="1400" b="1" i="0" dirty="0" smtClean="0">
                <a:solidFill>
                  <a:srgbClr val="1E1E1E"/>
                </a:solidFill>
              </a:rPr>
              <a:t>Potentiel d'impact</a:t>
            </a:r>
          </a:p>
        </p:txBody>
      </p:sp>
      <p:sp>
        <p:nvSpPr>
          <p:cNvPr id="38" name="Rectangle 37"/>
          <p:cNvSpPr/>
          <p:nvPr/>
        </p:nvSpPr>
        <p:spPr>
          <a:xfrm>
            <a:off x="3903371" y="5331020"/>
            <a:ext cx="2517091" cy="581592"/>
          </a:xfrm>
          <a:prstGeom prst="rect">
            <a:avLst/>
          </a:prstGeom>
          <a:solidFill>
            <a:schemeClr val="bg1"/>
          </a:solidFill>
          <a:ln>
            <a:solidFill>
              <a:srgbClr val="FFC000"/>
            </a:solidFill>
          </a:ln>
        </p:spPr>
        <p:txBody>
          <a:bodyPr anchor="ctr"/>
          <a:lstStyle/>
          <a:p>
            <a:pPr marL="82550"/>
            <a:r>
              <a:rPr lang="en-US" sz="1200" b="0" i="0" dirty="0" smtClean="0">
                <a:solidFill>
                  <a:srgbClr val="1E1E1E"/>
                </a:solidFill>
              </a:rPr>
              <a:t>permettre d’optimiser les contributions provenant des budgets nationaux et d’autres sources </a:t>
            </a:r>
          </a:p>
        </p:txBody>
      </p:sp>
      <p:sp>
        <p:nvSpPr>
          <p:cNvPr id="39" name="Rectangle 38"/>
          <p:cNvSpPr/>
          <p:nvPr/>
        </p:nvSpPr>
        <p:spPr>
          <a:xfrm>
            <a:off x="3907336" y="3975494"/>
            <a:ext cx="2514078" cy="408028"/>
          </a:xfrm>
          <a:prstGeom prst="rect">
            <a:avLst/>
          </a:prstGeom>
          <a:solidFill>
            <a:schemeClr val="bg1"/>
          </a:solidFill>
          <a:ln>
            <a:solidFill>
              <a:srgbClr val="FFC000"/>
            </a:solidFill>
          </a:ln>
        </p:spPr>
        <p:txBody>
          <a:bodyPr anchor="ctr"/>
          <a:lstStyle/>
          <a:p>
            <a:pPr marL="82550"/>
            <a:r>
              <a:rPr lang="en-US" sz="1400" b="0" i="0" dirty="0" smtClean="0">
                <a:solidFill>
                  <a:srgbClr val="1E1E1E"/>
                </a:solidFill>
              </a:rPr>
              <a:t>à visée stratégique</a:t>
            </a:r>
          </a:p>
        </p:txBody>
      </p:sp>
      <p:sp>
        <p:nvSpPr>
          <p:cNvPr id="40" name="Rectangle 39"/>
          <p:cNvSpPr/>
          <p:nvPr/>
        </p:nvSpPr>
        <p:spPr>
          <a:xfrm>
            <a:off x="3907336" y="4383522"/>
            <a:ext cx="2514078" cy="408028"/>
          </a:xfrm>
          <a:prstGeom prst="rect">
            <a:avLst/>
          </a:prstGeom>
          <a:solidFill>
            <a:schemeClr val="bg1"/>
          </a:solidFill>
          <a:ln>
            <a:solidFill>
              <a:srgbClr val="FFC000"/>
            </a:solidFill>
          </a:ln>
        </p:spPr>
        <p:txBody>
          <a:bodyPr anchor="ctr"/>
          <a:lstStyle/>
          <a:p>
            <a:pPr marL="82550"/>
            <a:r>
              <a:rPr lang="en-US" sz="1400" b="0" i="0" dirty="0" smtClean="0">
                <a:solidFill>
                  <a:srgbClr val="1E1E1E"/>
                </a:solidFill>
              </a:rPr>
              <a:t>Qui fonctionne bien</a:t>
            </a:r>
          </a:p>
        </p:txBody>
      </p:sp>
      <p:sp>
        <p:nvSpPr>
          <p:cNvPr id="41" name="Rectangle 40"/>
          <p:cNvSpPr/>
          <p:nvPr/>
        </p:nvSpPr>
        <p:spPr>
          <a:xfrm>
            <a:off x="3903370" y="4767582"/>
            <a:ext cx="2517093" cy="408028"/>
          </a:xfrm>
          <a:prstGeom prst="rect">
            <a:avLst/>
          </a:prstGeom>
          <a:solidFill>
            <a:schemeClr val="bg1"/>
          </a:solidFill>
          <a:ln>
            <a:solidFill>
              <a:srgbClr val="FFC000"/>
            </a:solidFill>
          </a:ln>
        </p:spPr>
        <p:txBody>
          <a:bodyPr anchor="ctr"/>
          <a:lstStyle/>
          <a:p>
            <a:pPr marL="82550"/>
            <a:r>
              <a:rPr lang="en-US" sz="1400" b="1" i="0" dirty="0" smtClean="0">
                <a:solidFill>
                  <a:srgbClr val="1E1E1E"/>
                </a:solidFill>
              </a:rPr>
              <a:t>Fondé sur un PSN solide</a:t>
            </a:r>
          </a:p>
        </p:txBody>
      </p:sp>
      <p:sp>
        <p:nvSpPr>
          <p:cNvPr id="42" name="Rectangle 41"/>
          <p:cNvSpPr/>
          <p:nvPr/>
        </p:nvSpPr>
        <p:spPr>
          <a:xfrm>
            <a:off x="2102997" y="2276872"/>
            <a:ext cx="1804347" cy="450466"/>
          </a:xfrm>
          <a:prstGeom prst="rect">
            <a:avLst/>
          </a:prstGeom>
          <a:solidFill>
            <a:schemeClr val="tx1">
              <a:lumMod val="25000"/>
              <a:lumOff val="75000"/>
            </a:schemeClr>
          </a:solidFill>
          <a:ln>
            <a:solidFill>
              <a:schemeClr val="tx1">
                <a:lumMod val="50000"/>
                <a:lumOff val="50000"/>
              </a:schemeClr>
            </a:solidFill>
          </a:ln>
        </p:spPr>
        <p:txBody>
          <a:bodyPr anchor="ctr"/>
          <a:lstStyle/>
          <a:p>
            <a:pPr marL="179388"/>
            <a:r>
              <a:rPr lang="en-US" sz="1400" b="1" i="0" dirty="0" smtClean="0">
                <a:solidFill>
                  <a:srgbClr val="1E1E1E"/>
                </a:solidFill>
              </a:rPr>
              <a:t>Critère du CA</a:t>
            </a:r>
          </a:p>
        </p:txBody>
      </p:sp>
      <p:sp>
        <p:nvSpPr>
          <p:cNvPr id="43" name="Rectangle 42"/>
          <p:cNvSpPr/>
          <p:nvPr/>
        </p:nvSpPr>
        <p:spPr>
          <a:xfrm>
            <a:off x="3907343" y="2276872"/>
            <a:ext cx="2649071" cy="450466"/>
          </a:xfrm>
          <a:prstGeom prst="rect">
            <a:avLst/>
          </a:prstGeom>
          <a:solidFill>
            <a:schemeClr val="tx1">
              <a:lumMod val="25000"/>
              <a:lumOff val="75000"/>
            </a:schemeClr>
          </a:solidFill>
          <a:ln>
            <a:solidFill>
              <a:schemeClr val="tx1">
                <a:lumMod val="50000"/>
                <a:lumOff val="50000"/>
              </a:schemeClr>
            </a:solidFill>
          </a:ln>
        </p:spPr>
        <p:txBody>
          <a:bodyPr anchor="ctr"/>
          <a:lstStyle/>
          <a:p>
            <a:pPr marL="82550"/>
            <a:r>
              <a:rPr lang="en-US" sz="1400" b="1" i="0" dirty="0" smtClean="0">
                <a:solidFill>
                  <a:srgbClr val="1E1E1E"/>
                </a:solidFill>
              </a:rPr>
              <a:t>Éléments pertinents des critères du CA</a:t>
            </a:r>
          </a:p>
        </p:txBody>
      </p:sp>
      <p:sp>
        <p:nvSpPr>
          <p:cNvPr id="21" name="Slide Number Placeholder 4"/>
          <p:cNvSpPr>
            <a:spLocks noGrp="1"/>
          </p:cNvSpPr>
          <p:nvPr>
            <p:ph type="sldNum" sz="quarter" idx="4294967295"/>
          </p:nvPr>
        </p:nvSpPr>
        <p:spPr bwMode="auto">
          <a:xfrm>
            <a:off x="8658042" y="6426174"/>
            <a:ext cx="441325" cy="24318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F90DF24-F203-42B6-89D1-B5A91AFB6495}" type="slidenum">
              <a:rPr lang="fr-CH">
                <a:latin typeface="Arial" charset="0"/>
                <a:cs typeface="Arial" charset="0"/>
              </a:rPr>
              <a:pPr fontAlgn="base">
                <a:spcBef>
                  <a:spcPct val="0"/>
                </a:spcBef>
                <a:spcAft>
                  <a:spcPct val="0"/>
                </a:spcAft>
                <a:defRPr/>
              </a:pPr>
              <a:t>21</a:t>
            </a:fld>
            <a:endParaRPr lang="fr-CH" dirty="0">
              <a:latin typeface="Arial" charset="0"/>
              <a:cs typeface="Arial" charset="0"/>
            </a:endParaRPr>
          </a:p>
        </p:txBody>
      </p:sp>
    </p:spTree>
    <p:extLst>
      <p:ext uri="{BB962C8B-B14F-4D97-AF65-F5344CB8AC3E}">
        <p14:creationId xmlns:p14="http://schemas.microsoft.com/office/powerpoint/2010/main" xmlns="" val="13090466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0" i="0" dirty="0" smtClean="0">
                <a:solidFill>
                  <a:srgbClr val="000000"/>
                </a:solidFill>
              </a:rPr>
              <a:t>Aperçu</a:t>
            </a:r>
          </a:p>
        </p:txBody>
      </p:sp>
      <p:sp>
        <p:nvSpPr>
          <p:cNvPr id="3" name="Content Placeholder 2"/>
          <p:cNvSpPr>
            <a:spLocks noGrp="1"/>
          </p:cNvSpPr>
          <p:nvPr>
            <p:ph idx="1"/>
          </p:nvPr>
        </p:nvSpPr>
        <p:spPr/>
        <p:txBody>
          <a:bodyPr>
            <a:normAutofit/>
          </a:bodyPr>
          <a:lstStyle/>
          <a:p>
            <a:r>
              <a:rPr lang="en-US" sz="2400" b="0" i="0" dirty="0" smtClean="0">
                <a:solidFill>
                  <a:srgbClr val="A6A6A6"/>
                </a:solidFill>
                <a:latin typeface="Arial" pitchFamily="18" charset="0"/>
              </a:rPr>
              <a:t>Plans stratégiques nationaux et dossiers d'investissement</a:t>
            </a:r>
          </a:p>
          <a:p>
            <a:pPr marL="0" indent="0">
              <a:buNone/>
            </a:pPr>
            <a:endParaRPr lang="en-US" sz="2400" dirty="0" smtClean="0">
              <a:solidFill>
                <a:schemeClr val="bg1">
                  <a:lumMod val="65000"/>
                </a:schemeClr>
              </a:solidFill>
              <a:latin typeface="Arial" panose="020B0604020202020204" pitchFamily="34" charset="0"/>
              <a:cs typeface="Arial" panose="020B0604020202020204" pitchFamily="34" charset="0"/>
            </a:endParaRPr>
          </a:p>
          <a:p>
            <a:r>
              <a:rPr lang="en-US" sz="2400" b="0" i="0" dirty="0" smtClean="0">
                <a:solidFill>
                  <a:srgbClr val="A6A6A6"/>
                </a:solidFill>
                <a:latin typeface="Arial" pitchFamily="18" charset="0"/>
              </a:rPr>
              <a:t>Établissement des priorités dans les notes conceptuelles</a:t>
            </a:r>
          </a:p>
          <a:p>
            <a:pPr marL="0" indent="0">
              <a:buNone/>
            </a:pPr>
            <a:endParaRPr lang="en-US" sz="2400" dirty="0" smtClean="0">
              <a:solidFill>
                <a:schemeClr val="bg1">
                  <a:lumMod val="65000"/>
                </a:schemeClr>
              </a:solidFill>
              <a:latin typeface="Arial" panose="020B0604020202020204" pitchFamily="34" charset="0"/>
              <a:cs typeface="Arial" panose="020B0604020202020204" pitchFamily="34" charset="0"/>
            </a:endParaRPr>
          </a:p>
          <a:p>
            <a:r>
              <a:rPr lang="en-US" sz="2400" b="1" i="0" dirty="0" smtClean="0">
                <a:solidFill>
                  <a:srgbClr val="000000"/>
                </a:solidFill>
                <a:latin typeface="Arial" pitchFamily="18" charset="0"/>
              </a:rPr>
              <a:t>Intégration- rôle du RSS et de la SGMNI </a:t>
            </a:r>
          </a:p>
        </p:txBody>
      </p:sp>
    </p:spTree>
    <p:extLst>
      <p:ext uri="{BB962C8B-B14F-4D97-AF65-F5344CB8AC3E}">
        <p14:creationId xmlns:p14="http://schemas.microsoft.com/office/powerpoint/2010/main" xmlns="" val="1329281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a:spLocks/>
          </p:cNvSpPr>
          <p:nvPr/>
        </p:nvSpPr>
        <p:spPr>
          <a:xfrm>
            <a:off x="395536" y="272685"/>
            <a:ext cx="8098668" cy="72008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i="0" dirty="0" smtClean="0">
                <a:solidFill>
                  <a:srgbClr val="1E1E1E"/>
                </a:solidFill>
              </a:rPr>
              <a:t>Objectifs des investissements du FM en faveur du RSS</a:t>
            </a:r>
          </a:p>
        </p:txBody>
      </p:sp>
      <p:sp>
        <p:nvSpPr>
          <p:cNvPr id="31" name="Subtitle 2"/>
          <p:cNvSpPr txBox="1">
            <a:spLocks/>
          </p:cNvSpPr>
          <p:nvPr/>
        </p:nvSpPr>
        <p:spPr>
          <a:xfrm>
            <a:off x="395536" y="1124744"/>
            <a:ext cx="8424936" cy="52565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Renforcer les résultats des composantes prioritaires du système de santé pour bénéficier des résultats de la lutte contre le VIH/sida, la tuberculose et le paludisme (et au-delà)</a:t>
            </a:r>
          </a:p>
          <a:p>
            <a:pPr algn="just">
              <a:lnSpc>
                <a:spcPct val="120000"/>
              </a:lnSpc>
              <a:spcBef>
                <a:spcPts val="300"/>
              </a:spcBef>
            </a:pPr>
            <a:r>
              <a:rPr lang="en-US" sz="1600" dirty="0" smtClean="0">
                <a:solidFill>
                  <a:sysClr val="windowText" lastClr="000000"/>
                </a:solidFill>
                <a:ea typeface="Times New Roman"/>
                <a:cs typeface="Times New Roman" panose="02020603050405020304" pitchFamily="18" charset="0"/>
              </a:rPr>
              <a:t>                                                                                                                  </a:t>
            </a:r>
          </a:p>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favoriser les synergies entre les programmes de lutte contre le VIH, la TB, le paludisme et d'autres de programmes de santé pour une planification et une programmation coordonnées</a:t>
            </a:r>
          </a:p>
          <a:p>
            <a:pPr algn="just">
              <a:lnSpc>
                <a:spcPct val="120000"/>
              </a:lnSpc>
              <a:spcBef>
                <a:spcPts val="300"/>
              </a:spcBef>
            </a:pPr>
            <a:endParaRPr lang="en-US" sz="1600" b="1" dirty="0" smtClean="0">
              <a:solidFill>
                <a:sysClr val="windowText" lastClr="000000"/>
              </a:solidFill>
              <a:ea typeface="Times New Roman"/>
              <a:cs typeface="Times New Roman" panose="02020603050405020304" pitchFamily="18" charset="0"/>
            </a:endParaRPr>
          </a:p>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Renforcer la plateforme intégrée de prestation de services et en améliorer la qualité, l'équité, l'efficacité et la pérennité </a:t>
            </a:r>
            <a:r>
              <a:rPr lang="en-US" sz="1600" b="1" i="0" dirty="0" smtClean="0">
                <a:solidFill>
                  <a:srgbClr val="1E1E1E"/>
                </a:solidFill>
              </a:rPr>
              <a:t>          </a:t>
            </a:r>
          </a:p>
          <a:p>
            <a:pPr algn="just">
              <a:lnSpc>
                <a:spcPct val="120000"/>
              </a:lnSpc>
              <a:spcBef>
                <a:spcPts val="300"/>
              </a:spcBef>
            </a:pPr>
            <a:r>
              <a:rPr lang="en-US" sz="1600" b="1" dirty="0" smtClean="0">
                <a:solidFill>
                  <a:sysClr val="windowText" lastClr="000000"/>
                </a:solidFill>
                <a:ea typeface="Times New Roman"/>
                <a:cs typeface="Times New Roman" panose="02020603050405020304" pitchFamily="18" charset="0"/>
              </a:rPr>
              <a:t>                                                 </a:t>
            </a:r>
            <a:r>
              <a:rPr lang="en-US" sz="1600" dirty="0" smtClean="0">
                <a:solidFill>
                  <a:sysClr val="windowText" lastClr="000000"/>
                </a:solidFill>
                <a:ea typeface="Times New Roman"/>
                <a:cs typeface="Times New Roman" panose="02020603050405020304" pitchFamily="18" charset="0"/>
              </a:rPr>
              <a:t> </a:t>
            </a:r>
          </a:p>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optimiser l’impact des investissements sur la santé des mères et des enfants </a:t>
            </a:r>
          </a:p>
          <a:p>
            <a:pPr algn="just">
              <a:lnSpc>
                <a:spcPct val="120000"/>
              </a:lnSpc>
              <a:spcBef>
                <a:spcPts val="300"/>
              </a:spcBef>
            </a:pPr>
            <a:endParaRPr lang="en-GB" sz="1600" dirty="0" smtClean="0">
              <a:solidFill>
                <a:sysClr val="windowText" lastClr="000000"/>
              </a:solidFill>
              <a:ea typeface="Times New Roman"/>
              <a:cs typeface="Times New Roman" panose="02020603050405020304" pitchFamily="18" charset="0"/>
            </a:endParaRPr>
          </a:p>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soutenir les communautés, la société civile et le secteur privé </a:t>
            </a:r>
          </a:p>
          <a:p>
            <a:pPr marL="342900" indent="-342900" algn="just">
              <a:lnSpc>
                <a:spcPct val="120000"/>
              </a:lnSpc>
              <a:spcBef>
                <a:spcPts val="300"/>
              </a:spcBef>
              <a:buFont typeface="Wingdings" panose="05000000000000000000" pitchFamily="2" charset="2"/>
              <a:buChar char="Ø"/>
            </a:pPr>
            <a:endParaRPr lang="en-US" sz="1600" dirty="0" smtClean="0">
              <a:solidFill>
                <a:sysClr val="windowText" lastClr="000000"/>
              </a:solidFill>
              <a:ea typeface="Times New Roman"/>
              <a:cs typeface="Times New Roman" panose="02020603050405020304" pitchFamily="18" charset="0"/>
            </a:endParaRPr>
          </a:p>
          <a:p>
            <a:pPr marL="342900" indent="-342900" algn="just">
              <a:lnSpc>
                <a:spcPct val="120000"/>
              </a:lnSpc>
              <a:spcBef>
                <a:spcPts val="300"/>
              </a:spcBef>
              <a:buFont typeface="Wingdings" panose="05000000000000000000" pitchFamily="2" charset="2"/>
              <a:buChar char="Ø"/>
            </a:pPr>
            <a:r>
              <a:rPr lang="en-US" sz="1600" b="0" i="0" dirty="0" smtClean="0">
                <a:solidFill>
                  <a:srgbClr val="1E1E1E"/>
                </a:solidFill>
              </a:rPr>
              <a:t>Aborder les inégalités entre les genres et les questions des droits de l'homme                                                                </a:t>
            </a:r>
          </a:p>
          <a:p>
            <a:endParaRPr lang="en-GB" sz="1600" dirty="0">
              <a:solidFill>
                <a:sysClr val="windowText" lastClr="000000"/>
              </a:solidFill>
              <a:latin typeface="Calibri"/>
            </a:endParaRPr>
          </a:p>
        </p:txBody>
      </p:sp>
    </p:spTree>
    <p:extLst>
      <p:ext uri="{BB962C8B-B14F-4D97-AF65-F5344CB8AC3E}">
        <p14:creationId xmlns:p14="http://schemas.microsoft.com/office/powerpoint/2010/main" xmlns="" val="385982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843CBED-2BEC-4CFC-A1B0-F6ACC84F5B07}" type="slidenum">
              <a:rPr lang="fr-CH" smtClean="0">
                <a:solidFill>
                  <a:srgbClr val="1E1E1E"/>
                </a:solidFill>
              </a:rPr>
              <a:pPr>
                <a:defRPr/>
              </a:pPr>
              <a:t>24</a:t>
            </a:fld>
            <a:endParaRPr lang="fr-CH" dirty="0">
              <a:solidFill>
                <a:srgbClr val="1E1E1E"/>
              </a:solidFill>
            </a:endParaRPr>
          </a:p>
        </p:txBody>
      </p:sp>
      <p:sp>
        <p:nvSpPr>
          <p:cNvPr id="7" name="Title 1"/>
          <p:cNvSpPr txBox="1">
            <a:spLocks/>
          </p:cNvSpPr>
          <p:nvPr/>
        </p:nvSpPr>
        <p:spPr bwMode="auto">
          <a:xfrm>
            <a:off x="395536" y="116632"/>
            <a:ext cx="8496944" cy="64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67500" lnSpcReduction="20000"/>
          </a:bodyPr>
          <a:lst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pitchFamily="-108" charset="0"/>
                <a:ea typeface="Arial" pitchFamily="-108" charset="0"/>
                <a:cs typeface="Arial" pitchFamily="-108" charset="0"/>
              </a:defRPr>
            </a:lvl2pPr>
            <a:lvl3pPr algn="l" rtl="0" eaLnBrk="0" fontAlgn="base" hangingPunct="0">
              <a:spcBef>
                <a:spcPct val="0"/>
              </a:spcBef>
              <a:spcAft>
                <a:spcPct val="0"/>
              </a:spcAft>
              <a:defRPr sz="3600" b="1">
                <a:solidFill>
                  <a:schemeClr val="tx1"/>
                </a:solidFill>
                <a:latin typeface="Arial" pitchFamily="-108" charset="0"/>
                <a:ea typeface="Arial" pitchFamily="-108" charset="0"/>
                <a:cs typeface="Arial" pitchFamily="-108" charset="0"/>
              </a:defRPr>
            </a:lvl3pPr>
            <a:lvl4pPr algn="l" rtl="0" eaLnBrk="0" fontAlgn="base" hangingPunct="0">
              <a:spcBef>
                <a:spcPct val="0"/>
              </a:spcBef>
              <a:spcAft>
                <a:spcPct val="0"/>
              </a:spcAft>
              <a:defRPr sz="3600" b="1">
                <a:solidFill>
                  <a:schemeClr val="tx1"/>
                </a:solidFill>
                <a:latin typeface="Arial" pitchFamily="-108" charset="0"/>
                <a:ea typeface="Arial" pitchFamily="-108" charset="0"/>
                <a:cs typeface="Arial" pitchFamily="-108" charset="0"/>
              </a:defRPr>
            </a:lvl4pPr>
            <a:lvl5pPr algn="l" rtl="0" eaLnBrk="0" fontAlgn="base" hangingPunct="0">
              <a:spcBef>
                <a:spcPct val="0"/>
              </a:spcBef>
              <a:spcAft>
                <a:spcPct val="0"/>
              </a:spcAft>
              <a:defRPr sz="3600" b="1">
                <a:solidFill>
                  <a:schemeClr val="tx1"/>
                </a:solidFill>
                <a:latin typeface="Arial" pitchFamily="-108" charset="0"/>
                <a:ea typeface="Arial" pitchFamily="-108" charset="0"/>
                <a:cs typeface="Arial" pitchFamily="-108" charset="0"/>
              </a:defRPr>
            </a:lvl5pPr>
            <a:lvl6pPr marL="457200" algn="l" rtl="0" fontAlgn="base">
              <a:spcBef>
                <a:spcPct val="0"/>
              </a:spcBef>
              <a:spcAft>
                <a:spcPct val="0"/>
              </a:spcAft>
              <a:defRPr sz="3600" b="1">
                <a:solidFill>
                  <a:schemeClr val="tx1"/>
                </a:solidFill>
                <a:latin typeface="Arial" pitchFamily="-108" charset="0"/>
                <a:ea typeface="Arial" pitchFamily="-108" charset="0"/>
                <a:cs typeface="Arial" pitchFamily="-108" charset="0"/>
              </a:defRPr>
            </a:lvl6pPr>
            <a:lvl7pPr marL="914400" algn="l" rtl="0" fontAlgn="base">
              <a:spcBef>
                <a:spcPct val="0"/>
              </a:spcBef>
              <a:spcAft>
                <a:spcPct val="0"/>
              </a:spcAft>
              <a:defRPr sz="3600" b="1">
                <a:solidFill>
                  <a:schemeClr val="tx1"/>
                </a:solidFill>
                <a:latin typeface="Arial" pitchFamily="-108" charset="0"/>
                <a:ea typeface="Arial" pitchFamily="-108" charset="0"/>
                <a:cs typeface="Arial" pitchFamily="-108" charset="0"/>
              </a:defRPr>
            </a:lvl7pPr>
            <a:lvl8pPr marL="1371600" algn="l" rtl="0" fontAlgn="base">
              <a:spcBef>
                <a:spcPct val="0"/>
              </a:spcBef>
              <a:spcAft>
                <a:spcPct val="0"/>
              </a:spcAft>
              <a:defRPr sz="3600" b="1">
                <a:solidFill>
                  <a:schemeClr val="tx1"/>
                </a:solidFill>
                <a:latin typeface="Arial" pitchFamily="-108" charset="0"/>
                <a:ea typeface="Arial" pitchFamily="-108" charset="0"/>
                <a:cs typeface="Arial" pitchFamily="-108" charset="0"/>
              </a:defRPr>
            </a:lvl8pPr>
            <a:lvl9pPr marL="1828800" algn="l" rtl="0" fontAlgn="base">
              <a:spcBef>
                <a:spcPct val="0"/>
              </a:spcBef>
              <a:spcAft>
                <a:spcPct val="0"/>
              </a:spcAft>
              <a:defRPr sz="3600" b="1">
                <a:solidFill>
                  <a:schemeClr val="tx1"/>
                </a:solidFill>
                <a:latin typeface="Arial" pitchFamily="-108" charset="0"/>
                <a:ea typeface="Arial" pitchFamily="-108" charset="0"/>
                <a:cs typeface="Arial" pitchFamily="-108" charset="0"/>
              </a:defRPr>
            </a:lvl9pPr>
          </a:lstStyle>
          <a:p>
            <a:r>
              <a:rPr lang="en-US" sz="3200" b="0" i="0" dirty="0" smtClean="0">
                <a:solidFill>
                  <a:srgbClr val="1E1E1E"/>
                </a:solidFill>
              </a:rPr>
              <a:t>Portée prioritaire des investissements liés au RSS dans le cadre du NMF </a:t>
            </a:r>
          </a:p>
        </p:txBody>
      </p:sp>
      <p:sp>
        <p:nvSpPr>
          <p:cNvPr id="8" name="Subtitle 2"/>
          <p:cNvSpPr txBox="1">
            <a:spLocks/>
          </p:cNvSpPr>
          <p:nvPr/>
        </p:nvSpPr>
        <p:spPr bwMode="auto">
          <a:xfrm>
            <a:off x="251520" y="1196752"/>
            <a:ext cx="8568952" cy="47525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28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None/>
              <a:defRPr sz="24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None/>
              <a:defRPr sz="20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None/>
              <a:defRPr>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None/>
              <a:defRPr>
                <a:solidFill>
                  <a:schemeClr val="tx1">
                    <a:tint val="75000"/>
                  </a:schemeClr>
                </a:solidFill>
                <a:latin typeface="+mn-lt"/>
                <a:ea typeface="+mn-ea"/>
                <a:cs typeface="+mn-cs"/>
              </a:defRPr>
            </a:lvl5pPr>
            <a:lvl6pPr marL="2286000" indent="0" algn="ctr" rtl="0" fontAlgn="base">
              <a:spcBef>
                <a:spcPct val="20000"/>
              </a:spcBef>
              <a:spcAft>
                <a:spcPct val="0"/>
              </a:spcAft>
              <a:buNone/>
              <a:defRPr>
                <a:solidFill>
                  <a:schemeClr val="tx1">
                    <a:tint val="75000"/>
                  </a:schemeClr>
                </a:solidFill>
                <a:latin typeface="+mn-lt"/>
                <a:ea typeface="+mn-ea"/>
                <a:cs typeface="+mn-cs"/>
              </a:defRPr>
            </a:lvl6pPr>
            <a:lvl7pPr marL="2743200" indent="0" algn="ctr" rtl="0" fontAlgn="base">
              <a:spcBef>
                <a:spcPct val="20000"/>
              </a:spcBef>
              <a:spcAft>
                <a:spcPct val="0"/>
              </a:spcAft>
              <a:buNone/>
              <a:defRPr>
                <a:solidFill>
                  <a:schemeClr val="tx1">
                    <a:tint val="75000"/>
                  </a:schemeClr>
                </a:solidFill>
                <a:latin typeface="+mn-lt"/>
                <a:ea typeface="+mn-ea"/>
                <a:cs typeface="+mn-cs"/>
              </a:defRPr>
            </a:lvl7pPr>
            <a:lvl8pPr marL="3200400" indent="0" algn="ctr" rtl="0" fontAlgn="base">
              <a:spcBef>
                <a:spcPct val="20000"/>
              </a:spcBef>
              <a:spcAft>
                <a:spcPct val="0"/>
              </a:spcAft>
              <a:buNone/>
              <a:defRPr>
                <a:solidFill>
                  <a:schemeClr val="tx1">
                    <a:tint val="75000"/>
                  </a:schemeClr>
                </a:solidFill>
                <a:latin typeface="+mn-lt"/>
                <a:ea typeface="+mn-ea"/>
                <a:cs typeface="+mn-cs"/>
              </a:defRPr>
            </a:lvl8pPr>
            <a:lvl9pPr marL="3657600" indent="0" algn="ctr" rtl="0" fontAlgn="base">
              <a:spcBef>
                <a:spcPct val="20000"/>
              </a:spcBef>
              <a:spcAft>
                <a:spcPct val="0"/>
              </a:spcAft>
              <a:buNone/>
              <a:defRPr>
                <a:solidFill>
                  <a:schemeClr val="tx1">
                    <a:tint val="75000"/>
                  </a:schemeClr>
                </a:solidFill>
                <a:latin typeface="+mn-lt"/>
                <a:ea typeface="+mn-ea"/>
                <a:cs typeface="+mn-cs"/>
              </a:defRPr>
            </a:lvl9pPr>
          </a:lstStyle>
          <a:p>
            <a:pPr algn="l">
              <a:defRPr/>
            </a:pPr>
            <a:r>
              <a:rPr lang="en-US" sz="2000" b="1" i="0" dirty="0" smtClean="0">
                <a:solidFill>
                  <a:srgbClr val="1E1E1E"/>
                </a:solidFill>
              </a:rPr>
              <a:t>Les cinq composantes suivantes du système de santé sont classés par ordre de priorité pour les investissements du Fonds mondial liés au RSS sur la base de l'analyse des risques programmatiques dans les portefeuilles liés aux maladies : </a:t>
            </a:r>
          </a:p>
          <a:p>
            <a:pPr algn="l">
              <a:defRPr/>
            </a:pPr>
            <a:endParaRPr lang="en-US" sz="2000" b="1" kern="0" dirty="0" smtClean="0">
              <a:solidFill>
                <a:srgbClr val="0070C0"/>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Ø"/>
              <a:defRPr/>
            </a:pPr>
            <a:r>
              <a:rPr lang="en-US" sz="2000" b="0" i="0" dirty="0" smtClean="0">
                <a:solidFill>
                  <a:srgbClr val="1E1E1E"/>
                </a:solidFill>
              </a:rPr>
              <a:t>Gestion de la chaîne des achats et des stocks</a:t>
            </a:r>
          </a:p>
          <a:p>
            <a:pPr algn="l">
              <a:defRPr/>
            </a:pPr>
            <a:endParaRPr lang="en-US" sz="2000" kern="0" dirty="0" smtClean="0">
              <a:solidFill>
                <a:sysClr val="windowText" lastClr="000000"/>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Ø"/>
              <a:defRPr/>
            </a:pPr>
            <a:r>
              <a:rPr lang="en-US" sz="2000" b="0" i="0" dirty="0" smtClean="0">
                <a:solidFill>
                  <a:srgbClr val="1E1E1E"/>
                </a:solidFill>
              </a:rPr>
              <a:t>Système d'information de gestion de la santé</a:t>
            </a:r>
          </a:p>
          <a:p>
            <a:pPr algn="l">
              <a:defRPr/>
            </a:pPr>
            <a:endParaRPr lang="en-US" sz="2000" kern="0" dirty="0" smtClean="0">
              <a:solidFill>
                <a:sysClr val="windowText" lastClr="000000"/>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Ø"/>
              <a:defRPr/>
            </a:pPr>
            <a:r>
              <a:rPr lang="en-US" sz="2000" b="0" i="0" dirty="0" smtClean="0">
                <a:solidFill>
                  <a:srgbClr val="1E1E1E"/>
                </a:solidFill>
              </a:rPr>
              <a:t>Effectif des personnels de santé et de la communauté</a:t>
            </a:r>
          </a:p>
          <a:p>
            <a:pPr algn="l">
              <a:defRPr/>
            </a:pPr>
            <a:endParaRPr lang="en-US" sz="2000" kern="0" dirty="0" smtClean="0">
              <a:solidFill>
                <a:sysClr val="windowText" lastClr="000000"/>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Ø"/>
              <a:defRPr/>
            </a:pPr>
            <a:r>
              <a:rPr lang="en-US" sz="2000" b="0" i="0" dirty="0" smtClean="0">
                <a:solidFill>
                  <a:srgbClr val="1E1E1E"/>
                </a:solidFill>
              </a:rPr>
              <a:t>Prestation des services</a:t>
            </a:r>
          </a:p>
          <a:p>
            <a:pPr marL="285750" indent="-285750" algn="l">
              <a:buFont typeface="Wingdings" panose="05000000000000000000" pitchFamily="2" charset="2"/>
              <a:buChar char="Ø"/>
              <a:defRPr/>
            </a:pPr>
            <a:endParaRPr lang="en-US" sz="2000" kern="0" dirty="0" smtClean="0">
              <a:solidFill>
                <a:sysClr val="windowText" lastClr="000000"/>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Ø"/>
              <a:defRPr/>
            </a:pPr>
            <a:r>
              <a:rPr lang="en-US" sz="2000" b="0" i="0" dirty="0" smtClean="0">
                <a:solidFill>
                  <a:srgbClr val="1E1E1E"/>
                </a:solidFill>
              </a:rPr>
              <a:t>Gestion financière </a:t>
            </a:r>
          </a:p>
        </p:txBody>
      </p:sp>
    </p:spTree>
    <p:extLst>
      <p:ext uri="{BB962C8B-B14F-4D97-AF65-F5344CB8AC3E}">
        <p14:creationId xmlns:p14="http://schemas.microsoft.com/office/powerpoint/2010/main" xmlns="" val="4148132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509075841"/>
              </p:ext>
            </p:extLst>
          </p:nvPr>
        </p:nvGraphicFramePr>
        <p:xfrm>
          <a:off x="609600" y="1447800"/>
          <a:ext cx="8138864"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p:cNvSpPr>
            <a:spLocks noGrp="1"/>
          </p:cNvSpPr>
          <p:nvPr>
            <p:ph type="title"/>
          </p:nvPr>
        </p:nvSpPr>
        <p:spPr>
          <a:xfrm>
            <a:off x="381000" y="162000"/>
            <a:ext cx="8342077" cy="828600"/>
          </a:xfrm>
        </p:spPr>
        <p:txBody>
          <a:bodyPr/>
          <a:lstStyle/>
          <a:p>
            <a:pPr algn="ctr"/>
            <a:r>
              <a:rPr lang="en-US" sz="2000" b="1" i="0" dirty="0" smtClean="0">
                <a:solidFill>
                  <a:srgbClr val="000000"/>
                </a:solidFill>
              </a:rPr>
              <a:t>Identifier les possibilités : </a:t>
            </a:r>
            <a:r>
              <a:rPr lang="en" sz="2000" dirty="0" smtClean="0"/>
              <a:t/>
            </a:r>
            <a:br>
              <a:rPr lang="en" sz="2000" dirty="0" smtClean="0"/>
            </a:br>
            <a:r>
              <a:rPr lang="en-US" sz="2000" b="1" i="0" dirty="0" smtClean="0">
                <a:solidFill>
                  <a:srgbClr val="000000"/>
                </a:solidFill>
              </a:rPr>
              <a:t>Interventions de la SGMNI dans les outils modulaires des maladies</a:t>
            </a:r>
          </a:p>
        </p:txBody>
      </p:sp>
    </p:spTree>
    <p:extLst>
      <p:ext uri="{BB962C8B-B14F-4D97-AF65-F5344CB8AC3E}">
        <p14:creationId xmlns:p14="http://schemas.microsoft.com/office/powerpoint/2010/main" xmlns="" val="18920154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97144" cy="740600"/>
          </a:xfrm>
        </p:spPr>
        <p:txBody>
          <a:bodyPr>
            <a:noAutofit/>
          </a:bodyPr>
          <a:lstStyle/>
          <a:p>
            <a:pPr algn="ctr">
              <a:spcBef>
                <a:spcPts val="0"/>
              </a:spcBef>
            </a:pPr>
            <a:r>
              <a:rPr lang="en-US" sz="2800" b="1" i="0" dirty="0" smtClean="0">
                <a:solidFill>
                  <a:srgbClr val="000000"/>
                </a:solidFill>
              </a:rPr>
              <a:t>Identifier les possibilités : </a:t>
            </a:r>
            <a:r>
              <a:rPr lang="en" sz="2800" dirty="0" smtClean="0"/>
              <a:t/>
            </a:r>
            <a:br>
              <a:rPr lang="en" sz="2800" dirty="0" smtClean="0"/>
            </a:br>
            <a:r>
              <a:rPr lang="en-US" sz="2800" b="1" i="0" dirty="0" smtClean="0">
                <a:solidFill>
                  <a:srgbClr val="000000"/>
                </a:solidFill>
              </a:rPr>
              <a:t>Activités de synergie de la SGMNI</a:t>
            </a:r>
          </a:p>
        </p:txBody>
      </p:sp>
      <p:graphicFrame>
        <p:nvGraphicFramePr>
          <p:cNvPr id="4" name="Table 3"/>
          <p:cNvGraphicFramePr>
            <a:graphicFrameLocks noGrp="1"/>
          </p:cNvGraphicFramePr>
          <p:nvPr>
            <p:extLst>
              <p:ext uri="{D42A27DB-BD31-4B8C-83A1-F6EECF244321}">
                <p14:modId xmlns:p14="http://schemas.microsoft.com/office/powerpoint/2010/main" xmlns="" val="2433882544"/>
              </p:ext>
            </p:extLst>
          </p:nvPr>
        </p:nvGraphicFramePr>
        <p:xfrm>
          <a:off x="304800" y="1295400"/>
          <a:ext cx="8382000" cy="4907280"/>
        </p:xfrm>
        <a:graphic>
          <a:graphicData uri="http://schemas.openxmlformats.org/drawingml/2006/table">
            <a:tbl>
              <a:tblPr firstRow="1" firstCol="1" bandRow="1">
                <a:tableStyleId>{91EBBBCC-DAD2-459C-BE2E-F6DE35CF9A28}</a:tableStyleId>
              </a:tblPr>
              <a:tblGrid>
                <a:gridCol w="3930937"/>
                <a:gridCol w="4451063"/>
              </a:tblGrid>
              <a:tr h="396343">
                <a:tc>
                  <a:txBody>
                    <a:bodyPr/>
                    <a:lstStyle/>
                    <a:p>
                      <a:pPr algn="ctr">
                        <a:lnSpc>
                          <a:spcPct val="115000"/>
                        </a:lnSpc>
                        <a:spcAft>
                          <a:spcPts val="0"/>
                        </a:spcAft>
                      </a:pPr>
                      <a:r>
                        <a:rPr lang="en-US" sz="1400" b="1" i="0" dirty="0" smtClean="0">
                          <a:solidFill>
                            <a:srgbClr val="000000"/>
                          </a:solidFill>
                        </a:rPr>
                        <a:t>Ensemble de services intégrés de SGMI de grande synergie</a:t>
                      </a:r>
                    </a:p>
                  </a:txBody>
                  <a:tcPr marL="49490" marR="49490" marT="0" marB="0" anchor="ctr"/>
                </a:tc>
                <a:tc>
                  <a:txBody>
                    <a:bodyPr/>
                    <a:lstStyle/>
                    <a:p>
                      <a:pPr algn="ctr">
                        <a:lnSpc>
                          <a:spcPct val="115000"/>
                        </a:lnSpc>
                        <a:spcAft>
                          <a:spcPts val="0"/>
                        </a:spcAft>
                      </a:pPr>
                      <a:r>
                        <a:rPr lang="en-US" sz="1400" b="1" i="0" dirty="0" smtClean="0">
                          <a:solidFill>
                            <a:srgbClr val="000000"/>
                          </a:solidFill>
                        </a:rPr>
                        <a:t>Modules pertinents</a:t>
                      </a:r>
                    </a:p>
                  </a:txBody>
                  <a:tcPr marL="49490" marR="49490" marT="0" marB="0" anchor="ctr"/>
                </a:tc>
              </a:tr>
              <a:tr h="396343">
                <a:tc>
                  <a:txBody>
                    <a:bodyPr/>
                    <a:lstStyle/>
                    <a:p>
                      <a:pPr>
                        <a:lnSpc>
                          <a:spcPct val="115000"/>
                        </a:lnSpc>
                        <a:spcAft>
                          <a:spcPts val="0"/>
                        </a:spcAft>
                      </a:pPr>
                      <a:r>
                        <a:rPr lang="en-US" sz="1400" b="1" i="0" dirty="0" smtClean="0">
                          <a:solidFill>
                            <a:srgbClr val="000000"/>
                          </a:solidFill>
                        </a:rPr>
                        <a:t>Dépistage et traitement de la syphilis pendant la grossesse</a:t>
                      </a:r>
                    </a:p>
                  </a:txBody>
                  <a:tcPr marL="49490" marR="49490" marT="0" marB="0"/>
                </a:tc>
                <a:tc>
                  <a:txBody>
                    <a:bodyPr/>
                    <a:lstStyle/>
                    <a:p>
                      <a:pPr>
                        <a:lnSpc>
                          <a:spcPct val="115000"/>
                        </a:lnSpc>
                        <a:spcAft>
                          <a:spcPts val="0"/>
                        </a:spcAft>
                      </a:pPr>
                      <a:r>
                        <a:rPr lang="en-US" sz="1400" b="0" i="0" dirty="0" smtClean="0">
                          <a:solidFill>
                            <a:srgbClr val="000000"/>
                          </a:solidFill>
                        </a:rPr>
                        <a:t>VIH: PTME/volet 1</a:t>
                      </a:r>
                    </a:p>
                  </a:txBody>
                  <a:tcPr marL="49490" marR="49490" marT="0" marB="0"/>
                </a:tc>
              </a:tr>
              <a:tr h="198172">
                <a:tc>
                  <a:txBody>
                    <a:bodyPr/>
                    <a:lstStyle/>
                    <a:p>
                      <a:pPr>
                        <a:lnSpc>
                          <a:spcPct val="115000"/>
                        </a:lnSpc>
                        <a:spcAft>
                          <a:spcPts val="0"/>
                        </a:spcAft>
                      </a:pPr>
                      <a:r>
                        <a:rPr lang="en-US" sz="1400" b="1" i="0" dirty="0" smtClean="0">
                          <a:solidFill>
                            <a:srgbClr val="000000"/>
                          </a:solidFill>
                        </a:rPr>
                        <a:t>Planification familiale</a:t>
                      </a:r>
                    </a:p>
                  </a:txBody>
                  <a:tcPr marL="49490" marR="49490" marT="0" marB="0"/>
                </a:tc>
                <a:tc>
                  <a:txBody>
                    <a:bodyPr/>
                    <a:lstStyle/>
                    <a:p>
                      <a:pPr>
                        <a:lnSpc>
                          <a:spcPct val="115000"/>
                        </a:lnSpc>
                        <a:spcAft>
                          <a:spcPts val="0"/>
                        </a:spcAft>
                      </a:pPr>
                      <a:r>
                        <a:rPr lang="en-US" sz="1400" b="0" i="0" dirty="0" smtClean="0">
                          <a:solidFill>
                            <a:srgbClr val="000000"/>
                          </a:solidFill>
                        </a:rPr>
                        <a:t>VIH: PTME/volet 1</a:t>
                      </a:r>
                    </a:p>
                  </a:txBody>
                  <a:tcPr marL="49490" marR="49490" marT="0" marB="0"/>
                </a:tc>
              </a:tr>
              <a:tr h="433674">
                <a:tc>
                  <a:txBody>
                    <a:bodyPr/>
                    <a:lstStyle/>
                    <a:p>
                      <a:pPr>
                        <a:lnSpc>
                          <a:spcPct val="115000"/>
                        </a:lnSpc>
                        <a:spcAft>
                          <a:spcPts val="0"/>
                        </a:spcAft>
                      </a:pPr>
                      <a:r>
                        <a:rPr lang="en-US" sz="1400" b="1" i="0" dirty="0" smtClean="0">
                          <a:solidFill>
                            <a:srgbClr val="000000"/>
                          </a:solidFill>
                        </a:rPr>
                        <a:t>Prise en charge communautaire intégrée (PCCI) de la fièvre non paludique</a:t>
                      </a:r>
                    </a:p>
                  </a:txBody>
                  <a:tcPr marL="49490" marR="49490" marT="0" marB="0"/>
                </a:tc>
                <a:tc>
                  <a:txBody>
                    <a:bodyPr/>
                    <a:lstStyle/>
                    <a:p>
                      <a:pPr>
                        <a:lnSpc>
                          <a:spcPct val="115000"/>
                        </a:lnSpc>
                        <a:spcAft>
                          <a:spcPts val="0"/>
                        </a:spcAft>
                      </a:pPr>
                      <a:r>
                        <a:rPr lang="en-US" sz="1400" b="0" i="0" dirty="0" smtClean="0">
                          <a:solidFill>
                            <a:srgbClr val="000000"/>
                          </a:solidFill>
                        </a:rPr>
                        <a:t>RSS: Prestation des services </a:t>
                      </a:r>
                    </a:p>
                  </a:txBody>
                  <a:tcPr marL="49490" marR="49490" marT="0" marB="0"/>
                </a:tc>
              </a:tr>
              <a:tr h="594515">
                <a:tc>
                  <a:txBody>
                    <a:bodyPr/>
                    <a:lstStyle/>
                    <a:p>
                      <a:pPr>
                        <a:lnSpc>
                          <a:spcPct val="115000"/>
                        </a:lnSpc>
                        <a:spcAft>
                          <a:spcPts val="0"/>
                        </a:spcAft>
                      </a:pPr>
                      <a:r>
                        <a:rPr lang="en-US" sz="1400" b="1" i="0" dirty="0" smtClean="0">
                          <a:solidFill>
                            <a:srgbClr val="000000"/>
                          </a:solidFill>
                        </a:rPr>
                        <a:t>Prévenir, mesurer et traiter l'anémie maternelle </a:t>
                      </a:r>
                    </a:p>
                  </a:txBody>
                  <a:tcPr marL="49490" marR="49490" marT="0" marB="0"/>
                </a:tc>
                <a:tc>
                  <a:txBody>
                    <a:bodyPr/>
                    <a:lstStyle/>
                    <a:p>
                      <a:pPr>
                        <a:lnSpc>
                          <a:spcPct val="115000"/>
                        </a:lnSpc>
                        <a:spcAft>
                          <a:spcPts val="0"/>
                        </a:spcAft>
                      </a:pPr>
                      <a:r>
                        <a:rPr lang="en-US" sz="1400" b="0" i="0" dirty="0" smtClean="0">
                          <a:solidFill>
                            <a:srgbClr val="000000"/>
                          </a:solidFill>
                        </a:rPr>
                        <a:t>VIH: PTME </a:t>
                      </a:r>
                    </a:p>
                    <a:p>
                      <a:pPr>
                        <a:lnSpc>
                          <a:spcPct val="115000"/>
                        </a:lnSpc>
                        <a:spcAft>
                          <a:spcPts val="0"/>
                        </a:spcAft>
                      </a:pPr>
                      <a:r>
                        <a:rPr lang="en-US" sz="1400" b="0" i="0" dirty="0" smtClean="0">
                          <a:solidFill>
                            <a:srgbClr val="000000"/>
                          </a:solidFill>
                        </a:rPr>
                        <a:t>RSS: Prestation des services </a:t>
                      </a:r>
                    </a:p>
                    <a:p>
                      <a:pPr>
                        <a:lnSpc>
                          <a:spcPct val="115000"/>
                        </a:lnSpc>
                        <a:spcAft>
                          <a:spcPts val="0"/>
                        </a:spcAft>
                      </a:pPr>
                      <a:r>
                        <a:rPr lang="en-GB" sz="1400" dirty="0">
                          <a:effectLst/>
                        </a:rPr>
                        <a:t> </a:t>
                      </a:r>
                      <a:endParaRPr lang="en-GB" sz="1400" dirty="0">
                        <a:effectLst/>
                        <a:latin typeface="Georgia"/>
                        <a:ea typeface="Times New Roman"/>
                        <a:cs typeface="Times New Roman"/>
                      </a:endParaRPr>
                    </a:p>
                  </a:txBody>
                  <a:tcPr marL="49490" marR="49490" marT="0" marB="0"/>
                </a:tc>
              </a:tr>
              <a:tr h="1011906">
                <a:tc>
                  <a:txBody>
                    <a:bodyPr/>
                    <a:lstStyle/>
                    <a:p>
                      <a:pPr>
                        <a:lnSpc>
                          <a:spcPct val="115000"/>
                        </a:lnSpc>
                        <a:spcAft>
                          <a:spcPts val="0"/>
                        </a:spcAft>
                      </a:pPr>
                      <a:r>
                        <a:rPr lang="en-US" sz="1400" b="1" i="0" dirty="0" smtClean="0">
                          <a:solidFill>
                            <a:srgbClr val="000000"/>
                          </a:solidFill>
                        </a:rPr>
                        <a:t>Prise en charge intégrée des maladies de l'enfance (PCIME) dans les centres de santé de premier niveau</a:t>
                      </a:r>
                    </a:p>
                    <a:p>
                      <a:pPr>
                        <a:lnSpc>
                          <a:spcPct val="115000"/>
                        </a:lnSpc>
                        <a:spcAft>
                          <a:spcPts val="0"/>
                        </a:spcAft>
                      </a:pPr>
                      <a:r>
                        <a:rPr lang="en-GB" sz="1400" dirty="0">
                          <a:effectLst/>
                        </a:rPr>
                        <a:t> </a:t>
                      </a:r>
                    </a:p>
                    <a:p>
                      <a:pPr>
                        <a:lnSpc>
                          <a:spcPct val="115000"/>
                        </a:lnSpc>
                        <a:spcAft>
                          <a:spcPts val="0"/>
                        </a:spcAft>
                      </a:pPr>
                      <a:r>
                        <a:rPr lang="en-GB" sz="1400" dirty="0">
                          <a:effectLst/>
                        </a:rPr>
                        <a:t> </a:t>
                      </a:r>
                    </a:p>
                    <a:p>
                      <a:pPr>
                        <a:lnSpc>
                          <a:spcPct val="115000"/>
                        </a:lnSpc>
                        <a:spcAft>
                          <a:spcPts val="0"/>
                        </a:spcAft>
                      </a:pPr>
                      <a:r>
                        <a:rPr lang="en-GB" sz="1400" dirty="0">
                          <a:effectLst/>
                        </a:rPr>
                        <a:t> </a:t>
                      </a:r>
                      <a:endParaRPr lang="en-GB" sz="1400" dirty="0">
                        <a:effectLst/>
                        <a:latin typeface="Georgia"/>
                        <a:ea typeface="Times New Roman"/>
                        <a:cs typeface="Times New Roman"/>
                      </a:endParaRPr>
                    </a:p>
                  </a:txBody>
                  <a:tcPr marL="49490" marR="49490" marT="0" marB="0"/>
                </a:tc>
                <a:tc>
                  <a:txBody>
                    <a:bodyPr/>
                    <a:lstStyle/>
                    <a:p>
                      <a:pPr>
                        <a:lnSpc>
                          <a:spcPct val="115000"/>
                        </a:lnSpc>
                        <a:spcAft>
                          <a:spcPts val="0"/>
                        </a:spcAft>
                      </a:pPr>
                      <a:r>
                        <a:rPr lang="en-US" sz="1400" b="0" i="0" dirty="0" smtClean="0">
                          <a:solidFill>
                            <a:srgbClr val="000000"/>
                          </a:solidFill>
                        </a:rPr>
                        <a:t>VIH: PTME &amp; traitement, prise en charge et soutien </a:t>
                      </a:r>
                    </a:p>
                    <a:p>
                      <a:pPr>
                        <a:lnSpc>
                          <a:spcPct val="115000"/>
                        </a:lnSpc>
                        <a:spcAft>
                          <a:spcPts val="0"/>
                        </a:spcAft>
                      </a:pPr>
                      <a:r>
                        <a:rPr lang="en-US" sz="1400" b="0" i="0" dirty="0" smtClean="0">
                          <a:solidFill>
                            <a:srgbClr val="000000"/>
                          </a:solidFill>
                        </a:rPr>
                        <a:t>Tuberculose : Populations clés touchées &amp; activités concertées avec d'autres programmes et secteurs </a:t>
                      </a:r>
                    </a:p>
                    <a:p>
                      <a:pPr>
                        <a:lnSpc>
                          <a:spcPct val="115000"/>
                        </a:lnSpc>
                        <a:spcAft>
                          <a:spcPts val="0"/>
                        </a:spcAft>
                      </a:pPr>
                      <a:r>
                        <a:rPr lang="en-US" sz="1400" b="0" i="0" dirty="0" smtClean="0">
                          <a:solidFill>
                            <a:srgbClr val="000000"/>
                          </a:solidFill>
                        </a:rPr>
                        <a:t>Paludisme: Prise en charge &amp; traitement en établissement </a:t>
                      </a:r>
                    </a:p>
                  </a:txBody>
                  <a:tcPr marL="49490" marR="49490" marT="0" marB="0"/>
                </a:tc>
              </a:tr>
              <a:tr h="396343">
                <a:tc>
                  <a:txBody>
                    <a:bodyPr/>
                    <a:lstStyle/>
                    <a:p>
                      <a:pPr>
                        <a:lnSpc>
                          <a:spcPct val="115000"/>
                        </a:lnSpc>
                        <a:spcAft>
                          <a:spcPts val="0"/>
                        </a:spcAft>
                      </a:pPr>
                      <a:r>
                        <a:rPr lang="en-US" sz="1400" b="1" i="0" dirty="0" smtClean="0">
                          <a:solidFill>
                            <a:srgbClr val="000000"/>
                          </a:solidFill>
                        </a:rPr>
                        <a:t>Promotion et soutien de l'allaitement maternel</a:t>
                      </a:r>
                    </a:p>
                  </a:txBody>
                  <a:tcPr marL="49490" marR="49490" marT="0" marB="0"/>
                </a:tc>
                <a:tc>
                  <a:txBody>
                    <a:bodyPr/>
                    <a:lstStyle/>
                    <a:p>
                      <a:pPr>
                        <a:lnSpc>
                          <a:spcPct val="115000"/>
                        </a:lnSpc>
                        <a:spcAft>
                          <a:spcPts val="0"/>
                        </a:spcAft>
                      </a:pPr>
                      <a:r>
                        <a:rPr lang="en-US" sz="1400" b="0" i="0" dirty="0" smtClean="0">
                          <a:solidFill>
                            <a:srgbClr val="000000"/>
                          </a:solidFill>
                        </a:rPr>
                        <a:t>VIH: PTME </a:t>
                      </a:r>
                    </a:p>
                    <a:p>
                      <a:pPr>
                        <a:lnSpc>
                          <a:spcPct val="115000"/>
                        </a:lnSpc>
                        <a:spcAft>
                          <a:spcPts val="0"/>
                        </a:spcAft>
                      </a:pPr>
                      <a:r>
                        <a:rPr lang="en-US" sz="1400" b="0" i="0" dirty="0" smtClean="0">
                          <a:solidFill>
                            <a:srgbClr val="000000"/>
                          </a:solidFill>
                        </a:rPr>
                        <a:t>RSS: Prestation des services </a:t>
                      </a:r>
                    </a:p>
                  </a:txBody>
                  <a:tcPr marL="49490" marR="49490" marT="0" marB="0"/>
                </a:tc>
              </a:tr>
              <a:tr h="396343">
                <a:tc>
                  <a:txBody>
                    <a:bodyPr/>
                    <a:lstStyle/>
                    <a:p>
                      <a:pPr>
                        <a:lnSpc>
                          <a:spcPct val="115000"/>
                        </a:lnSpc>
                        <a:spcAft>
                          <a:spcPts val="0"/>
                        </a:spcAft>
                      </a:pPr>
                      <a:r>
                        <a:rPr lang="en-US" sz="1400" b="1" i="0" dirty="0" smtClean="0">
                          <a:solidFill>
                            <a:srgbClr val="000000"/>
                          </a:solidFill>
                        </a:rPr>
                        <a:t>Nutrition (y compris le fer, l'acide folique, vermifuges)</a:t>
                      </a:r>
                    </a:p>
                  </a:txBody>
                  <a:tcPr marL="49490" marR="49490" marT="0" marB="0"/>
                </a:tc>
                <a:tc>
                  <a:txBody>
                    <a:bodyPr/>
                    <a:lstStyle/>
                    <a:p>
                      <a:pPr>
                        <a:lnSpc>
                          <a:spcPct val="115000"/>
                        </a:lnSpc>
                        <a:spcAft>
                          <a:spcPts val="0"/>
                        </a:spcAft>
                      </a:pPr>
                      <a:r>
                        <a:rPr lang="en-US" sz="1400" b="0" i="0" dirty="0" smtClean="0">
                          <a:solidFill>
                            <a:srgbClr val="000000"/>
                          </a:solidFill>
                        </a:rPr>
                        <a:t>VIH: PTME </a:t>
                      </a:r>
                    </a:p>
                    <a:p>
                      <a:pPr>
                        <a:lnSpc>
                          <a:spcPct val="115000"/>
                        </a:lnSpc>
                        <a:spcAft>
                          <a:spcPts val="0"/>
                        </a:spcAft>
                      </a:pPr>
                      <a:r>
                        <a:rPr lang="en-US" sz="1400" b="0" i="0" dirty="0" smtClean="0">
                          <a:solidFill>
                            <a:srgbClr val="000000"/>
                          </a:solidFill>
                        </a:rPr>
                        <a:t>RSS: Prestation des services</a:t>
                      </a:r>
                    </a:p>
                  </a:txBody>
                  <a:tcPr marL="49490" marR="49490" marT="0" marB="0"/>
                </a:tc>
              </a:tr>
            </a:tbl>
          </a:graphicData>
        </a:graphic>
      </p:graphicFrame>
    </p:spTree>
    <p:extLst>
      <p:ext uri="{BB962C8B-B14F-4D97-AF65-F5344CB8AC3E}">
        <p14:creationId xmlns:p14="http://schemas.microsoft.com/office/powerpoint/2010/main" xmlns="" val="1948867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0" dirty="0" smtClean="0">
                <a:solidFill>
                  <a:srgbClr val="000000"/>
                </a:solidFill>
              </a:rPr>
              <a:t>Quelles sont les questions clés de la SGMNI à aborder au cours du dialogue au niveau du pays ?</a:t>
            </a:r>
          </a:p>
        </p:txBody>
      </p:sp>
      <p:sp>
        <p:nvSpPr>
          <p:cNvPr id="5" name="Rectangle 4"/>
          <p:cNvSpPr/>
          <p:nvPr/>
        </p:nvSpPr>
        <p:spPr>
          <a:xfrm>
            <a:off x="381002" y="1268760"/>
            <a:ext cx="1186927" cy="3608040"/>
          </a:xfrm>
          <a:prstGeom prst="rect">
            <a:avLst/>
          </a:prstGeom>
          <a:solidFill>
            <a:schemeClr val="accent5">
              <a:lumMod val="40000"/>
              <a:lumOff val="60000"/>
            </a:schemeClr>
          </a:solidFill>
          <a:ln w="25400" cap="flat" cmpd="sng" algn="ctr">
            <a:noFill/>
            <a:prstDash val="solid"/>
          </a:ln>
          <a:effectLst/>
        </p:spPr>
        <p:txBody>
          <a:bodyPr lIns="91433" tIns="45717" rIns="91433" bIns="45717" anchor="ctr"/>
          <a:lstStyle/>
          <a:p>
            <a:pPr algn="ctr" defTabSz="457165" fontAlgn="base">
              <a:spcBef>
                <a:spcPct val="0"/>
              </a:spcBef>
              <a:spcAft>
                <a:spcPct val="0"/>
              </a:spcAft>
            </a:pPr>
            <a:r>
              <a:rPr lang="en-US" sz="2000" b="1" i="0" dirty="0" smtClean="0">
                <a:solidFill>
                  <a:srgbClr val="404040"/>
                </a:solidFill>
              </a:rPr>
              <a:t>SGMNI</a:t>
            </a:r>
          </a:p>
        </p:txBody>
      </p:sp>
      <p:sp>
        <p:nvSpPr>
          <p:cNvPr id="8" name="TextBox 7"/>
          <p:cNvSpPr txBox="1"/>
          <p:nvPr/>
        </p:nvSpPr>
        <p:spPr>
          <a:xfrm>
            <a:off x="1676400" y="1210500"/>
            <a:ext cx="7162800" cy="5598625"/>
          </a:xfrm>
          <a:prstGeom prst="rect">
            <a:avLst/>
          </a:prstGeom>
          <a:noFill/>
        </p:spPr>
        <p:txBody>
          <a:bodyPr wrap="square" tIns="90000" bIns="90000" rtlCol="0">
            <a:spAutoFit/>
          </a:bodyPr>
          <a:lstStyle/>
          <a:p>
            <a:pPr marL="228600" indent="-228600">
              <a:buClr>
                <a:srgbClr val="C00000"/>
              </a:buClr>
              <a:buFontTx/>
              <a:buAutoNum type="arabicPeriod"/>
            </a:pPr>
            <a:r>
              <a:rPr lang="en-US" sz="1600" b="1" i="0" dirty="0" smtClean="0">
                <a:solidFill>
                  <a:srgbClr val="606060"/>
                </a:solidFill>
              </a:rPr>
              <a:t>Le pays soutient-t-il suffisamment les interventions de SGMNI qui luttent directement contre le VIH, la TB et le paludisme ? (ex. ETME, paludisme pendant la grossesse, etc.)</a:t>
            </a:r>
          </a:p>
          <a:p>
            <a:pPr marL="228600" indent="-228600">
              <a:buClr>
                <a:srgbClr val="C00000"/>
              </a:buClr>
              <a:buFontTx/>
              <a:buAutoNum type="arabicPeriod"/>
            </a:pPr>
            <a:endParaRPr lang="en-US" sz="1600" b="1" dirty="0">
              <a:solidFill>
                <a:srgbClr val="808080">
                  <a:lumMod val="75000"/>
                </a:srgbClr>
              </a:solidFill>
            </a:endParaRPr>
          </a:p>
          <a:p>
            <a:pPr marL="228600" indent="-228600">
              <a:buClr>
                <a:srgbClr val="C00000"/>
              </a:buClr>
              <a:buFontTx/>
              <a:buAutoNum type="arabicPeriod"/>
            </a:pPr>
            <a:r>
              <a:rPr lang="en-US" sz="1600" b="1" i="0" dirty="0" smtClean="0">
                <a:solidFill>
                  <a:srgbClr val="606060"/>
                </a:solidFill>
              </a:rPr>
              <a:t>Qu'en est-il des synergies d'intervention très pertinentes contre le VIH, la TB et le paludisme ? (ex., renforcement des soins prénataux, composantes autres que le paludisme de la PCCIP, etc.)</a:t>
            </a:r>
          </a:p>
          <a:p>
            <a:pPr marL="228600" indent="-228600">
              <a:buClr>
                <a:srgbClr val="C00000"/>
              </a:buClr>
              <a:buFontTx/>
              <a:buAutoNum type="arabicPeriod"/>
            </a:pPr>
            <a:endParaRPr lang="en-GB" sz="1600" b="1" dirty="0">
              <a:solidFill>
                <a:srgbClr val="808080">
                  <a:lumMod val="75000"/>
                </a:srgbClr>
              </a:solidFill>
            </a:endParaRPr>
          </a:p>
          <a:p>
            <a:pPr marL="742950" lvl="1" indent="-285750">
              <a:buClr>
                <a:srgbClr val="C00000"/>
              </a:buClr>
              <a:buFont typeface="Arial" panose="020B0604020202020204" pitchFamily="34" charset="0"/>
              <a:buChar char="•"/>
            </a:pPr>
            <a:r>
              <a:rPr lang="en-US" sz="1600" b="1" i="0" dirty="0" smtClean="0">
                <a:solidFill>
                  <a:srgbClr val="606060"/>
                </a:solidFill>
              </a:rPr>
              <a:t>Comment ces synergies d'interventions sont-elles financées et mises en œuvre ? </a:t>
            </a:r>
          </a:p>
          <a:p>
            <a:pPr marL="742950" lvl="1" indent="-285750">
              <a:buClr>
                <a:srgbClr val="C00000"/>
              </a:buClr>
              <a:buFont typeface="Arial" panose="020B0604020202020204" pitchFamily="34" charset="0"/>
              <a:buChar char="•"/>
            </a:pPr>
            <a:endParaRPr lang="en-GB" sz="1600" b="1" dirty="0">
              <a:solidFill>
                <a:srgbClr val="808080">
                  <a:lumMod val="75000"/>
                </a:srgbClr>
              </a:solidFill>
            </a:endParaRPr>
          </a:p>
          <a:p>
            <a:pPr marL="742950" lvl="1" indent="-285750">
              <a:buClr>
                <a:srgbClr val="C00000"/>
              </a:buClr>
              <a:buFont typeface="Arial" panose="020B0604020202020204" pitchFamily="34" charset="0"/>
              <a:buChar char="•"/>
            </a:pPr>
            <a:r>
              <a:rPr lang="en-US" sz="1600" b="1" i="0" dirty="0" smtClean="0">
                <a:solidFill>
                  <a:srgbClr val="606060"/>
                </a:solidFill>
              </a:rPr>
              <a:t>Pour ces synergies d'intervention, une complémentarité potentielle avec le gouvernement et d'autres bailleurs de fonds ?</a:t>
            </a:r>
          </a:p>
          <a:p>
            <a:pPr marL="228600" indent="-228600">
              <a:buClr>
                <a:srgbClr val="C00000"/>
              </a:buClr>
              <a:buFontTx/>
              <a:buAutoNum type="arabicPeriod"/>
            </a:pPr>
            <a:endParaRPr lang="en-US" sz="1600" b="1" dirty="0">
              <a:solidFill>
                <a:srgbClr val="808080">
                  <a:lumMod val="75000"/>
                </a:srgbClr>
              </a:solidFill>
            </a:endParaRPr>
          </a:p>
          <a:p>
            <a:pPr marL="228600" indent="-228600">
              <a:buClr>
                <a:srgbClr val="C00000"/>
              </a:buClr>
              <a:buFontTx/>
              <a:buAutoNum type="arabicPeriod"/>
            </a:pPr>
            <a:r>
              <a:rPr lang="en-US" sz="1600" b="1" i="0" dirty="0" smtClean="0">
                <a:solidFill>
                  <a:srgbClr val="606060"/>
                </a:solidFill>
              </a:rPr>
              <a:t>Le financement lié au RSS soutient-t-il les éléments clés d'une intégration efficace des services de SGMNI ?  (ex., gestion de la chaîne d'approvisionnement, SIGS)</a:t>
            </a:r>
          </a:p>
          <a:p>
            <a:pPr marL="171450" indent="-171450">
              <a:buClr>
                <a:srgbClr val="C00000"/>
              </a:buClr>
              <a:buFont typeface="Wingdings" panose="05000000000000000000" pitchFamily="2" charset="2"/>
              <a:buChar char="§"/>
            </a:pPr>
            <a:endParaRPr lang="en-US" sz="1600" b="1" dirty="0">
              <a:solidFill>
                <a:srgbClr val="808080">
                  <a:lumMod val="75000"/>
                </a:srgbClr>
              </a:solidFill>
            </a:endParaRPr>
          </a:p>
          <a:p>
            <a:pPr marL="171450" indent="-171450">
              <a:buClr>
                <a:srgbClr val="C00000"/>
              </a:buClr>
              <a:buFont typeface="Wingdings" panose="05000000000000000000" pitchFamily="2" charset="2"/>
              <a:buChar char="§"/>
            </a:pPr>
            <a:endParaRPr lang="en-US" sz="1600" b="1" dirty="0">
              <a:solidFill>
                <a:srgbClr val="808080">
                  <a:lumMod val="75000"/>
                </a:srgbClr>
              </a:solidFill>
            </a:endParaRPr>
          </a:p>
          <a:p>
            <a:pPr marL="171450" indent="-171450">
              <a:buClr>
                <a:srgbClr val="C00000"/>
              </a:buClr>
              <a:buFont typeface="Wingdings" panose="05000000000000000000" pitchFamily="2" charset="2"/>
              <a:buChar char="§"/>
            </a:pPr>
            <a:endParaRPr lang="en-US" sz="1600" b="1" dirty="0">
              <a:solidFill>
                <a:srgbClr val="808080">
                  <a:lumMod val="75000"/>
                </a:srgbClr>
              </a:solidFill>
            </a:endParaRPr>
          </a:p>
          <a:p>
            <a:pPr marL="171450" indent="-171450">
              <a:buClr>
                <a:srgbClr val="C00000"/>
              </a:buClr>
              <a:buFont typeface="Wingdings" panose="05000000000000000000" pitchFamily="2" charset="2"/>
              <a:buChar char="§"/>
            </a:pPr>
            <a:endParaRPr lang="en-US" sz="1600" b="1" dirty="0">
              <a:solidFill>
                <a:srgbClr val="808080">
                  <a:lumMod val="75000"/>
                </a:srgbClr>
              </a:solidFill>
            </a:endParaRPr>
          </a:p>
        </p:txBody>
      </p:sp>
      <p:pic>
        <p:nvPicPr>
          <p:cNvPr id="10" name="Picture 4" descr="C:\Users\ipak\AppData\Local\Microsoft\Windows\Temporary Internet Files\Content.IE5\0J2TP9TL\MC900078622[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5046825"/>
            <a:ext cx="762000" cy="1295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664905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20618" y="3200400"/>
            <a:ext cx="7823382" cy="1143000"/>
          </a:xfrm>
          <a:prstGeom prst="rect">
            <a:avLst/>
          </a:prstGeom>
          <a:solidFill>
            <a:schemeClr val="bg1">
              <a:lumMod val="95000"/>
            </a:schemeClr>
          </a:solidFill>
          <a:ln w="25400" cap="flat" cmpd="sng" algn="ctr">
            <a:noFill/>
            <a:prstDash val="solid"/>
          </a:ln>
          <a:effectLst/>
        </p:spPr>
        <p:txBody>
          <a:bodyPr rtlCol="0" anchor="ctr"/>
          <a:lstStyle/>
          <a:p>
            <a:pPr>
              <a:defRPr/>
            </a:pPr>
            <a:r>
              <a:rPr lang="en-US" sz="4000" b="0" i="0" dirty="0" smtClean="0">
                <a:solidFill>
                  <a:srgbClr val="262626"/>
                </a:solidFill>
                <a:latin typeface="Arial" pitchFamily="18" charset="0"/>
              </a:rPr>
              <a:t>Étude de cas : Éthiopie </a:t>
            </a:r>
          </a:p>
        </p:txBody>
      </p:sp>
      <p:pic>
        <p:nvPicPr>
          <p:cNvPr id="6" name="Picture 2" descr="C:\Users\ipak\AppData\Local\Microsoft\Windows\Temporary Internet Files\Content.IE5\0J2TP9TL\dglxasset[1].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artisticPaintBrush/>
                    </a14:imgEffect>
                  </a14:imgLayer>
                </a14:imgProps>
              </a:ext>
              <a:ext uri="{28A0092B-C50C-407E-A947-70E740481C1C}">
                <a14:useLocalDpi xmlns:a14="http://schemas.microsoft.com/office/drawing/2010/main" xmlns="" val="0"/>
              </a:ext>
            </a:extLst>
          </a:blip>
          <a:srcRect/>
          <a:stretch>
            <a:fillRect/>
          </a:stretch>
        </p:blipFill>
        <p:spPr bwMode="auto">
          <a:xfrm>
            <a:off x="8" y="3200400"/>
            <a:ext cx="1320619" cy="114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Title 1"/>
          <p:cNvSpPr txBox="1">
            <a:spLocks/>
          </p:cNvSpPr>
          <p:nvPr/>
        </p:nvSpPr>
        <p:spPr>
          <a:xfrm>
            <a:off x="395536" y="152400"/>
            <a:ext cx="8568952" cy="90033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i="0" dirty="0" smtClean="0">
                <a:solidFill>
                  <a:srgbClr val="000000"/>
                </a:solidFill>
                <a:latin typeface="Arial" pitchFamily="18" charset="0"/>
              </a:rPr>
              <a:t>Lier les investissements relatifs au RSS aux objectifs de la Stratégie nationale et aux besoins du programme de lutte contre les maladies</a:t>
            </a:r>
          </a:p>
        </p:txBody>
      </p:sp>
    </p:spTree>
    <p:extLst>
      <p:ext uri="{BB962C8B-B14F-4D97-AF65-F5344CB8AC3E}">
        <p14:creationId xmlns:p14="http://schemas.microsoft.com/office/powerpoint/2010/main" xmlns="" val="28019223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i="0" dirty="0" smtClean="0">
                <a:solidFill>
                  <a:srgbClr val="000000"/>
                </a:solidFill>
              </a:rPr>
              <a:t>Riposte national et soutien du Fonds mondial</a:t>
            </a:r>
          </a:p>
        </p:txBody>
      </p:sp>
      <p:sp>
        <p:nvSpPr>
          <p:cNvPr id="4" name="Inhaltsplatzhalter 2"/>
          <p:cNvSpPr txBox="1">
            <a:spLocks/>
          </p:cNvSpPr>
          <p:nvPr/>
        </p:nvSpPr>
        <p:spPr>
          <a:xfrm>
            <a:off x="381000" y="1219200"/>
            <a:ext cx="8229600" cy="49069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defRPr/>
            </a:pPr>
            <a:r>
              <a:rPr lang="en-US" sz="1600" b="0" i="0" dirty="0" smtClean="0">
                <a:solidFill>
                  <a:srgbClr val="000000"/>
                </a:solidFill>
              </a:rPr>
              <a:t>Décentralisation de la TARV au niveau du centre de santé et délégation des tâches de suivi de la TARV aux agents de santé (AS)</a:t>
            </a:r>
          </a:p>
          <a:p>
            <a:pPr marL="647700" lvl="1">
              <a:buFont typeface="Wingdings" panose="05000000000000000000" pitchFamily="2" charset="2"/>
              <a:buChar char="Ø"/>
              <a:defRPr/>
            </a:pPr>
            <a:r>
              <a:rPr lang="en-US" sz="1600" b="0" i="0" dirty="0" smtClean="0">
                <a:solidFill>
                  <a:srgbClr val="000000"/>
                </a:solidFill>
              </a:rPr>
              <a:t>2006 : 600/54 000 TARV au niveau du centre de santé (1%)</a:t>
            </a:r>
          </a:p>
          <a:p>
            <a:pPr marL="647700" lvl="1">
              <a:buFont typeface="Wingdings" panose="05000000000000000000" pitchFamily="2" charset="2"/>
              <a:buChar char="Ø"/>
              <a:defRPr/>
            </a:pPr>
            <a:r>
              <a:rPr lang="en-US" sz="1600" b="0" i="0" dirty="0" smtClean="0">
                <a:solidFill>
                  <a:srgbClr val="000000"/>
                </a:solidFill>
              </a:rPr>
              <a:t>2007 : 12 500/110 000 au niveau du centre de santé (11%)</a:t>
            </a:r>
          </a:p>
          <a:p>
            <a:pPr marL="457200" lvl="1" indent="0">
              <a:buFont typeface="Arial"/>
              <a:buNone/>
              <a:defRPr/>
            </a:pPr>
            <a:endParaRPr lang="en-US" sz="1600" dirty="0" smtClean="0">
              <a:solidFill>
                <a:sysClr val="windowText" lastClr="000000"/>
              </a:solidFill>
              <a:ea typeface="SimHei"/>
              <a:cs typeface="Arial" panose="020B0604020202020204" pitchFamily="34" charset="0"/>
            </a:endParaRPr>
          </a:p>
          <a:p>
            <a:pPr marL="180975" indent="-180975">
              <a:defRPr/>
            </a:pPr>
            <a:r>
              <a:rPr lang="en-US" sz="1600" b="0" i="0" dirty="0" smtClean="0">
                <a:solidFill>
                  <a:srgbClr val="000000"/>
                </a:solidFill>
              </a:rPr>
              <a:t>Expansion rapide des centres de santé</a:t>
            </a:r>
          </a:p>
          <a:p>
            <a:pPr marL="647700" lvl="1">
              <a:buFont typeface="Wingdings" panose="05000000000000000000" pitchFamily="2" charset="2"/>
              <a:buChar char="Ø"/>
              <a:defRPr/>
            </a:pPr>
            <a:r>
              <a:rPr lang="en-US" sz="1600" b="0" i="0" dirty="0" smtClean="0">
                <a:solidFill>
                  <a:srgbClr val="000000"/>
                </a:solidFill>
              </a:rPr>
              <a:t>2005 : 668 centres de santé</a:t>
            </a:r>
          </a:p>
          <a:p>
            <a:pPr marL="647700" lvl="1">
              <a:buFont typeface="Wingdings" panose="05000000000000000000" pitchFamily="2" charset="2"/>
              <a:buChar char="Ø"/>
              <a:defRPr/>
            </a:pPr>
            <a:r>
              <a:rPr lang="en-US" sz="1600" b="0" i="0" dirty="0" smtClean="0">
                <a:solidFill>
                  <a:srgbClr val="000000"/>
                </a:solidFill>
              </a:rPr>
              <a:t>2013 : 3 245 centres de santé</a:t>
            </a:r>
          </a:p>
          <a:p>
            <a:pPr marL="457200" lvl="1" indent="0">
              <a:buFont typeface="Arial"/>
              <a:buNone/>
              <a:defRPr/>
            </a:pPr>
            <a:endParaRPr lang="en-US" sz="1600" dirty="0" smtClean="0">
              <a:solidFill>
                <a:sysClr val="windowText" lastClr="000000"/>
              </a:solidFill>
              <a:ea typeface="SimHei"/>
              <a:cs typeface="Arial" panose="020B0604020202020204" pitchFamily="34" charset="0"/>
            </a:endParaRPr>
          </a:p>
          <a:p>
            <a:pPr marL="180975" indent="-180975">
              <a:defRPr/>
            </a:pPr>
            <a:r>
              <a:rPr lang="en-US" sz="1600" b="0" i="0" dirty="0" smtClean="0">
                <a:solidFill>
                  <a:srgbClr val="000000"/>
                </a:solidFill>
              </a:rPr>
              <a:t>Programme de formation accélérée des agents de santé</a:t>
            </a:r>
          </a:p>
          <a:p>
            <a:pPr marL="647700" lvl="1">
              <a:buFont typeface="Wingdings" panose="05000000000000000000" pitchFamily="2" charset="2"/>
              <a:buChar char="Ø"/>
              <a:defRPr/>
            </a:pPr>
            <a:r>
              <a:rPr lang="en-US" sz="1600" b="0" i="0" dirty="0" smtClean="0">
                <a:solidFill>
                  <a:srgbClr val="000000"/>
                </a:solidFill>
              </a:rPr>
              <a:t>Ratio des AS par rapport à la population 2007: 1/64 000</a:t>
            </a:r>
          </a:p>
          <a:p>
            <a:pPr marL="647700" lvl="1">
              <a:buFont typeface="Wingdings" panose="05000000000000000000" pitchFamily="2" charset="2"/>
              <a:buChar char="Ø"/>
              <a:defRPr/>
            </a:pPr>
            <a:r>
              <a:rPr lang="en-US" sz="1600" b="0" i="0" dirty="0" smtClean="0">
                <a:solidFill>
                  <a:srgbClr val="000000"/>
                </a:solidFill>
              </a:rPr>
              <a:t>Ratio en 2011 : 1/17 000</a:t>
            </a:r>
          </a:p>
          <a:p>
            <a:pPr>
              <a:defRPr/>
            </a:pPr>
            <a:endParaRPr lang="en-US" sz="1600" dirty="0">
              <a:solidFill>
                <a:sysClr val="windowText" lastClr="000000"/>
              </a:solidFill>
              <a:ea typeface="SimHei"/>
              <a:cs typeface="Arial" panose="020B0604020202020204" pitchFamily="34" charset="0"/>
            </a:endParaRPr>
          </a:p>
        </p:txBody>
      </p:sp>
    </p:spTree>
    <p:extLst>
      <p:ext uri="{BB962C8B-B14F-4D97-AF65-F5344CB8AC3E}">
        <p14:creationId xmlns:p14="http://schemas.microsoft.com/office/powerpoint/2010/main" xmlns="" val="26568492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381000" y="228600"/>
            <a:ext cx="8305800" cy="609601"/>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b="1" i="0" dirty="0" smtClean="0">
                <a:solidFill>
                  <a:srgbClr val="1E1E1E"/>
                </a:solidFill>
              </a:rPr>
              <a:t>Amélioration de la couverture des services et des indicateurs de la santé</a:t>
            </a:r>
          </a:p>
        </p:txBody>
      </p:sp>
      <p:pic>
        <p:nvPicPr>
          <p:cNvPr id="4" name="Bild 3"/>
          <p:cNvPicPr>
            <a:picLocks noChangeAspect="1"/>
          </p:cNvPicPr>
          <p:nvPr/>
        </p:nvPicPr>
        <p:blipFill>
          <a:blip r:embed="rId2" cstate="print"/>
          <a:stretch>
            <a:fillRect/>
          </a:stretch>
        </p:blipFill>
        <p:spPr>
          <a:xfrm>
            <a:off x="2057400" y="1905000"/>
            <a:ext cx="4724400" cy="2743200"/>
          </a:xfrm>
          <a:prstGeom prst="rect">
            <a:avLst/>
          </a:prstGeom>
        </p:spPr>
      </p:pic>
      <p:sp>
        <p:nvSpPr>
          <p:cNvPr id="5" name="Rectangle 4"/>
          <p:cNvSpPr/>
          <p:nvPr/>
        </p:nvSpPr>
        <p:spPr>
          <a:xfrm>
            <a:off x="381000" y="1143000"/>
            <a:ext cx="8429142" cy="533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dirty="0" smtClean="0">
                <a:solidFill>
                  <a:srgbClr val="FFFFFF"/>
                </a:solidFill>
              </a:rPr>
              <a:t>Amélioration de la couverture des services et des indicateurs de la santé </a:t>
            </a:r>
          </a:p>
        </p:txBody>
      </p:sp>
      <p:sp>
        <p:nvSpPr>
          <p:cNvPr id="7" name="Rectangle 6"/>
          <p:cNvSpPr/>
          <p:nvPr/>
        </p:nvSpPr>
        <p:spPr>
          <a:xfrm>
            <a:off x="304800" y="4876800"/>
            <a:ext cx="8505342" cy="13716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sz="1200" b="1" dirty="0" smtClean="0">
              <a:solidFill>
                <a:srgbClr val="1E1E1E"/>
              </a:solidFill>
              <a:cs typeface="Arial" panose="020B0604020202020204" pitchFamily="34" charset="0"/>
            </a:endParaRPr>
          </a:p>
          <a:p>
            <a:pPr>
              <a:defRPr/>
            </a:pPr>
            <a:r>
              <a:rPr lang="en-US" sz="1200" b="1" i="0" dirty="0" smtClean="0">
                <a:solidFill>
                  <a:srgbClr val="1E1E1E"/>
                </a:solidFill>
              </a:rPr>
              <a:t>Entre 2003 et 2007 :</a:t>
            </a:r>
          </a:p>
          <a:p>
            <a:pPr>
              <a:defRPr/>
            </a:pPr>
            <a:endParaRPr lang="en-US" sz="1200" b="1" dirty="0">
              <a:solidFill>
                <a:srgbClr val="1E1E1E"/>
              </a:solidFill>
              <a:cs typeface="Arial" panose="020B0604020202020204" pitchFamily="34" charset="0"/>
            </a:endParaRPr>
          </a:p>
          <a:p>
            <a:pPr marL="400050" lvl="1" indent="-342900">
              <a:buFont typeface="Arial"/>
              <a:buChar char="•"/>
              <a:defRPr/>
            </a:pPr>
            <a:r>
              <a:rPr lang="en-US" sz="1200" b="1" i="0" dirty="0" smtClean="0">
                <a:solidFill>
                  <a:srgbClr val="1E1E1E"/>
                </a:solidFill>
              </a:rPr>
              <a:t>Augmentation de la couverture du PEV de 50% à 73 %</a:t>
            </a:r>
          </a:p>
          <a:p>
            <a:pPr marL="400050" lvl="1" indent="-342900">
              <a:buFont typeface="Arial"/>
              <a:buChar char="•"/>
              <a:defRPr/>
            </a:pPr>
            <a:endParaRPr lang="en-US" sz="1200" b="1" dirty="0">
              <a:solidFill>
                <a:srgbClr val="1E1E1E"/>
              </a:solidFill>
              <a:cs typeface="Arial" panose="020B0604020202020204" pitchFamily="34" charset="0"/>
            </a:endParaRPr>
          </a:p>
          <a:p>
            <a:pPr marL="400050" lvl="1" indent="-342900">
              <a:buFont typeface="Arial"/>
              <a:buChar char="•"/>
              <a:defRPr/>
            </a:pPr>
            <a:r>
              <a:rPr lang="en-US" sz="1200" b="1" i="0" dirty="0" smtClean="0">
                <a:solidFill>
                  <a:srgbClr val="1E1E1E"/>
                </a:solidFill>
              </a:rPr>
              <a:t>L'acceptation de la contraception est passée de 22 % à 34 %</a:t>
            </a:r>
          </a:p>
          <a:p>
            <a:pPr marL="400050" lvl="1" indent="-342900">
              <a:buFont typeface="Arial"/>
              <a:buChar char="•"/>
              <a:defRPr/>
            </a:pPr>
            <a:r>
              <a:rPr lang="en-US" sz="1200" b="1" i="0" dirty="0" smtClean="0">
                <a:solidFill>
                  <a:srgbClr val="1E1E1E"/>
                </a:solidFill>
              </a:rPr>
              <a:t>Augmentation de la couverture des services prénataux de 27% à 52% </a:t>
            </a:r>
          </a:p>
          <a:p>
            <a:pPr algn="ctr"/>
            <a:endParaRPr lang="en-US" b="1" dirty="0">
              <a:solidFill>
                <a:srgbClr val="1E1E1E"/>
              </a:solidFill>
            </a:endParaRPr>
          </a:p>
        </p:txBody>
      </p:sp>
    </p:spTree>
    <p:extLst>
      <p:ext uri="{BB962C8B-B14F-4D97-AF65-F5344CB8AC3E}">
        <p14:creationId xmlns:p14="http://schemas.microsoft.com/office/powerpoint/2010/main" xmlns="" val="21413829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CgyIVwuRxUWd49xkDm0CQ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vhzx99PGeESccBjRVPH8X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nI2BEK.AskG_H6c4IeCGm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eKzgjF_AvkK2.41MUlVlP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CgyIVwuRxUWd49xkDm0CQ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vhzx99PGeESccBjRVPH8X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nI2BEK.AskG_H6c4IeCGm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eKzgjF_AvkK2.41MUlVlP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CgyIVwuRxUWd49xkDm0CQ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vhzx99PGeESccBjRVPH8X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nI2BEK.AskG_H6c4IeCGm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eKzgjF_AvkK2.41MUlVlP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CgyIVwuRxUWd49xkDm0CQ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vhzx99PGeESccBjRVPH8X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nI2BEK.AskG_H6c4IeCGm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eKzgjF_AvkK2.41MUlVlP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CgyIVwuRxUWd49xkDm0CQ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vhzx99PGeESccBjRVPH8X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nI2BEK.AskG_H6c4IeCGm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eKzgjF_AvkK2.41MUlVlP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Presentation_20110622">
  <a:themeElements>
    <a:clrScheme name="TGF">
      <a:dk1>
        <a:srgbClr val="1E1E1E"/>
      </a:dk1>
      <a:lt1>
        <a:sysClr val="window" lastClr="FFFFFF"/>
      </a:lt1>
      <a:dk2>
        <a:srgbClr val="666666"/>
      </a:dk2>
      <a:lt2>
        <a:srgbClr val="EEECE1"/>
      </a:lt2>
      <a:accent1>
        <a:srgbClr val="0055AA"/>
      </a:accent1>
      <a:accent2>
        <a:srgbClr val="CD202C"/>
      </a:accent2>
      <a:accent3>
        <a:srgbClr val="FFAA22"/>
      </a:accent3>
      <a:accent4>
        <a:srgbClr val="2A6EBB"/>
      </a:accent4>
      <a:accent5>
        <a:srgbClr val="FF5555"/>
      </a:accent5>
      <a:accent6>
        <a:srgbClr val="FFCC55"/>
      </a:accent6>
      <a:hlink>
        <a:srgbClr val="77AAEE"/>
      </a:hlink>
      <a:folHlink>
        <a:srgbClr val="FF8888"/>
      </a:folHlink>
    </a:clrScheme>
    <a:fontScheme name="TGF">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blank">
  <a:themeElements>
    <a:clrScheme name="Custom 25">
      <a:dk1>
        <a:srgbClr val="1E1E1E"/>
      </a:dk1>
      <a:lt1>
        <a:srgbClr val="FFFFFF"/>
      </a:lt1>
      <a:dk2>
        <a:srgbClr val="666666"/>
      </a:dk2>
      <a:lt2>
        <a:srgbClr val="EEECE1"/>
      </a:lt2>
      <a:accent1>
        <a:srgbClr val="0055AA"/>
      </a:accent1>
      <a:accent2>
        <a:srgbClr val="CD202C"/>
      </a:accent2>
      <a:accent3>
        <a:srgbClr val="FFAA22"/>
      </a:accent3>
      <a:accent4>
        <a:srgbClr val="2A6EBB"/>
      </a:accent4>
      <a:accent5>
        <a:srgbClr val="FF5555"/>
      </a:accent5>
      <a:accent6>
        <a:srgbClr val="FFCC55"/>
      </a:accent6>
      <a:hlink>
        <a:srgbClr val="77AAEE"/>
      </a:hlink>
      <a:folHlink>
        <a:srgbClr val="FF8888"/>
      </a:folHlink>
    </a:clrScheme>
    <a:fontScheme name="Custom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BDDFF"/>
        </a:solidFill>
        <a:ln w="9525" cap="flat" cmpd="sng" algn="ctr">
          <a:solidFill>
            <a:srgbClr val="BBDDFF"/>
          </a:solidFill>
          <a:prstDash val="solid"/>
          <a:round/>
          <a:headEnd type="none" w="med" len="med"/>
          <a:tailEnd type="none" w="med" len="med"/>
        </a:ln>
        <a:effectLst/>
      </a:spPr>
      <a:bodyPr vert="horz" wrap="square" lIns="91440" tIns="91440" rIns="91440" bIns="91440" numCol="1" rtlCol="0" anchor="t" anchorCtr="0" compatLnSpc="1">
        <a:prstTxWarp prst="textNoShape">
          <a:avLst/>
        </a:prstTxWarp>
        <a:noAutofit/>
      </a:bodyPr>
      <a:lstStyle>
        <a:defPPr marL="0" marR="0" indent="0" algn="l" defTabSz="889000" rtl="0" eaLnBrk="1" fontAlgn="base" latinLnBrk="0" hangingPunct="1">
          <a:defRPr kumimoji="0" sz="1400" b="0" i="0" u="none" strike="noStrike" cap="none" normalizeH="0" baseline="0" dirty="0" err="1" smtClean="0">
            <a:solidFill>
              <a:schemeClr val="tx1"/>
            </a:solidFill>
            <a:effectLst/>
            <a:latin typeface="+mn-lt"/>
            <a:cs typeface="+mn-cs"/>
          </a:defRPr>
        </a:defPPr>
      </a:lstStyle>
    </a:spDef>
    <a:lnDef>
      <a:spPr bwMode="auto">
        <a:noFill/>
        <a:ln w="9525" cap="flat" cmpd="sng" algn="ctr">
          <a:solidFill>
            <a:srgbClr val="808080"/>
          </a:solidFill>
          <a:prstDash val="solid"/>
          <a:round/>
          <a:headEnd type="none" w="med" len="med"/>
          <a:tailEnd type="none" w="med" len="med"/>
        </a:ln>
        <a:effectLst/>
      </a:spPr>
      <a:bodyPr/>
      <a:lstStyle/>
    </a:lnDef>
    <a:txDef>
      <a:spPr>
        <a:noFill/>
      </a:spPr>
      <a:bodyPr wrap="square" tIns="90000" bIns="90000" rtlCol="0">
        <a:noAutofit/>
      </a:bodyPr>
      <a:lstStyle>
        <a:defPPr algn="l">
          <a:defRPr dirty="0" err="1" smtClean="0">
            <a:latin typeface="+mn-lt"/>
          </a:defRPr>
        </a:defPPr>
      </a:lstStyle>
    </a:txDef>
  </a:objectDefaults>
  <a:extraClrSchemeLst>
    <a:extraClrScheme>
      <a:clrScheme name="Letter Blank 1">
        <a:dk1>
          <a:srgbClr val="000000"/>
        </a:dk1>
        <a:lt1>
          <a:srgbClr val="FFFFFF"/>
        </a:lt1>
        <a:dk2>
          <a:srgbClr val="177B57"/>
        </a:dk2>
        <a:lt2>
          <a:srgbClr val="80808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2">
        <a:dk1>
          <a:srgbClr val="000000"/>
        </a:dk1>
        <a:lt1>
          <a:srgbClr val="FFFFFF"/>
        </a:lt1>
        <a:dk2>
          <a:srgbClr val="177B57"/>
        </a:dk2>
        <a:lt2>
          <a:srgbClr val="00000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3">
        <a:dk1>
          <a:srgbClr val="000000"/>
        </a:dk1>
        <a:lt1>
          <a:srgbClr val="FFFFFF"/>
        </a:lt1>
        <a:dk2>
          <a:srgbClr val="345782"/>
        </a:dk2>
        <a:lt2>
          <a:srgbClr val="808080"/>
        </a:lt2>
        <a:accent1>
          <a:srgbClr val="E2E2E2"/>
        </a:accent1>
        <a:accent2>
          <a:srgbClr val="C5DCDF"/>
        </a:accent2>
        <a:accent3>
          <a:srgbClr val="FFFFFF"/>
        </a:accent3>
        <a:accent4>
          <a:srgbClr val="000000"/>
        </a:accent4>
        <a:accent5>
          <a:srgbClr val="EEEEEE"/>
        </a:accent5>
        <a:accent6>
          <a:srgbClr val="B2C7CA"/>
        </a:accent6>
        <a:hlink>
          <a:srgbClr val="5D8BA7"/>
        </a:hlink>
        <a:folHlink>
          <a:srgbClr val="9CBDC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8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Presentation_20110622">
  <a:themeElements>
    <a:clrScheme name="TGF">
      <a:dk1>
        <a:srgbClr val="1E1E1E"/>
      </a:dk1>
      <a:lt1>
        <a:sysClr val="window" lastClr="FFFFFF"/>
      </a:lt1>
      <a:dk2>
        <a:srgbClr val="666666"/>
      </a:dk2>
      <a:lt2>
        <a:srgbClr val="EEECE1"/>
      </a:lt2>
      <a:accent1>
        <a:srgbClr val="0055AA"/>
      </a:accent1>
      <a:accent2>
        <a:srgbClr val="CD202C"/>
      </a:accent2>
      <a:accent3>
        <a:srgbClr val="FFAA22"/>
      </a:accent3>
      <a:accent4>
        <a:srgbClr val="2A6EBB"/>
      </a:accent4>
      <a:accent5>
        <a:srgbClr val="FF5555"/>
      </a:accent5>
      <a:accent6>
        <a:srgbClr val="FFCC55"/>
      </a:accent6>
      <a:hlink>
        <a:srgbClr val="77AAEE"/>
      </a:hlink>
      <a:folHlink>
        <a:srgbClr val="FF8888"/>
      </a:folHlink>
    </a:clrScheme>
    <a:fontScheme name="TGF">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Global Fund  -  07-2011">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Global Fund  -  07-2011">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smtClean="0"/>
        </a:defPPr>
      </a:lstStyle>
    </a:tx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3_Global Fund  -  07-2011">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Presentation_20110622">
  <a:themeElements>
    <a:clrScheme name="TGF">
      <a:dk1>
        <a:srgbClr val="1E1E1E"/>
      </a:dk1>
      <a:lt1>
        <a:sysClr val="window" lastClr="FFFFFF"/>
      </a:lt1>
      <a:dk2>
        <a:srgbClr val="666666"/>
      </a:dk2>
      <a:lt2>
        <a:srgbClr val="EEECE1"/>
      </a:lt2>
      <a:accent1>
        <a:srgbClr val="0055AA"/>
      </a:accent1>
      <a:accent2>
        <a:srgbClr val="CD202C"/>
      </a:accent2>
      <a:accent3>
        <a:srgbClr val="FFAA22"/>
      </a:accent3>
      <a:accent4>
        <a:srgbClr val="2A6EBB"/>
      </a:accent4>
      <a:accent5>
        <a:srgbClr val="FF5555"/>
      </a:accent5>
      <a:accent6>
        <a:srgbClr val="FFCC55"/>
      </a:accent6>
      <a:hlink>
        <a:srgbClr val="77AAEE"/>
      </a:hlink>
      <a:folHlink>
        <a:srgbClr val="FF8888"/>
      </a:folHlink>
    </a:clrScheme>
    <a:fontScheme name="TGF">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_blank">
  <a:themeElements>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hlink"/>
        </a:solidFill>
        <a:ln w="9525">
          <a:solidFill>
            <a:schemeClr val="tx1"/>
          </a:solidFill>
        </a:ln>
      </a:spPr>
      <a:bodyPr rtlCol="0" anchor="ctr"/>
      <a:lstStyle>
        <a:defPPr algn="ctr">
          <a:defRPr sz="12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tIns="90000" bIns="90000" rtlCol="0">
        <a:spAutoFit/>
      </a:bodyPr>
      <a:lstStyle>
        <a:defPPr>
          <a:defRPr sz="1200" b="1" dirty="0" err="1" smtClean="0"/>
        </a:defPPr>
      </a:lstStyle>
    </a:txDef>
  </a:objectDefaults>
  <a:extraClrSchemeLst>
    <a:extraClrScheme>
      <a:clrScheme name="Global Fund  -  07-2011">
        <a:dk1>
          <a:srgbClr val="000000"/>
        </a:dk1>
        <a:lt1>
          <a:srgbClr val="FFFFFF"/>
        </a:lt1>
        <a:dk2>
          <a:srgbClr val="000000"/>
        </a:dk2>
        <a:lt2>
          <a:srgbClr val="004782"/>
        </a:lt2>
        <a:accent1>
          <a:srgbClr val="E2E2E2"/>
        </a:accent1>
        <a:accent2>
          <a:srgbClr val="0066BB"/>
        </a:accent2>
        <a:accent3>
          <a:srgbClr val="3E9AE6"/>
        </a:accent3>
        <a:accent4>
          <a:srgbClr val="95CFFF"/>
        </a:accent4>
        <a:accent5>
          <a:srgbClr val="808080"/>
        </a:accent5>
        <a:accent6>
          <a:srgbClr val="B2B2B2"/>
        </a:accent6>
        <a:hlink>
          <a:srgbClr val="95CFFF"/>
        </a:hlink>
        <a:folHlink>
          <a:srgbClr val="3E9AE6"/>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GF_Template_2013">
  <a:themeElements>
    <a:clrScheme name="TGF">
      <a:dk1>
        <a:srgbClr val="1E1E1E"/>
      </a:dk1>
      <a:lt1>
        <a:sysClr val="window" lastClr="FFFFFF"/>
      </a:lt1>
      <a:dk2>
        <a:srgbClr val="666666"/>
      </a:dk2>
      <a:lt2>
        <a:srgbClr val="EEECE1"/>
      </a:lt2>
      <a:accent1>
        <a:srgbClr val="0055AA"/>
      </a:accent1>
      <a:accent2>
        <a:srgbClr val="CD202C"/>
      </a:accent2>
      <a:accent3>
        <a:srgbClr val="FFAA22"/>
      </a:accent3>
      <a:accent4>
        <a:srgbClr val="2A6EBB"/>
      </a:accent4>
      <a:accent5>
        <a:srgbClr val="FF5555"/>
      </a:accent5>
      <a:accent6>
        <a:srgbClr val="FFCC55"/>
      </a:accent6>
      <a:hlink>
        <a:srgbClr val="77AAEE"/>
      </a:hlink>
      <a:folHlink>
        <a:srgbClr val="FF8888"/>
      </a:folHlink>
    </a:clrScheme>
    <a:fontScheme name="TGF">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55F603C71A7040AA733E89FDAEABDE" ma:contentTypeVersion="0" ma:contentTypeDescription="Create a new document." ma:contentTypeScope="" ma:versionID="92eecaef39e812cfb3b7cd47cc032b9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CE81FA2-CE98-4DE8-AD3F-CB10A39E38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76AB6BF1-A14D-461F-8476-034BE6A04612}">
  <ds:schemaRefs>
    <ds:schemaRef ds:uri="http://schemas.microsoft.com/sharepoint/v3/contenttype/forms"/>
  </ds:schemaRefs>
</ds:datastoreItem>
</file>

<file path=customXml/itemProps3.xml><?xml version="1.0" encoding="utf-8"?>
<ds:datastoreItem xmlns:ds="http://schemas.openxmlformats.org/officeDocument/2006/customXml" ds:itemID="{549C2809-FFF2-4BA1-A55F-691893D99A81}">
  <ds:schemaRefs>
    <ds:schemaRef ds:uri="http://schemas.microsoft.com/office/2006/documentManagement/types"/>
    <ds:schemaRef ds:uri="http://purl.org/dc/dcmitype/"/>
    <ds:schemaRef ds:uri="http://www.w3.org/XML/1998/namespace"/>
    <ds:schemaRef ds:uri="http://schemas.openxmlformats.org/package/2006/metadata/core-properties"/>
    <ds:schemaRef ds:uri="http://schemas.microsoft.com/office/2006/metadata/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118</TotalTime>
  <Words>2703</Words>
  <Application>Microsoft Office PowerPoint</Application>
  <PresentationFormat>Affichage à l'écran (4:3)</PresentationFormat>
  <Paragraphs>338</Paragraphs>
  <Slides>30</Slides>
  <Notes>12</Notes>
  <HiddenSlides>0</HiddenSlides>
  <MMClips>0</MMClips>
  <ScaleCrop>false</ScaleCrop>
  <HeadingPairs>
    <vt:vector size="6" baseType="variant">
      <vt:variant>
        <vt:lpstr>Thème</vt:lpstr>
      </vt:variant>
      <vt:variant>
        <vt:i4>16</vt:i4>
      </vt:variant>
      <vt:variant>
        <vt:lpstr>Serveurs OLE incorporés</vt:lpstr>
      </vt:variant>
      <vt:variant>
        <vt:i4>1</vt:i4>
      </vt:variant>
      <vt:variant>
        <vt:lpstr>Titres des diapositives</vt:lpstr>
      </vt:variant>
      <vt:variant>
        <vt:i4>30</vt:i4>
      </vt:variant>
    </vt:vector>
  </HeadingPairs>
  <TitlesOfParts>
    <vt:vector size="47" baseType="lpstr">
      <vt:lpstr>Office Theme</vt:lpstr>
      <vt:lpstr>3_Presentation_20110622</vt:lpstr>
      <vt:lpstr>5_blank</vt:lpstr>
      <vt:lpstr>28_blank</vt:lpstr>
      <vt:lpstr>1_Office Theme</vt:lpstr>
      <vt:lpstr>1_Presentation_20110622</vt:lpstr>
      <vt:lpstr>1_Global Fund  -  07-2011</vt:lpstr>
      <vt:lpstr>2_Global Fund  -  07-2011</vt:lpstr>
      <vt:lpstr>8_Default Design</vt:lpstr>
      <vt:lpstr>2_Office Theme</vt:lpstr>
      <vt:lpstr>3_Global Fund  -  07-2011</vt:lpstr>
      <vt:lpstr>3_Office Theme</vt:lpstr>
      <vt:lpstr>2_blank</vt:lpstr>
      <vt:lpstr>Presentation_20110622</vt:lpstr>
      <vt:lpstr>3_blank</vt:lpstr>
      <vt:lpstr>GF_Template_2013</vt:lpstr>
      <vt:lpstr>think-cell Slide</vt:lpstr>
      <vt:lpstr>Investissement stratégique en matière de lutte contre le VIH dans le cadre du nouveau modèle de financement </vt:lpstr>
      <vt:lpstr>Briques de construction</vt:lpstr>
      <vt:lpstr>Aperçu</vt:lpstr>
      <vt:lpstr>Le point de départ : Stratégies nationales solides utilisant une approche d'investissement</vt:lpstr>
      <vt:lpstr>      Pourquoi un PSN solide est-il important ?</vt:lpstr>
      <vt:lpstr>Diapositive 6</vt:lpstr>
      <vt:lpstr>Différents scénarios concernant l'élaboration du PSN</vt:lpstr>
      <vt:lpstr>Rôle du Fonds mondial dans l'élaboration du PSN</vt:lpstr>
      <vt:lpstr>Que faire s'il n'y a aucun PSN ou le PSN n'est pas de qualité* </vt:lpstr>
      <vt:lpstr>Quel est le rôle de l'ICN dans l'élaboration du PSN ?</vt:lpstr>
      <vt:lpstr>Aperçu</vt:lpstr>
      <vt:lpstr>Demandes de financement : Que privilégier ?  </vt:lpstr>
      <vt:lpstr>Diapositive 13</vt:lpstr>
      <vt:lpstr>Diapositive 14</vt:lpstr>
      <vt:lpstr>Prévention intégrée du VIH</vt:lpstr>
      <vt:lpstr>Diapositive 16</vt:lpstr>
      <vt:lpstr>Diapositive 17</vt:lpstr>
      <vt:lpstr>Mettre l'accent sur les pays à morbidité élevée</vt:lpstr>
      <vt:lpstr>Diapositive 19</vt:lpstr>
      <vt:lpstr>Qu'est-ce que le financement d'encouragement</vt:lpstr>
      <vt:lpstr>Comment le financement d'encouragement est-il attribué ?</vt:lpstr>
      <vt:lpstr>Aperçu</vt:lpstr>
      <vt:lpstr>Diapositive 23</vt:lpstr>
      <vt:lpstr>Diapositive 24</vt:lpstr>
      <vt:lpstr>Identifier les possibilités :  Interventions de la SGMNI dans les outils modulaires des maladies</vt:lpstr>
      <vt:lpstr>Identifier les possibilités :  Activités de synergie de la SGMNI</vt:lpstr>
      <vt:lpstr>Quelles sont les questions clés de la SGMNI à aborder au cours du dialogue au niveau du pays ?</vt:lpstr>
      <vt:lpstr>Diapositive 28</vt:lpstr>
      <vt:lpstr>Riposte national et soutien du Fonds mondial</vt:lpstr>
      <vt:lpstr>Diapositive 30</vt:lpstr>
    </vt:vector>
  </TitlesOfParts>
  <Company>The Global Fund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blocks: strenghtening National Strategies, Prioritisation and Integration</dc:title>
  <dc:creator>Ade Fakoya</dc:creator>
  <cp:lastModifiedBy>Alex</cp:lastModifiedBy>
  <cp:revision>23</cp:revision>
  <dcterms:created xsi:type="dcterms:W3CDTF">2014-03-20T04:12:44Z</dcterms:created>
  <dcterms:modified xsi:type="dcterms:W3CDTF">2014-05-15T11:06:32Z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0x010100E755F603C71A7040AA733E89FDAEABDE</vt:lpwstr>
  </property>
</Properties>
</file>